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72"/>
  </p:notesMasterIdLst>
  <p:sldIdLst>
    <p:sldId id="268" r:id="rId2"/>
    <p:sldId id="269" r:id="rId3"/>
    <p:sldId id="257" r:id="rId4"/>
    <p:sldId id="474" r:id="rId5"/>
    <p:sldId id="501" r:id="rId6"/>
    <p:sldId id="469" r:id="rId7"/>
    <p:sldId id="481" r:id="rId8"/>
    <p:sldId id="500" r:id="rId9"/>
    <p:sldId id="483" r:id="rId10"/>
    <p:sldId id="480" r:id="rId11"/>
    <p:sldId id="256" r:id="rId12"/>
    <p:sldId id="490" r:id="rId13"/>
    <p:sldId id="491" r:id="rId14"/>
    <p:sldId id="267" r:id="rId15"/>
    <p:sldId id="270" r:id="rId16"/>
    <p:sldId id="271" r:id="rId17"/>
    <p:sldId id="272" r:id="rId18"/>
    <p:sldId id="273" r:id="rId19"/>
    <p:sldId id="278" r:id="rId20"/>
    <p:sldId id="279" r:id="rId21"/>
    <p:sldId id="274" r:id="rId22"/>
    <p:sldId id="280" r:id="rId23"/>
    <p:sldId id="470" r:id="rId24"/>
    <p:sldId id="275" r:id="rId25"/>
    <p:sldId id="281" r:id="rId26"/>
    <p:sldId id="308" r:id="rId27"/>
    <p:sldId id="309" r:id="rId28"/>
    <p:sldId id="283" r:id="rId29"/>
    <p:sldId id="310" r:id="rId30"/>
    <p:sldId id="311" r:id="rId31"/>
    <p:sldId id="493" r:id="rId32"/>
    <p:sldId id="494" r:id="rId33"/>
    <p:sldId id="276" r:id="rId34"/>
    <p:sldId id="284" r:id="rId35"/>
    <p:sldId id="502" r:id="rId36"/>
    <p:sldId id="503" r:id="rId37"/>
    <p:sldId id="258" r:id="rId38"/>
    <p:sldId id="504" r:id="rId39"/>
    <p:sldId id="260" r:id="rId40"/>
    <p:sldId id="505" r:id="rId41"/>
    <p:sldId id="262" r:id="rId42"/>
    <p:sldId id="506" r:id="rId43"/>
    <p:sldId id="264" r:id="rId44"/>
    <p:sldId id="507" r:id="rId45"/>
    <p:sldId id="508" r:id="rId46"/>
    <p:sldId id="509" r:id="rId47"/>
    <p:sldId id="510" r:id="rId48"/>
    <p:sldId id="511" r:id="rId49"/>
    <p:sldId id="512" r:id="rId50"/>
    <p:sldId id="513" r:id="rId51"/>
    <p:sldId id="514" r:id="rId52"/>
    <p:sldId id="515" r:id="rId53"/>
    <p:sldId id="516" r:id="rId54"/>
    <p:sldId id="517" r:id="rId55"/>
    <p:sldId id="277" r:id="rId56"/>
    <p:sldId id="286" r:id="rId57"/>
    <p:sldId id="287" r:id="rId58"/>
    <p:sldId id="288" r:id="rId59"/>
    <p:sldId id="478" r:id="rId60"/>
    <p:sldId id="498" r:id="rId61"/>
    <p:sldId id="499" r:id="rId62"/>
    <p:sldId id="289" r:id="rId63"/>
    <p:sldId id="315" r:id="rId64"/>
    <p:sldId id="312" r:id="rId65"/>
    <p:sldId id="467" r:id="rId66"/>
    <p:sldId id="468" r:id="rId67"/>
    <p:sldId id="518" r:id="rId68"/>
    <p:sldId id="472" r:id="rId69"/>
    <p:sldId id="261" r:id="rId70"/>
    <p:sldId id="519"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h Lê" initials="LL" lastIdx="1" clrIdx="0">
    <p:extLst>
      <p:ext uri="{19B8F6BF-5375-455C-9EA6-DF929625EA0E}">
        <p15:presenceInfo xmlns:p15="http://schemas.microsoft.com/office/powerpoint/2012/main" userId="0a0ce47033bc3f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Kiểu Trung bình 2 - Màu chủ đề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65723" autoAdjust="0"/>
  </p:normalViewPr>
  <p:slideViewPr>
    <p:cSldViewPr>
      <p:cViewPr varScale="1">
        <p:scale>
          <a:sx n="56" d="100"/>
          <a:sy n="56" d="100"/>
        </p:scale>
        <p:origin x="1746" y="60"/>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FA0E35-4286-4CA7-82B9-BF1987BE86D2}"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CD6C1B10-F00F-4B88-9810-9F0AACCB44E5}">
      <dgm:prSet phldrT="[Văn bản]"/>
      <dgm:spPr/>
      <dgm:t>
        <a:bodyPr/>
        <a:lstStyle/>
        <a:p>
          <a:r>
            <a:rPr lang="en-US" dirty="0"/>
            <a:t>SIS</a:t>
          </a:r>
        </a:p>
      </dgm:t>
    </dgm:pt>
    <dgm:pt modelId="{05ADDD1E-71F7-4F86-8CE3-BC6F8117CDCB}" type="parTrans" cxnId="{E6C54A71-2991-44C3-BD15-5128E53E5137}">
      <dgm:prSet/>
      <dgm:spPr/>
      <dgm:t>
        <a:bodyPr/>
        <a:lstStyle/>
        <a:p>
          <a:endParaRPr lang="en-US"/>
        </a:p>
      </dgm:t>
    </dgm:pt>
    <dgm:pt modelId="{9CA0697B-76CB-4D44-B910-AE6159351761}" type="sibTrans" cxnId="{E6C54A71-2991-44C3-BD15-5128E53E5137}">
      <dgm:prSet/>
      <dgm:spPr/>
      <dgm:t>
        <a:bodyPr/>
        <a:lstStyle/>
        <a:p>
          <a:endParaRPr lang="en-US"/>
        </a:p>
      </dgm:t>
    </dgm:pt>
    <dgm:pt modelId="{2B7E026E-993B-4FBD-BB72-2CA6204CAE11}">
      <dgm:prSet phldrT="[Văn bản]"/>
      <dgm:spPr>
        <a:solidFill>
          <a:schemeClr val="accent1">
            <a:lumMod val="75000"/>
          </a:schemeClr>
        </a:solidFill>
      </dgm:spPr>
      <dgm:t>
        <a:bodyPr/>
        <a:lstStyle/>
        <a:p>
          <a:r>
            <a:rPr lang="en-US" dirty="0"/>
            <a:t>Non-OR</a:t>
          </a:r>
        </a:p>
      </dgm:t>
    </dgm:pt>
    <dgm:pt modelId="{01D12059-37D8-4217-977C-CCBE5F3550E1}" type="parTrans" cxnId="{C95E334A-EE11-46EF-AED2-040809EE42C3}">
      <dgm:prSet/>
      <dgm:spPr/>
      <dgm:t>
        <a:bodyPr/>
        <a:lstStyle/>
        <a:p>
          <a:endParaRPr lang="en-US"/>
        </a:p>
      </dgm:t>
    </dgm:pt>
    <dgm:pt modelId="{613A082E-10BA-4DEC-9CA3-439B1A5AD4F7}" type="sibTrans" cxnId="{C95E334A-EE11-46EF-AED2-040809EE42C3}">
      <dgm:prSet/>
      <dgm:spPr/>
      <dgm:t>
        <a:bodyPr/>
        <a:lstStyle/>
        <a:p>
          <a:endParaRPr lang="en-US"/>
        </a:p>
      </dgm:t>
    </dgm:pt>
    <dgm:pt modelId="{109A57A8-FF22-40EC-9F14-11D0DF282A37}">
      <dgm:prSet phldrT="[Văn bản]"/>
      <dgm:spPr>
        <a:solidFill>
          <a:schemeClr val="accent1">
            <a:lumMod val="75000"/>
          </a:schemeClr>
        </a:solidFill>
      </dgm:spPr>
      <dgm:t>
        <a:bodyPr/>
        <a:lstStyle/>
        <a:p>
          <a:r>
            <a:rPr lang="en-US" dirty="0" err="1"/>
            <a:t>Tính</a:t>
          </a:r>
          <a:r>
            <a:rPr lang="en-US" dirty="0"/>
            <a:t> </a:t>
          </a:r>
          <a:r>
            <a:rPr lang="en-US" dirty="0" err="1"/>
            <a:t>sẵn</a:t>
          </a:r>
          <a:r>
            <a:rPr lang="en-US" dirty="0"/>
            <a:t> </a:t>
          </a:r>
          <a:r>
            <a:rPr lang="en-US" dirty="0" err="1"/>
            <a:t>có</a:t>
          </a:r>
          <a:endParaRPr lang="en-US" dirty="0"/>
        </a:p>
      </dgm:t>
    </dgm:pt>
    <dgm:pt modelId="{D8892582-8EA8-46CB-B663-2DFC0E2CD11E}" type="parTrans" cxnId="{169F53EE-9F50-4F6A-BF80-33A49716A593}">
      <dgm:prSet/>
      <dgm:spPr/>
      <dgm:t>
        <a:bodyPr/>
        <a:lstStyle/>
        <a:p>
          <a:endParaRPr lang="en-US"/>
        </a:p>
      </dgm:t>
    </dgm:pt>
    <dgm:pt modelId="{C7CE9BC0-EB21-41AB-9DF0-CFA81CFEA213}" type="sibTrans" cxnId="{169F53EE-9F50-4F6A-BF80-33A49716A593}">
      <dgm:prSet/>
      <dgm:spPr/>
      <dgm:t>
        <a:bodyPr/>
        <a:lstStyle/>
        <a:p>
          <a:endParaRPr lang="en-US"/>
        </a:p>
      </dgm:t>
    </dgm:pt>
    <dgm:pt modelId="{48B22BB9-2ADE-4B20-893B-A8733CA1FC1D}">
      <dgm:prSet phldrT="[Văn bản]"/>
      <dgm:spPr/>
      <dgm:t>
        <a:bodyPr/>
        <a:lstStyle/>
        <a:p>
          <a:r>
            <a:rPr lang="en-US" dirty="0" err="1"/>
            <a:t>Nội</a:t>
          </a:r>
          <a:r>
            <a:rPr lang="en-US" dirty="0"/>
            <a:t> </a:t>
          </a:r>
          <a:r>
            <a:rPr lang="en-US" dirty="0" err="1"/>
            <a:t>soi</a:t>
          </a:r>
          <a:endParaRPr lang="en-US" dirty="0"/>
        </a:p>
      </dgm:t>
    </dgm:pt>
    <dgm:pt modelId="{54496FE9-BA1D-43BD-8789-B5D5110FC1D8}" type="parTrans" cxnId="{8533009F-D990-426E-AC7D-25BC54B90E97}">
      <dgm:prSet/>
      <dgm:spPr/>
      <dgm:t>
        <a:bodyPr/>
        <a:lstStyle/>
        <a:p>
          <a:endParaRPr lang="en-US"/>
        </a:p>
      </dgm:t>
    </dgm:pt>
    <dgm:pt modelId="{1493262D-D988-4291-99F7-7BE34671099D}" type="sibTrans" cxnId="{8533009F-D990-426E-AC7D-25BC54B90E97}">
      <dgm:prSet/>
      <dgm:spPr/>
      <dgm:t>
        <a:bodyPr/>
        <a:lstStyle/>
        <a:p>
          <a:endParaRPr lang="en-US"/>
        </a:p>
      </dgm:t>
    </dgm:pt>
    <dgm:pt modelId="{65D31CB1-239F-452E-9168-F9A881E74CC5}">
      <dgm:prSet phldrT="[Văn bản]"/>
      <dgm:spPr>
        <a:solidFill>
          <a:schemeClr val="accent1">
            <a:lumMod val="75000"/>
          </a:schemeClr>
        </a:solidFill>
      </dgm:spPr>
      <dgm:t>
        <a:bodyPr/>
        <a:lstStyle/>
        <a:p>
          <a:r>
            <a:rPr lang="en-US" dirty="0" err="1"/>
            <a:t>Điều</a:t>
          </a:r>
          <a:r>
            <a:rPr lang="en-US" dirty="0"/>
            <a:t> </a:t>
          </a:r>
          <a:r>
            <a:rPr lang="en-US" dirty="0" err="1"/>
            <a:t>trị</a:t>
          </a:r>
          <a:r>
            <a:rPr lang="en-US" dirty="0"/>
            <a:t> </a:t>
          </a:r>
          <a:r>
            <a:rPr lang="en-US" dirty="0" err="1"/>
            <a:t>Polype</a:t>
          </a:r>
          <a:endParaRPr lang="en-US" dirty="0"/>
        </a:p>
      </dgm:t>
    </dgm:pt>
    <dgm:pt modelId="{79DCA7DA-DF43-4ADD-9124-4F9760983C1A}" type="parTrans" cxnId="{DEBDA911-E97F-4AA3-AC1B-ABE542E1E20F}">
      <dgm:prSet/>
      <dgm:spPr/>
      <dgm:t>
        <a:bodyPr/>
        <a:lstStyle/>
        <a:p>
          <a:endParaRPr lang="en-US"/>
        </a:p>
      </dgm:t>
    </dgm:pt>
    <dgm:pt modelId="{03A42AF2-5850-4CDB-AA17-63BD7C02C12F}" type="sibTrans" cxnId="{DEBDA911-E97F-4AA3-AC1B-ABE542E1E20F}">
      <dgm:prSet/>
      <dgm:spPr/>
      <dgm:t>
        <a:bodyPr/>
        <a:lstStyle/>
        <a:p>
          <a:endParaRPr lang="en-US"/>
        </a:p>
      </dgm:t>
    </dgm:pt>
    <dgm:pt modelId="{13E92AAB-5C22-4D66-92B2-3BCD09F2DA62}" type="pres">
      <dgm:prSet presAssocID="{88FA0E35-4286-4CA7-82B9-BF1987BE86D2}" presName="outerComposite" presStyleCnt="0">
        <dgm:presLayoutVars>
          <dgm:chMax val="2"/>
          <dgm:animLvl val="lvl"/>
          <dgm:resizeHandles val="exact"/>
        </dgm:presLayoutVars>
      </dgm:prSet>
      <dgm:spPr/>
    </dgm:pt>
    <dgm:pt modelId="{AF7CF6D9-1AFC-4B16-8BBA-0CA5BD4F0FC6}" type="pres">
      <dgm:prSet presAssocID="{88FA0E35-4286-4CA7-82B9-BF1987BE86D2}" presName="dummyMaxCanvas" presStyleCnt="0"/>
      <dgm:spPr/>
    </dgm:pt>
    <dgm:pt modelId="{AAED9D4D-4698-4339-AB33-1E4B2781122C}" type="pres">
      <dgm:prSet presAssocID="{88FA0E35-4286-4CA7-82B9-BF1987BE86D2}" presName="parentComposite" presStyleCnt="0"/>
      <dgm:spPr/>
    </dgm:pt>
    <dgm:pt modelId="{2466EC6B-4D33-44E2-B08E-87E629647896}" type="pres">
      <dgm:prSet presAssocID="{88FA0E35-4286-4CA7-82B9-BF1987BE86D2}" presName="parent1" presStyleLbl="alignAccFollowNode1" presStyleIdx="0" presStyleCnt="4" custScaleX="185629" custScaleY="179373" custLinFactNeighborX="-26941" custLinFactNeighborY="-15896">
        <dgm:presLayoutVars>
          <dgm:chMax val="4"/>
        </dgm:presLayoutVars>
      </dgm:prSet>
      <dgm:spPr/>
    </dgm:pt>
    <dgm:pt modelId="{B616A985-A4D1-49F9-AA0D-3B794B0BE5F1}" type="pres">
      <dgm:prSet presAssocID="{88FA0E35-4286-4CA7-82B9-BF1987BE86D2}" presName="parent2" presStyleLbl="alignAccFollowNode1" presStyleIdx="1" presStyleCnt="4" custScaleX="146031" custScaleY="171100">
        <dgm:presLayoutVars>
          <dgm:chMax val="4"/>
        </dgm:presLayoutVars>
      </dgm:prSet>
      <dgm:spPr/>
    </dgm:pt>
    <dgm:pt modelId="{1B56DC40-8560-4924-A3AE-F8683631BA3C}" type="pres">
      <dgm:prSet presAssocID="{88FA0E35-4286-4CA7-82B9-BF1987BE86D2}" presName="childrenComposite" presStyleCnt="0"/>
      <dgm:spPr/>
    </dgm:pt>
    <dgm:pt modelId="{E3CA7B1B-31C4-4B85-8CFF-11E491018C07}" type="pres">
      <dgm:prSet presAssocID="{88FA0E35-4286-4CA7-82B9-BF1987BE86D2}" presName="dummyMaxCanvas_ChildArea" presStyleCnt="0"/>
      <dgm:spPr/>
    </dgm:pt>
    <dgm:pt modelId="{7567B879-DB72-4770-BDAA-65BFD9906E59}" type="pres">
      <dgm:prSet presAssocID="{88FA0E35-4286-4CA7-82B9-BF1987BE86D2}" presName="fulcrum" presStyleLbl="alignAccFollowNode1" presStyleIdx="2" presStyleCnt="4"/>
      <dgm:spPr>
        <a:solidFill>
          <a:schemeClr val="accent2">
            <a:lumMod val="75000"/>
            <a:alpha val="90000"/>
          </a:schemeClr>
        </a:solidFill>
      </dgm:spPr>
    </dgm:pt>
    <dgm:pt modelId="{D84E4B59-873C-4172-B3BB-D1BFD4632C1C}" type="pres">
      <dgm:prSet presAssocID="{88FA0E35-4286-4CA7-82B9-BF1987BE86D2}" presName="balance_21" presStyleLbl="alignAccFollowNode1" presStyleIdx="3" presStyleCnt="4">
        <dgm:presLayoutVars>
          <dgm:bulletEnabled val="1"/>
        </dgm:presLayoutVars>
      </dgm:prSet>
      <dgm:spPr>
        <a:solidFill>
          <a:schemeClr val="accent2">
            <a:lumMod val="75000"/>
            <a:alpha val="90000"/>
          </a:schemeClr>
        </a:solidFill>
      </dgm:spPr>
    </dgm:pt>
    <dgm:pt modelId="{EED708D7-C4A5-4BE5-9E0E-6EFF06E179CE}" type="pres">
      <dgm:prSet presAssocID="{88FA0E35-4286-4CA7-82B9-BF1987BE86D2}" presName="left_21_1" presStyleLbl="node1" presStyleIdx="0" presStyleCnt="3">
        <dgm:presLayoutVars>
          <dgm:bulletEnabled val="1"/>
        </dgm:presLayoutVars>
      </dgm:prSet>
      <dgm:spPr/>
    </dgm:pt>
    <dgm:pt modelId="{6719415D-0A36-4653-BD21-1008D5C07193}" type="pres">
      <dgm:prSet presAssocID="{88FA0E35-4286-4CA7-82B9-BF1987BE86D2}" presName="left_21_2" presStyleLbl="node1" presStyleIdx="1" presStyleCnt="3">
        <dgm:presLayoutVars>
          <dgm:bulletEnabled val="1"/>
        </dgm:presLayoutVars>
      </dgm:prSet>
      <dgm:spPr/>
    </dgm:pt>
    <dgm:pt modelId="{B462EC71-F790-4C62-8277-895BE5EFF73D}" type="pres">
      <dgm:prSet presAssocID="{88FA0E35-4286-4CA7-82B9-BF1987BE86D2}" presName="right_21_1" presStyleLbl="node1" presStyleIdx="2" presStyleCnt="3">
        <dgm:presLayoutVars>
          <dgm:bulletEnabled val="1"/>
        </dgm:presLayoutVars>
      </dgm:prSet>
      <dgm:spPr/>
    </dgm:pt>
  </dgm:ptLst>
  <dgm:cxnLst>
    <dgm:cxn modelId="{00CFAB10-33DC-4958-8DA0-B40E5BCBBC5F}" type="presOf" srcId="{CD6C1B10-F00F-4B88-9810-9F0AACCB44E5}" destId="{2466EC6B-4D33-44E2-B08E-87E629647896}" srcOrd="0" destOrd="0" presId="urn:microsoft.com/office/officeart/2005/8/layout/balance1"/>
    <dgm:cxn modelId="{DEBDA911-E97F-4AA3-AC1B-ABE542E1E20F}" srcId="{48B22BB9-2ADE-4B20-893B-A8733CA1FC1D}" destId="{65D31CB1-239F-452E-9168-F9A881E74CC5}" srcOrd="0" destOrd="0" parTransId="{79DCA7DA-DF43-4ADD-9124-4F9760983C1A}" sibTransId="{03A42AF2-5850-4CDB-AA17-63BD7C02C12F}"/>
    <dgm:cxn modelId="{2E2E6B43-FD3D-42AD-9A8D-D73D302AD8B1}" type="presOf" srcId="{88FA0E35-4286-4CA7-82B9-BF1987BE86D2}" destId="{13E92AAB-5C22-4D66-92B2-3BCD09F2DA62}" srcOrd="0" destOrd="0" presId="urn:microsoft.com/office/officeart/2005/8/layout/balance1"/>
    <dgm:cxn modelId="{C95E334A-EE11-46EF-AED2-040809EE42C3}" srcId="{CD6C1B10-F00F-4B88-9810-9F0AACCB44E5}" destId="{2B7E026E-993B-4FBD-BB72-2CA6204CAE11}" srcOrd="0" destOrd="0" parTransId="{01D12059-37D8-4217-977C-CCBE5F3550E1}" sibTransId="{613A082E-10BA-4DEC-9CA3-439B1A5AD4F7}"/>
    <dgm:cxn modelId="{E6C54A71-2991-44C3-BD15-5128E53E5137}" srcId="{88FA0E35-4286-4CA7-82B9-BF1987BE86D2}" destId="{CD6C1B10-F00F-4B88-9810-9F0AACCB44E5}" srcOrd="0" destOrd="0" parTransId="{05ADDD1E-71F7-4F86-8CE3-BC6F8117CDCB}" sibTransId="{9CA0697B-76CB-4D44-B910-AE6159351761}"/>
    <dgm:cxn modelId="{391D8352-67C7-4858-BBBD-01AC3D2415C1}" type="presOf" srcId="{65D31CB1-239F-452E-9168-F9A881E74CC5}" destId="{B462EC71-F790-4C62-8277-895BE5EFF73D}" srcOrd="0" destOrd="0" presId="urn:microsoft.com/office/officeart/2005/8/layout/balance1"/>
    <dgm:cxn modelId="{8533009F-D990-426E-AC7D-25BC54B90E97}" srcId="{88FA0E35-4286-4CA7-82B9-BF1987BE86D2}" destId="{48B22BB9-2ADE-4B20-893B-A8733CA1FC1D}" srcOrd="1" destOrd="0" parTransId="{54496FE9-BA1D-43BD-8789-B5D5110FC1D8}" sibTransId="{1493262D-D988-4291-99F7-7BE34671099D}"/>
    <dgm:cxn modelId="{24BE8DAA-F0AF-4EC6-8CDF-470B891ADAE4}" type="presOf" srcId="{2B7E026E-993B-4FBD-BB72-2CA6204CAE11}" destId="{EED708D7-C4A5-4BE5-9E0E-6EFF06E179CE}" srcOrd="0" destOrd="0" presId="urn:microsoft.com/office/officeart/2005/8/layout/balance1"/>
    <dgm:cxn modelId="{948EE9D3-0FD5-4FC5-949A-4E8686FE46B1}" type="presOf" srcId="{48B22BB9-2ADE-4B20-893B-A8733CA1FC1D}" destId="{B616A985-A4D1-49F9-AA0D-3B794B0BE5F1}" srcOrd="0" destOrd="0" presId="urn:microsoft.com/office/officeart/2005/8/layout/balance1"/>
    <dgm:cxn modelId="{169F53EE-9F50-4F6A-BF80-33A49716A593}" srcId="{CD6C1B10-F00F-4B88-9810-9F0AACCB44E5}" destId="{109A57A8-FF22-40EC-9F14-11D0DF282A37}" srcOrd="1" destOrd="0" parTransId="{D8892582-8EA8-46CB-B663-2DFC0E2CD11E}" sibTransId="{C7CE9BC0-EB21-41AB-9DF0-CFA81CFEA213}"/>
    <dgm:cxn modelId="{54A511F1-C6EE-4778-9C93-E4EA54F3CA44}" type="presOf" srcId="{109A57A8-FF22-40EC-9F14-11D0DF282A37}" destId="{6719415D-0A36-4653-BD21-1008D5C07193}" srcOrd="0" destOrd="0" presId="urn:microsoft.com/office/officeart/2005/8/layout/balance1"/>
    <dgm:cxn modelId="{5362B107-E244-48B9-8102-2F9FD1E56CDC}" type="presParOf" srcId="{13E92AAB-5C22-4D66-92B2-3BCD09F2DA62}" destId="{AF7CF6D9-1AFC-4B16-8BBA-0CA5BD4F0FC6}" srcOrd="0" destOrd="0" presId="urn:microsoft.com/office/officeart/2005/8/layout/balance1"/>
    <dgm:cxn modelId="{94B56C6D-624D-47C5-8353-09FF8C7B8465}" type="presParOf" srcId="{13E92AAB-5C22-4D66-92B2-3BCD09F2DA62}" destId="{AAED9D4D-4698-4339-AB33-1E4B2781122C}" srcOrd="1" destOrd="0" presId="urn:microsoft.com/office/officeart/2005/8/layout/balance1"/>
    <dgm:cxn modelId="{E52C962B-DE03-431C-9647-49F8EAECA261}" type="presParOf" srcId="{AAED9D4D-4698-4339-AB33-1E4B2781122C}" destId="{2466EC6B-4D33-44E2-B08E-87E629647896}" srcOrd="0" destOrd="0" presId="urn:microsoft.com/office/officeart/2005/8/layout/balance1"/>
    <dgm:cxn modelId="{8E0BE03A-B7BE-4DA6-829E-43E3887A7EDC}" type="presParOf" srcId="{AAED9D4D-4698-4339-AB33-1E4B2781122C}" destId="{B616A985-A4D1-49F9-AA0D-3B794B0BE5F1}" srcOrd="1" destOrd="0" presId="urn:microsoft.com/office/officeart/2005/8/layout/balance1"/>
    <dgm:cxn modelId="{DBD87953-D408-446A-AC26-D6B909A38194}" type="presParOf" srcId="{13E92AAB-5C22-4D66-92B2-3BCD09F2DA62}" destId="{1B56DC40-8560-4924-A3AE-F8683631BA3C}" srcOrd="2" destOrd="0" presId="urn:microsoft.com/office/officeart/2005/8/layout/balance1"/>
    <dgm:cxn modelId="{527590CC-CAA9-4131-9292-0D506C404326}" type="presParOf" srcId="{1B56DC40-8560-4924-A3AE-F8683631BA3C}" destId="{E3CA7B1B-31C4-4B85-8CFF-11E491018C07}" srcOrd="0" destOrd="0" presId="urn:microsoft.com/office/officeart/2005/8/layout/balance1"/>
    <dgm:cxn modelId="{885C1A28-B123-4B3A-A931-DEB084B44E78}" type="presParOf" srcId="{1B56DC40-8560-4924-A3AE-F8683631BA3C}" destId="{7567B879-DB72-4770-BDAA-65BFD9906E59}" srcOrd="1" destOrd="0" presId="urn:microsoft.com/office/officeart/2005/8/layout/balance1"/>
    <dgm:cxn modelId="{B4B5B41A-369D-4DAA-96A0-0AF15675BD55}" type="presParOf" srcId="{1B56DC40-8560-4924-A3AE-F8683631BA3C}" destId="{D84E4B59-873C-4172-B3BB-D1BFD4632C1C}" srcOrd="2" destOrd="0" presId="urn:microsoft.com/office/officeart/2005/8/layout/balance1"/>
    <dgm:cxn modelId="{14D65A44-9018-41A2-BDC0-1808E9A4865A}" type="presParOf" srcId="{1B56DC40-8560-4924-A3AE-F8683631BA3C}" destId="{EED708D7-C4A5-4BE5-9E0E-6EFF06E179CE}" srcOrd="3" destOrd="0" presId="urn:microsoft.com/office/officeart/2005/8/layout/balance1"/>
    <dgm:cxn modelId="{A6FFFAB2-EDA2-4D1C-A642-7192CF82F91F}" type="presParOf" srcId="{1B56DC40-8560-4924-A3AE-F8683631BA3C}" destId="{6719415D-0A36-4653-BD21-1008D5C07193}" srcOrd="4" destOrd="0" presId="urn:microsoft.com/office/officeart/2005/8/layout/balance1"/>
    <dgm:cxn modelId="{8BC48498-DF6D-4F1C-AE37-711F6C9FEE17}" type="presParOf" srcId="{1B56DC40-8560-4924-A3AE-F8683631BA3C}" destId="{B462EC71-F790-4C62-8277-895BE5EFF73D}"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6EC6B-4D33-44E2-B08E-87E629647896}">
      <dsp:nvSpPr>
        <dsp:cNvPr id="0" name=""/>
        <dsp:cNvSpPr/>
      </dsp:nvSpPr>
      <dsp:spPr>
        <a:xfrm>
          <a:off x="1101433" y="-125476"/>
          <a:ext cx="2112838" cy="1134240"/>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SIS</a:t>
          </a:r>
        </a:p>
      </dsp:txBody>
      <dsp:txXfrm>
        <a:off x="1134654" y="-92255"/>
        <a:ext cx="2046396" cy="1067798"/>
      </dsp:txXfrm>
    </dsp:sp>
    <dsp:sp modelId="{B616A985-A4D1-49F9-AA0D-3B794B0BE5F1}">
      <dsp:nvSpPr>
        <dsp:cNvPr id="0" name=""/>
        <dsp:cNvSpPr/>
      </dsp:nvSpPr>
      <dsp:spPr>
        <a:xfrm>
          <a:off x="3277504" y="-99319"/>
          <a:ext cx="1662132" cy="1081927"/>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err="1"/>
            <a:t>Nội</a:t>
          </a:r>
          <a:r>
            <a:rPr lang="en-US" sz="3300" kern="1200" dirty="0"/>
            <a:t> </a:t>
          </a:r>
          <a:r>
            <a:rPr lang="en-US" sz="3300" kern="1200" dirty="0" err="1"/>
            <a:t>soi</a:t>
          </a:r>
          <a:endParaRPr lang="en-US" sz="3300" kern="1200" dirty="0"/>
        </a:p>
      </dsp:txBody>
      <dsp:txXfrm>
        <a:off x="3309193" y="-67630"/>
        <a:ext cx="1598754" cy="1018549"/>
      </dsp:txXfrm>
    </dsp:sp>
    <dsp:sp modelId="{7567B879-DB72-4770-BDAA-65BFD9906E59}">
      <dsp:nvSpPr>
        <dsp:cNvPr id="0" name=""/>
        <dsp:cNvSpPr/>
      </dsp:nvSpPr>
      <dsp:spPr>
        <a:xfrm>
          <a:off x="2936730" y="2812904"/>
          <a:ext cx="474252" cy="474252"/>
        </a:xfrm>
        <a:prstGeom prst="triangle">
          <a:avLst/>
        </a:prstGeom>
        <a:solidFill>
          <a:schemeClr val="accent2">
            <a:lumMod val="75000"/>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4E4B59-873C-4172-B3BB-D1BFD4632C1C}">
      <dsp:nvSpPr>
        <dsp:cNvPr id="0" name=""/>
        <dsp:cNvSpPr/>
      </dsp:nvSpPr>
      <dsp:spPr>
        <a:xfrm rot="21360000">
          <a:off x="1750666" y="2609682"/>
          <a:ext cx="2846381" cy="199038"/>
        </a:xfrm>
        <a:prstGeom prst="rect">
          <a:avLst/>
        </a:prstGeom>
        <a:solidFill>
          <a:schemeClr val="accent2">
            <a:lumMod val="75000"/>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D708D7-C4A5-4BE5-9E0E-6EFF06E179CE}">
      <dsp:nvSpPr>
        <dsp:cNvPr id="0" name=""/>
        <dsp:cNvSpPr/>
      </dsp:nvSpPr>
      <dsp:spPr>
        <a:xfrm rot="21360000">
          <a:off x="1734388" y="1809402"/>
          <a:ext cx="1171628" cy="830859"/>
        </a:xfrm>
        <a:prstGeom prst="roundRect">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Non-OR</a:t>
          </a:r>
        </a:p>
      </dsp:txBody>
      <dsp:txXfrm>
        <a:off x="1774947" y="1849961"/>
        <a:ext cx="1090510" cy="749741"/>
      </dsp:txXfrm>
    </dsp:sp>
    <dsp:sp modelId="{6719415D-0A36-4653-BD21-1008D5C07193}">
      <dsp:nvSpPr>
        <dsp:cNvPr id="0" name=""/>
        <dsp:cNvSpPr/>
      </dsp:nvSpPr>
      <dsp:spPr>
        <a:xfrm rot="21360000">
          <a:off x="1671155" y="949425"/>
          <a:ext cx="1171628" cy="830859"/>
        </a:xfrm>
        <a:prstGeom prst="roundRect">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Tính</a:t>
          </a:r>
          <a:r>
            <a:rPr lang="en-US" sz="2200" kern="1200" dirty="0"/>
            <a:t> </a:t>
          </a:r>
          <a:r>
            <a:rPr lang="en-US" sz="2200" kern="1200" dirty="0" err="1"/>
            <a:t>sẵn</a:t>
          </a:r>
          <a:r>
            <a:rPr lang="en-US" sz="2200" kern="1200" dirty="0"/>
            <a:t> </a:t>
          </a:r>
          <a:r>
            <a:rPr lang="en-US" sz="2200" kern="1200" dirty="0" err="1"/>
            <a:t>có</a:t>
          </a:r>
          <a:endParaRPr lang="en-US" sz="2200" kern="1200" dirty="0"/>
        </a:p>
      </dsp:txBody>
      <dsp:txXfrm>
        <a:off x="1711714" y="989984"/>
        <a:ext cx="1090510" cy="749741"/>
      </dsp:txXfrm>
    </dsp:sp>
    <dsp:sp modelId="{B462EC71-F790-4C62-8277-895BE5EFF73D}">
      <dsp:nvSpPr>
        <dsp:cNvPr id="0" name=""/>
        <dsp:cNvSpPr/>
      </dsp:nvSpPr>
      <dsp:spPr>
        <a:xfrm rot="21360000">
          <a:off x="3362654" y="1695582"/>
          <a:ext cx="1171628" cy="830859"/>
        </a:xfrm>
        <a:prstGeom prst="roundRect">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Điều</a:t>
          </a:r>
          <a:r>
            <a:rPr lang="en-US" sz="2200" kern="1200" dirty="0"/>
            <a:t> </a:t>
          </a:r>
          <a:r>
            <a:rPr lang="en-US" sz="2200" kern="1200" dirty="0" err="1"/>
            <a:t>trị</a:t>
          </a:r>
          <a:r>
            <a:rPr lang="en-US" sz="2200" kern="1200" dirty="0"/>
            <a:t> </a:t>
          </a:r>
          <a:r>
            <a:rPr lang="en-US" sz="2200" kern="1200" dirty="0" err="1"/>
            <a:t>Polype</a:t>
          </a:r>
          <a:endParaRPr lang="en-US" sz="2200" kern="1200" dirty="0"/>
        </a:p>
      </dsp:txBody>
      <dsp:txXfrm>
        <a:off x="3403213" y="1736141"/>
        <a:ext cx="1090510" cy="749741"/>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59BD2A-A351-4255-9874-927C47B22CAD}" type="datetimeFigureOut">
              <a:rPr lang="vi-VN" smtClean="0"/>
              <a:t>17/10/2018</a:t>
            </a:fld>
            <a:endParaRPr lang="vi-V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221710-9821-4F4F-8721-0A090884D2D3}" type="slidenum">
              <a:rPr lang="vi-VN" smtClean="0"/>
              <a:t>‹#›</a:t>
            </a:fld>
            <a:endParaRPr lang="vi-VN"/>
          </a:p>
        </p:txBody>
      </p:sp>
    </p:spTree>
    <p:extLst>
      <p:ext uri="{BB962C8B-B14F-4D97-AF65-F5344CB8AC3E}">
        <p14:creationId xmlns:p14="http://schemas.microsoft.com/office/powerpoint/2010/main" val="58987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Digital_object_identifier"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www.ncbi.nlm.nih.gov/pubmed/18096209" TargetMode="External"/><Relationship Id="rId5" Type="http://schemas.openxmlformats.org/officeDocument/2006/relationships/hyperlink" Target="https://en.wikipedia.org/wiki/PubMed_Identifier" TargetMode="External"/><Relationship Id="rId4" Type="http://schemas.openxmlformats.org/officeDocument/2006/relationships/hyperlink" Target="https://doi.org/10.1016/j.ygyno.2007.10.037"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1</a:t>
            </a:fld>
            <a:endParaRPr lang="vi-VN"/>
          </a:p>
        </p:txBody>
      </p:sp>
    </p:spTree>
    <p:extLst>
      <p:ext uri="{BB962C8B-B14F-4D97-AF65-F5344CB8AC3E}">
        <p14:creationId xmlns:p14="http://schemas.microsoft.com/office/powerpoint/2010/main" val="897980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indent="0">
              <a:buNone/>
            </a:pPr>
            <a:r>
              <a:rPr lang="vi-VN" dirty="0"/>
              <a:t>Năm 2011, Liên </a:t>
            </a:r>
            <a:r>
              <a:rPr lang="vi-VN" dirty="0" err="1"/>
              <a:t>đoàn</a:t>
            </a:r>
            <a:r>
              <a:rPr lang="vi-VN" dirty="0"/>
              <a:t> </a:t>
            </a:r>
            <a:r>
              <a:rPr lang="vi-VN" dirty="0" err="1"/>
              <a:t>Sản</a:t>
            </a:r>
            <a:r>
              <a:rPr lang="vi-VN" dirty="0"/>
              <a:t> </a:t>
            </a:r>
            <a:r>
              <a:rPr lang="vi-VN" dirty="0" err="1"/>
              <a:t>Phụ</a:t>
            </a:r>
            <a:r>
              <a:rPr lang="vi-VN" dirty="0"/>
              <a:t> khoa </a:t>
            </a:r>
            <a:r>
              <a:rPr lang="vi-VN" dirty="0" err="1"/>
              <a:t>Thế</a:t>
            </a:r>
            <a:r>
              <a:rPr lang="vi-VN" dirty="0"/>
              <a:t> </a:t>
            </a:r>
            <a:r>
              <a:rPr lang="vi-VN" dirty="0" err="1"/>
              <a:t>Giới</a:t>
            </a:r>
            <a:r>
              <a:rPr lang="vi-VN" dirty="0"/>
              <a:t> (</a:t>
            </a:r>
            <a:r>
              <a:rPr lang="vi-VN" dirty="0" err="1"/>
              <a:t>International</a:t>
            </a:r>
            <a:r>
              <a:rPr lang="vi-VN" dirty="0"/>
              <a:t> </a:t>
            </a:r>
            <a:r>
              <a:rPr lang="vi-VN" dirty="0" err="1"/>
              <a:t>Federation</a:t>
            </a:r>
            <a:r>
              <a:rPr lang="vi-VN" dirty="0"/>
              <a:t> </a:t>
            </a:r>
            <a:r>
              <a:rPr lang="vi-VN" dirty="0" err="1"/>
              <a:t>of</a:t>
            </a:r>
            <a:r>
              <a:rPr lang="vi-VN" dirty="0"/>
              <a:t> </a:t>
            </a:r>
            <a:r>
              <a:rPr lang="vi-VN" dirty="0" err="1"/>
              <a:t>Gynaecology</a:t>
            </a:r>
            <a:r>
              <a:rPr lang="vi-VN" dirty="0"/>
              <a:t> </a:t>
            </a:r>
            <a:r>
              <a:rPr lang="vi-VN" dirty="0" err="1"/>
              <a:t>and</a:t>
            </a:r>
            <a:r>
              <a:rPr lang="vi-VN" dirty="0"/>
              <a:t> </a:t>
            </a:r>
            <a:r>
              <a:rPr lang="vi-VN" dirty="0" err="1"/>
              <a:t>Obstetrics</a:t>
            </a:r>
            <a:r>
              <a:rPr lang="vi-VN" dirty="0"/>
              <a:t>) (FIGO) phân </a:t>
            </a:r>
            <a:r>
              <a:rPr lang="vi-VN" dirty="0" err="1"/>
              <a:t>xuất</a:t>
            </a:r>
            <a:r>
              <a:rPr lang="vi-VN" dirty="0"/>
              <a:t> </a:t>
            </a:r>
            <a:r>
              <a:rPr lang="vi-VN" dirty="0" err="1"/>
              <a:t>huyết</a:t>
            </a:r>
            <a:r>
              <a:rPr lang="vi-VN" dirty="0"/>
              <a:t> </a:t>
            </a:r>
            <a:r>
              <a:rPr lang="vi-VN" dirty="0" err="1"/>
              <a:t>tử</a:t>
            </a:r>
            <a:r>
              <a:rPr lang="vi-VN" dirty="0"/>
              <a:t> cung </a:t>
            </a:r>
            <a:r>
              <a:rPr lang="vi-VN" dirty="0" err="1"/>
              <a:t>bất</a:t>
            </a:r>
            <a:r>
              <a:rPr lang="vi-VN" dirty="0"/>
              <a:t> </a:t>
            </a:r>
            <a:r>
              <a:rPr lang="vi-VN" dirty="0" err="1"/>
              <a:t>thường</a:t>
            </a:r>
            <a:r>
              <a:rPr lang="vi-VN" dirty="0"/>
              <a:t> </a:t>
            </a:r>
            <a:r>
              <a:rPr lang="vi-VN" dirty="0" err="1"/>
              <a:t>thành</a:t>
            </a:r>
            <a:r>
              <a:rPr lang="vi-VN" dirty="0"/>
              <a:t> 2 </a:t>
            </a:r>
            <a:r>
              <a:rPr lang="vi-VN" dirty="0" err="1"/>
              <a:t>nhóm</a:t>
            </a:r>
            <a:r>
              <a:rPr lang="vi-VN" dirty="0"/>
              <a:t>:</a:t>
            </a:r>
          </a:p>
          <a:p>
            <a:pPr marL="0" indent="0">
              <a:buNone/>
            </a:pPr>
            <a:r>
              <a:rPr lang="vi-VN" dirty="0"/>
              <a:t>- </a:t>
            </a:r>
            <a:r>
              <a:rPr lang="vi-VN" dirty="0" err="1"/>
              <a:t>Nhóm</a:t>
            </a:r>
            <a:r>
              <a:rPr lang="vi-VN" dirty="0"/>
              <a:t> </a:t>
            </a:r>
            <a:r>
              <a:rPr lang="vi-VN" dirty="0" err="1"/>
              <a:t>có</a:t>
            </a:r>
            <a:r>
              <a:rPr lang="vi-VN" dirty="0"/>
              <a:t> nguyên nhân </a:t>
            </a:r>
            <a:r>
              <a:rPr lang="vi-VN" dirty="0" err="1"/>
              <a:t>thuộc</a:t>
            </a:r>
            <a:r>
              <a:rPr lang="vi-VN" dirty="0"/>
              <a:t> </a:t>
            </a:r>
            <a:r>
              <a:rPr lang="vi-VN" dirty="0" err="1"/>
              <a:t>về</a:t>
            </a:r>
            <a:r>
              <a:rPr lang="vi-VN" dirty="0"/>
              <a:t> </a:t>
            </a:r>
            <a:r>
              <a:rPr lang="vi-VN" dirty="0" err="1"/>
              <a:t>cấu</a:t>
            </a:r>
            <a:r>
              <a:rPr lang="vi-VN" dirty="0"/>
              <a:t> </a:t>
            </a:r>
            <a:r>
              <a:rPr lang="vi-VN" dirty="0" err="1"/>
              <a:t>trúc</a:t>
            </a:r>
            <a:endParaRPr lang="vi-VN" dirty="0"/>
          </a:p>
          <a:p>
            <a:pPr marL="0" indent="0">
              <a:buNone/>
            </a:pPr>
            <a:r>
              <a:rPr lang="vi-VN" dirty="0"/>
              <a:t>- </a:t>
            </a:r>
            <a:r>
              <a:rPr lang="vi-VN" dirty="0" err="1"/>
              <a:t>Nhóm</a:t>
            </a:r>
            <a:r>
              <a:rPr lang="vi-VN" dirty="0"/>
              <a:t> </a:t>
            </a:r>
            <a:r>
              <a:rPr lang="vi-VN" dirty="0" err="1"/>
              <a:t>có</a:t>
            </a:r>
            <a:r>
              <a:rPr lang="vi-VN" dirty="0"/>
              <a:t> nguyên nhân không </a:t>
            </a:r>
            <a:r>
              <a:rPr lang="vi-VN" dirty="0" err="1"/>
              <a:t>thuộc</a:t>
            </a:r>
            <a:r>
              <a:rPr lang="vi-VN" dirty="0"/>
              <a:t> </a:t>
            </a:r>
            <a:r>
              <a:rPr lang="vi-VN" dirty="0" err="1"/>
              <a:t>về</a:t>
            </a:r>
            <a:r>
              <a:rPr lang="vi-VN" dirty="0"/>
              <a:t> </a:t>
            </a:r>
            <a:r>
              <a:rPr lang="vi-VN" dirty="0" err="1"/>
              <a:t>cấu</a:t>
            </a:r>
            <a:r>
              <a:rPr lang="vi-VN" dirty="0"/>
              <a:t> </a:t>
            </a:r>
            <a:r>
              <a:rPr lang="vi-VN" dirty="0" err="1"/>
              <a:t>trúc</a:t>
            </a:r>
            <a:endParaRPr lang="vi-VN" dirty="0"/>
          </a:p>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11</a:t>
            </a:fld>
            <a:endParaRPr lang="vi-VN"/>
          </a:p>
        </p:txBody>
      </p:sp>
    </p:spTree>
    <p:extLst>
      <p:ext uri="{BB962C8B-B14F-4D97-AF65-F5344CB8AC3E}">
        <p14:creationId xmlns:p14="http://schemas.microsoft.com/office/powerpoint/2010/main" val="4043174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Đây</a:t>
            </a:r>
            <a:r>
              <a:rPr lang="vi-VN" baseline="0" dirty="0"/>
              <a:t> </a:t>
            </a:r>
            <a:r>
              <a:rPr lang="vi-VN" baseline="0" dirty="0" err="1"/>
              <a:t>là</a:t>
            </a:r>
            <a:r>
              <a:rPr lang="vi-VN" baseline="0" dirty="0"/>
              <a:t> </a:t>
            </a:r>
            <a:r>
              <a:rPr lang="vi-VN" baseline="0" dirty="0" err="1"/>
              <a:t>những</a:t>
            </a:r>
            <a:r>
              <a:rPr lang="vi-VN" baseline="0" dirty="0"/>
              <a:t> thay </a:t>
            </a:r>
            <a:r>
              <a:rPr lang="vi-VN" baseline="0" dirty="0" err="1"/>
              <a:t>đổi</a:t>
            </a:r>
            <a:r>
              <a:rPr lang="vi-VN" baseline="0" dirty="0"/>
              <a:t> </a:t>
            </a:r>
            <a:r>
              <a:rPr lang="vi-VN" baseline="0" dirty="0" err="1"/>
              <a:t>của</a:t>
            </a:r>
            <a:r>
              <a:rPr lang="vi-VN" baseline="0" dirty="0"/>
              <a:t> </a:t>
            </a:r>
            <a:r>
              <a:rPr lang="vi-VN" baseline="0" dirty="0" err="1"/>
              <a:t>bảng</a:t>
            </a:r>
            <a:r>
              <a:rPr lang="vi-VN" baseline="0" dirty="0"/>
              <a:t> phân </a:t>
            </a:r>
            <a:r>
              <a:rPr lang="vi-VN" baseline="0" dirty="0" err="1"/>
              <a:t>loại</a:t>
            </a:r>
            <a:r>
              <a:rPr lang="vi-VN" baseline="0" dirty="0"/>
              <a:t> </a:t>
            </a:r>
            <a:r>
              <a:rPr lang="vi-VN" baseline="0" dirty="0" err="1"/>
              <a:t>mới</a:t>
            </a:r>
            <a:r>
              <a:rPr lang="vi-VN" baseline="0" dirty="0"/>
              <a:t> so </a:t>
            </a:r>
            <a:r>
              <a:rPr lang="vi-VN" baseline="0" dirty="0" err="1"/>
              <a:t>với</a:t>
            </a:r>
            <a:r>
              <a:rPr lang="vi-VN" baseline="0" dirty="0"/>
              <a:t> </a:t>
            </a:r>
            <a:r>
              <a:rPr lang="vi-VN" baseline="0" dirty="0" err="1"/>
              <a:t>bảng</a:t>
            </a:r>
            <a:r>
              <a:rPr lang="vi-VN" baseline="0" dirty="0"/>
              <a:t> phân </a:t>
            </a:r>
            <a:r>
              <a:rPr lang="vi-VN" baseline="0" dirty="0" err="1"/>
              <a:t>loại</a:t>
            </a:r>
            <a:r>
              <a:rPr lang="vi-VN" baseline="0" dirty="0"/>
              <a:t> </a:t>
            </a:r>
            <a:r>
              <a:rPr lang="vi-VN" baseline="0" dirty="0" err="1"/>
              <a:t>cũ</a:t>
            </a:r>
            <a:r>
              <a:rPr lang="vi-VN" baseline="0" dirty="0"/>
              <a:t>. </a:t>
            </a:r>
            <a:r>
              <a:rPr lang="vi-VN" baseline="0" dirty="0" err="1"/>
              <a:t>Sẽ</a:t>
            </a:r>
            <a:r>
              <a:rPr lang="vi-VN" baseline="0" dirty="0"/>
              <a:t> </a:t>
            </a:r>
            <a:r>
              <a:rPr lang="vi-VN" baseline="0" dirty="0" err="1"/>
              <a:t>được</a:t>
            </a:r>
            <a:r>
              <a:rPr lang="vi-VN" baseline="0" dirty="0"/>
              <a:t> </a:t>
            </a:r>
            <a:r>
              <a:rPr lang="vi-VN" baseline="0" dirty="0" err="1"/>
              <a:t>nói</a:t>
            </a:r>
            <a:r>
              <a:rPr lang="vi-VN" baseline="0" dirty="0"/>
              <a:t> </a:t>
            </a:r>
            <a:r>
              <a:rPr lang="vi-VN" baseline="0" dirty="0" err="1"/>
              <a:t>rõ</a:t>
            </a:r>
            <a:r>
              <a:rPr lang="vi-VN" baseline="0" dirty="0"/>
              <a:t> hơn trong </a:t>
            </a:r>
            <a:r>
              <a:rPr lang="vi-VN" baseline="0" dirty="0" err="1"/>
              <a:t>các</a:t>
            </a:r>
            <a:r>
              <a:rPr lang="vi-VN" baseline="0" dirty="0"/>
              <a:t> </a:t>
            </a:r>
            <a:r>
              <a:rPr lang="vi-VN" baseline="0" dirty="0" err="1"/>
              <a:t>slide</a:t>
            </a:r>
            <a:r>
              <a:rPr lang="vi-VN" baseline="0" dirty="0"/>
              <a:t> </a:t>
            </a:r>
            <a:r>
              <a:rPr lang="vi-VN" baseline="0" dirty="0" err="1"/>
              <a:t>tiếp</a:t>
            </a:r>
            <a:r>
              <a:rPr lang="vi-VN" baseline="0" dirty="0"/>
              <a:t> theo</a:t>
            </a:r>
            <a:r>
              <a:rPr lang="en-US" baseline="0" dirty="0"/>
              <a:t>.</a:t>
            </a:r>
          </a:p>
          <a:p>
            <a:endParaRPr lang="en-US" baseline="0" dirty="0"/>
          </a:p>
          <a:p>
            <a:r>
              <a:rPr lang="en-US" dirty="0" err="1"/>
              <a:t>Năm</a:t>
            </a:r>
            <a:r>
              <a:rPr lang="en-US" dirty="0"/>
              <a:t> 2018, FIGO </a:t>
            </a:r>
            <a:r>
              <a:rPr lang="en-US" dirty="0" err="1"/>
              <a:t>đã</a:t>
            </a:r>
            <a:r>
              <a:rPr lang="en-US" dirty="0"/>
              <a:t> </a:t>
            </a:r>
            <a:r>
              <a:rPr lang="en-US" dirty="0" err="1"/>
              <a:t>có</a:t>
            </a:r>
            <a:r>
              <a:rPr lang="en-US" dirty="0"/>
              <a:t> </a:t>
            </a:r>
            <a:r>
              <a:rPr lang="en-US" dirty="0" err="1"/>
              <a:t>những</a:t>
            </a:r>
            <a:r>
              <a:rPr lang="en-US" dirty="0"/>
              <a:t> </a:t>
            </a:r>
            <a:r>
              <a:rPr lang="en-US" dirty="0" err="1"/>
              <a:t>sửa</a:t>
            </a:r>
            <a:r>
              <a:rPr lang="en-US" dirty="0"/>
              <a:t> </a:t>
            </a:r>
            <a:r>
              <a:rPr lang="en-US" dirty="0" err="1"/>
              <a:t>đổi</a:t>
            </a:r>
            <a:r>
              <a:rPr lang="en-US" dirty="0"/>
              <a:t> </a:t>
            </a:r>
            <a:r>
              <a:rPr lang="en-US" dirty="0" err="1"/>
              <a:t>về</a:t>
            </a:r>
            <a:r>
              <a:rPr lang="en-US" dirty="0"/>
              <a:t> </a:t>
            </a:r>
            <a:r>
              <a:rPr lang="en-US" dirty="0" err="1"/>
              <a:t>cách</a:t>
            </a:r>
            <a:r>
              <a:rPr lang="en-US" dirty="0"/>
              <a:t> </a:t>
            </a:r>
            <a:r>
              <a:rPr lang="en-US" dirty="0" err="1"/>
              <a:t>phân</a:t>
            </a:r>
            <a:r>
              <a:rPr lang="en-US" dirty="0"/>
              <a:t> </a:t>
            </a:r>
            <a:r>
              <a:rPr lang="en-US" dirty="0" err="1"/>
              <a:t>loại</a:t>
            </a:r>
            <a:endParaRPr lang="en-US" dirty="0"/>
          </a:p>
          <a:p>
            <a:r>
              <a:rPr lang="en-US" dirty="0"/>
              <a:t>A: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p>
          <a:p>
            <a:r>
              <a:rPr lang="en-US" dirty="0"/>
              <a:t>L:  </a:t>
            </a:r>
            <a:r>
              <a:rPr lang="en-US" sz="1200" kern="1200" dirty="0">
                <a:solidFill>
                  <a:schemeClr val="tx1"/>
                </a:solidFill>
                <a:effectLst/>
                <a:latin typeface="+mn-lt"/>
                <a:ea typeface="+mn-ea"/>
                <a:cs typeface="+mn-cs"/>
              </a:rPr>
              <a:t>Type 3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u </a:t>
            </a:r>
            <a:r>
              <a:rPr lang="en-US" sz="1200" kern="1200" dirty="0" err="1">
                <a:solidFill>
                  <a:schemeClr val="tx1"/>
                </a:solidFill>
                <a:effectLst/>
                <a:latin typeface="+mn-lt"/>
                <a:ea typeface="+mn-ea"/>
                <a:cs typeface="+mn-cs"/>
              </a:rPr>
              <a:t>xơ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type 0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1; 6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7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type 2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3; 4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5 </a:t>
            </a:r>
          </a:p>
          <a:p>
            <a:r>
              <a:rPr lang="en-US" dirty="0"/>
              <a:t>C: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AUB do RLĐM do </a:t>
            </a:r>
            <a:r>
              <a:rPr lang="en-US" sz="1200" kern="1200" dirty="0" err="1">
                <a:solidFill>
                  <a:schemeClr val="tx1"/>
                </a:solidFill>
                <a:effectLst/>
                <a:latin typeface="+mn-lt"/>
                <a:ea typeface="+mn-ea"/>
                <a:cs typeface="+mn-cs"/>
              </a:rPr>
              <a:t>thuốc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qua AUB – I)</a:t>
            </a:r>
            <a:endParaRPr lang="en-US" dirty="0"/>
          </a:p>
          <a:p>
            <a:r>
              <a:rPr lang="en-US" dirty="0"/>
              <a:t>I: </a:t>
            </a:r>
            <a:r>
              <a:rPr lang="en-US" sz="1200" kern="1200" dirty="0">
                <a:solidFill>
                  <a:schemeClr val="tx1"/>
                </a:solidFill>
                <a:effectLst/>
                <a:latin typeface="+mn-lt"/>
                <a:ea typeface="+mn-ea"/>
                <a:cs typeface="+mn-cs"/>
              </a:rPr>
              <a:t>Bao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AUB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noãn</a:t>
            </a:r>
            <a:r>
              <a:rPr lang="en-US" sz="1200" kern="1200" dirty="0">
                <a:solidFill>
                  <a:schemeClr val="tx1"/>
                </a:solidFill>
                <a:effectLst/>
                <a:latin typeface="+mn-lt"/>
                <a:ea typeface="+mn-ea"/>
                <a:cs typeface="+mn-cs"/>
              </a:rPr>
              <a:t>)</a:t>
            </a:r>
            <a:endParaRPr lang="en-US" dirty="0"/>
          </a:p>
          <a:p>
            <a:r>
              <a:rPr lang="en-US" dirty="0"/>
              <a:t>O: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1</a:t>
            </a:r>
          </a:p>
          <a:p>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RL </a:t>
            </a:r>
            <a:r>
              <a:rPr lang="en-US" sz="1200" kern="1200" dirty="0" err="1">
                <a:solidFill>
                  <a:schemeClr val="tx1"/>
                </a:solidFill>
                <a:effectLst/>
                <a:latin typeface="+mn-lt"/>
                <a:ea typeface="+mn-ea"/>
                <a:cs typeface="+mn-cs"/>
              </a:rPr>
              <a:t>phóng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noãn</a:t>
            </a:r>
            <a:r>
              <a:rPr lang="en-US" sz="1200" kern="1200" dirty="0">
                <a:solidFill>
                  <a:schemeClr val="tx1"/>
                </a:solidFill>
                <a:effectLst/>
                <a:latin typeface="+mn-lt"/>
                <a:ea typeface="+mn-ea"/>
                <a:cs typeface="+mn-cs"/>
              </a:rPr>
              <a:t>) </a:t>
            </a:r>
          </a:p>
          <a:p>
            <a:r>
              <a:rPr lang="en-US" dirty="0"/>
              <a:t>N: Đ</a:t>
            </a:r>
            <a:r>
              <a:rPr lang="vi-VN" dirty="0"/>
              <a:t>ư</a:t>
            </a:r>
            <a:r>
              <a:rPr lang="en-US" dirty="0" err="1"/>
              <a:t>ợc</a:t>
            </a:r>
            <a:r>
              <a:rPr lang="en-US" dirty="0"/>
              <a:t> </a:t>
            </a:r>
            <a:r>
              <a:rPr lang="en-US" dirty="0" err="1"/>
              <a:t>sửa</a:t>
            </a:r>
            <a:r>
              <a:rPr lang="en-US" dirty="0"/>
              <a:t> </a:t>
            </a:r>
            <a:r>
              <a:rPr lang="en-US" dirty="0" err="1"/>
              <a:t>từ</a:t>
            </a:r>
            <a:r>
              <a:rPr lang="en-US" dirty="0"/>
              <a:t> Not Yet Classified </a:t>
            </a:r>
            <a:r>
              <a:rPr lang="en-US" dirty="0" err="1"/>
              <a:t>thành</a:t>
            </a:r>
            <a:r>
              <a:rPr lang="en-US" dirty="0"/>
              <a:t> Not Otherwise Classified</a:t>
            </a:r>
          </a:p>
          <a:p>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AUB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(Uterine “niche”)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vi-VN" b="0" baseline="0" dirty="0" err="1"/>
              <a:t>t</a:t>
            </a:r>
            <a:r>
              <a:rPr lang="vi-VN" b="0" dirty="0" err="1"/>
              <a:t>hoát</a:t>
            </a:r>
            <a:r>
              <a:rPr lang="vi-VN" b="0" dirty="0"/>
              <a:t> </a:t>
            </a:r>
            <a:r>
              <a:rPr lang="vi-VN" b="0" dirty="0" err="1"/>
              <a:t>vị</a:t>
            </a:r>
            <a:r>
              <a:rPr lang="vi-VN" b="0" dirty="0"/>
              <a:t> eo TC</a:t>
            </a:r>
            <a:r>
              <a:rPr lang="en-US" b="0" dirty="0"/>
              <a:t> </a:t>
            </a:r>
            <a:r>
              <a:rPr lang="en-US" b="0" dirty="0" err="1"/>
              <a:t>lquan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Isthmocele</a:t>
            </a:r>
            <a:r>
              <a:rPr lang="en-US" sz="1200" kern="1200" dirty="0">
                <a:solidFill>
                  <a:schemeClr val="tx1"/>
                </a:solidFill>
                <a:effectLst/>
                <a:latin typeface="+mn-lt"/>
                <a:ea typeface="+mn-ea"/>
                <a:cs typeface="+mn-cs"/>
              </a:rPr>
              <a:t>) </a:t>
            </a:r>
            <a:endParaRPr lang="en-US" dirty="0"/>
          </a:p>
          <a:p>
            <a:r>
              <a:rPr lang="en-US" dirty="0"/>
              <a:t>     </a:t>
            </a:r>
          </a:p>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12</a:t>
            </a:fld>
            <a:endParaRPr lang="vi-VN"/>
          </a:p>
        </p:txBody>
      </p:sp>
    </p:spTree>
    <p:extLst>
      <p:ext uri="{BB962C8B-B14F-4D97-AF65-F5344CB8AC3E}">
        <p14:creationId xmlns:p14="http://schemas.microsoft.com/office/powerpoint/2010/main" val="1378000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dirty="0"/>
              <a:t>AUB-</a:t>
            </a:r>
            <a:r>
              <a:rPr lang="vi-VN" b="0" baseline="0" dirty="0"/>
              <a:t> N</a:t>
            </a:r>
            <a:r>
              <a:rPr lang="vi-VN" b="0" dirty="0"/>
              <a:t> , “ </a:t>
            </a:r>
            <a:r>
              <a:rPr lang="vi-VN" b="0" dirty="0" err="1"/>
              <a:t>nhóm</a:t>
            </a:r>
            <a:r>
              <a:rPr lang="vi-VN" b="0" baseline="0" dirty="0"/>
              <a:t> nguyên nhân </a:t>
            </a:r>
            <a:r>
              <a:rPr lang="vi-VN" b="0" dirty="0"/>
              <a:t>không phân </a:t>
            </a:r>
            <a:r>
              <a:rPr lang="vi-VN" b="0" dirty="0" err="1"/>
              <a:t>loại</a:t>
            </a:r>
            <a:r>
              <a:rPr lang="vi-VN" b="0" dirty="0"/>
              <a:t> ” </a:t>
            </a:r>
            <a:r>
              <a:rPr lang="vi-VN" b="0" dirty="0" err="1"/>
              <a:t>được</a:t>
            </a:r>
            <a:r>
              <a:rPr lang="vi-VN" b="0" dirty="0"/>
              <a:t> </a:t>
            </a:r>
            <a:r>
              <a:rPr lang="vi-VN" b="0" dirty="0" err="1"/>
              <a:t>hình</a:t>
            </a:r>
            <a:r>
              <a:rPr lang="vi-VN" b="0" baseline="0" dirty="0"/>
              <a:t> </a:t>
            </a:r>
            <a:r>
              <a:rPr lang="vi-VN" b="0" baseline="0" dirty="0" err="1"/>
              <a:t>thành</a:t>
            </a:r>
            <a:r>
              <a:rPr lang="vi-VN" b="0" baseline="0" dirty="0"/>
              <a:t> </a:t>
            </a:r>
            <a:r>
              <a:rPr lang="vi-VN" b="0" dirty="0"/>
              <a:t>trong </a:t>
            </a:r>
            <a:r>
              <a:rPr lang="vi-VN" b="0" dirty="0" err="1"/>
              <a:t>hệ</a:t>
            </a:r>
            <a:r>
              <a:rPr lang="vi-VN" b="0" dirty="0"/>
              <a:t> </a:t>
            </a:r>
            <a:r>
              <a:rPr lang="vi-VN" b="0" dirty="0" err="1"/>
              <a:t>thống</a:t>
            </a:r>
            <a:r>
              <a:rPr lang="vi-VN" b="0" dirty="0"/>
              <a:t> FIGO ban </a:t>
            </a:r>
            <a:r>
              <a:rPr lang="vi-VN" b="0" dirty="0" err="1"/>
              <a:t>đầu</a:t>
            </a:r>
            <a:r>
              <a:rPr lang="vi-VN" b="0" dirty="0"/>
              <a:t> </a:t>
            </a:r>
            <a:r>
              <a:rPr lang="vi-VN" b="0" dirty="0" err="1"/>
              <a:t>gồm</a:t>
            </a:r>
            <a:r>
              <a:rPr lang="vi-VN" b="0" baseline="0" dirty="0"/>
              <a:t> </a:t>
            </a:r>
            <a:r>
              <a:rPr lang="vi-VN" b="0" baseline="0" dirty="0" err="1"/>
              <a:t>các</a:t>
            </a:r>
            <a:r>
              <a:rPr lang="vi-VN" b="0" baseline="0" dirty="0"/>
              <a:t> </a:t>
            </a:r>
            <a:r>
              <a:rPr lang="vi-VN" b="0" baseline="0" dirty="0" err="1"/>
              <a:t>bệnh</a:t>
            </a:r>
            <a:r>
              <a:rPr lang="vi-VN" b="0" baseline="0" dirty="0"/>
              <a:t> </a:t>
            </a:r>
            <a:r>
              <a:rPr lang="vi-VN" b="0" baseline="0" dirty="0" err="1"/>
              <a:t>hoặc</a:t>
            </a:r>
            <a:r>
              <a:rPr lang="vi-VN" b="0" baseline="0" dirty="0"/>
              <a:t> nguyên nhân </a:t>
            </a:r>
            <a:r>
              <a:rPr lang="vi-VN" b="0" baseline="0" dirty="0" err="1"/>
              <a:t>hiếm</a:t>
            </a:r>
            <a:r>
              <a:rPr lang="vi-VN" b="0" baseline="0" dirty="0"/>
              <a:t> </a:t>
            </a:r>
            <a:r>
              <a:rPr lang="vi-VN" b="0" baseline="0" dirty="0" err="1"/>
              <a:t>gặp</a:t>
            </a:r>
            <a:r>
              <a:rPr lang="vi-VN" b="0" baseline="0" dirty="0"/>
              <a:t> như </a:t>
            </a:r>
            <a:r>
              <a:rPr lang="vi-VN" b="0" dirty="0"/>
              <a:t> </a:t>
            </a:r>
            <a:r>
              <a:rPr lang="vi-VN" b="0" dirty="0" err="1"/>
              <a:t>dị</a:t>
            </a:r>
            <a:r>
              <a:rPr lang="vi-VN" b="0" dirty="0"/>
              <a:t> </a:t>
            </a:r>
            <a:r>
              <a:rPr lang="vi-VN" b="0" dirty="0" err="1"/>
              <a:t>dạng</a:t>
            </a:r>
            <a:r>
              <a:rPr lang="vi-VN" b="0" dirty="0"/>
              <a:t> </a:t>
            </a:r>
            <a:r>
              <a:rPr lang="vi-VN" b="0" dirty="0" err="1"/>
              <a:t>động</a:t>
            </a:r>
            <a:r>
              <a:rPr lang="vi-VN" b="0" dirty="0"/>
              <a:t> </a:t>
            </a:r>
            <a:r>
              <a:rPr lang="vi-VN" b="0" dirty="0" err="1"/>
              <a:t>mạch</a:t>
            </a:r>
            <a:r>
              <a:rPr lang="vi-VN" b="0" dirty="0"/>
              <a:t> (</a:t>
            </a:r>
            <a:r>
              <a:rPr lang="vi-VN" b="0" dirty="0" err="1"/>
              <a:t>AVMs</a:t>
            </a:r>
            <a:r>
              <a:rPr lang="vi-VN" b="0" dirty="0"/>
              <a:t>) </a:t>
            </a:r>
            <a:r>
              <a:rPr lang="vi-VN" b="0" baseline="0" dirty="0"/>
              <a:t>,</a:t>
            </a:r>
            <a:r>
              <a:rPr lang="vi-VN" b="0" baseline="0" dirty="0" err="1"/>
              <a:t>t</a:t>
            </a:r>
            <a:r>
              <a:rPr lang="vi-VN" b="0" dirty="0" err="1"/>
              <a:t>hoát</a:t>
            </a:r>
            <a:r>
              <a:rPr lang="vi-VN" b="0" dirty="0"/>
              <a:t> </a:t>
            </a:r>
            <a:r>
              <a:rPr lang="vi-VN" b="0" dirty="0" err="1"/>
              <a:t>vị</a:t>
            </a:r>
            <a:r>
              <a:rPr lang="vi-VN" b="0" dirty="0"/>
              <a:t> eo TC </a:t>
            </a:r>
            <a:r>
              <a:rPr lang="vi-VN" b="0" baseline="0" dirty="0"/>
              <a:t> (</a:t>
            </a:r>
            <a:r>
              <a:rPr lang="vi-VN" b="0" baseline="0" dirty="0" err="1"/>
              <a:t>i</a:t>
            </a:r>
            <a:r>
              <a:rPr lang="vi-VN" b="0" dirty="0" err="1"/>
              <a:t>sthmocele</a:t>
            </a:r>
            <a:r>
              <a:rPr lang="vi-VN" b="0" dirty="0"/>
              <a:t>-</a:t>
            </a:r>
            <a:r>
              <a:rPr lang="vi-VN" b="0" baseline="0" dirty="0"/>
              <a:t> </a:t>
            </a:r>
            <a:r>
              <a:rPr lang="vi-VN" b="0" baseline="0" dirty="0" err="1"/>
              <a:t>thường</a:t>
            </a:r>
            <a:r>
              <a:rPr lang="vi-VN" b="0" baseline="0" dirty="0"/>
              <a:t> </a:t>
            </a:r>
            <a:r>
              <a:rPr lang="vi-VN" b="0" baseline="0" dirty="0" err="1"/>
              <a:t>gặp</a:t>
            </a:r>
            <a:r>
              <a:rPr lang="vi-VN" b="0" baseline="0" dirty="0"/>
              <a:t> ở </a:t>
            </a:r>
            <a:r>
              <a:rPr lang="vi-VN" b="0" baseline="0" dirty="0" err="1"/>
              <a:t>các</a:t>
            </a:r>
            <a:r>
              <a:rPr lang="vi-VN" b="0" baseline="0" dirty="0"/>
              <a:t> </a:t>
            </a:r>
            <a:r>
              <a:rPr lang="vi-VN" b="0" baseline="0" dirty="0" err="1"/>
              <a:t>trường</a:t>
            </a:r>
            <a:r>
              <a:rPr lang="vi-VN" b="0" baseline="0" dirty="0"/>
              <a:t> </a:t>
            </a:r>
            <a:r>
              <a:rPr lang="vi-VN" b="0" baseline="0" dirty="0" err="1"/>
              <a:t>hợp</a:t>
            </a:r>
            <a:r>
              <a:rPr lang="vi-VN" b="0" baseline="0" dirty="0"/>
              <a:t> </a:t>
            </a:r>
            <a:r>
              <a:rPr lang="vi-VN" b="0" dirty="0" err="1"/>
              <a:t>mổ</a:t>
            </a:r>
            <a:r>
              <a:rPr lang="vi-VN" b="0" dirty="0"/>
              <a:t> </a:t>
            </a:r>
            <a:r>
              <a:rPr lang="vi-VN" b="0" dirty="0" err="1"/>
              <a:t>lấy</a:t>
            </a:r>
            <a:r>
              <a:rPr lang="vi-VN" b="0" dirty="0"/>
              <a:t> thai </a:t>
            </a:r>
            <a:r>
              <a:rPr lang="vi-VN" b="0" dirty="0" err="1"/>
              <a:t>trước</a:t>
            </a:r>
            <a:r>
              <a:rPr lang="vi-VN" b="0" dirty="0"/>
              <a:t> đây )</a:t>
            </a:r>
          </a:p>
          <a:p>
            <a:endParaRPr lang="vi-VN" b="0" dirty="0"/>
          </a:p>
          <a:p>
            <a:r>
              <a:rPr lang="vi-VN" b="0" dirty="0"/>
              <a:t>AUB - I:</a:t>
            </a:r>
          </a:p>
          <a:p>
            <a:r>
              <a:rPr lang="vi-VN" b="0" dirty="0"/>
              <a:t> </a:t>
            </a:r>
            <a:r>
              <a:rPr lang="vi-VN" b="0" dirty="0" err="1"/>
              <a:t>Ngoài</a:t>
            </a:r>
            <a:r>
              <a:rPr lang="vi-VN" b="0" dirty="0"/>
              <a:t> </a:t>
            </a:r>
            <a:r>
              <a:rPr lang="vi-VN" b="0" dirty="0" err="1"/>
              <a:t>steroid</a:t>
            </a:r>
            <a:r>
              <a:rPr lang="vi-VN" b="0" dirty="0"/>
              <a:t> sinh </a:t>
            </a:r>
            <a:r>
              <a:rPr lang="vi-VN" b="0" dirty="0" err="1"/>
              <a:t>dục</a:t>
            </a:r>
            <a:r>
              <a:rPr lang="vi-VN" b="0" dirty="0"/>
              <a:t> như </a:t>
            </a:r>
            <a:r>
              <a:rPr lang="vi-VN" b="0" dirty="0" err="1"/>
              <a:t>estrogen</a:t>
            </a:r>
            <a:r>
              <a:rPr lang="vi-VN" b="0" dirty="0"/>
              <a:t>, </a:t>
            </a:r>
            <a:r>
              <a:rPr lang="vi-VN" b="0" dirty="0" err="1"/>
              <a:t>progestin</a:t>
            </a:r>
            <a:r>
              <a:rPr lang="vi-VN" b="0" dirty="0"/>
              <a:t>, </a:t>
            </a:r>
            <a:r>
              <a:rPr lang="vi-VN" b="0" dirty="0" err="1"/>
              <a:t>androgen</a:t>
            </a:r>
            <a:r>
              <a:rPr lang="vi-VN" b="0" dirty="0"/>
              <a:t> ,</a:t>
            </a:r>
            <a:r>
              <a:rPr lang="vi-VN" b="0" baseline="0" dirty="0"/>
              <a:t> </a:t>
            </a:r>
            <a:r>
              <a:rPr lang="vi-VN" b="0" dirty="0"/>
              <a:t> </a:t>
            </a:r>
            <a:r>
              <a:rPr lang="vi-VN" b="0" dirty="0" err="1"/>
              <a:t>hiện</a:t>
            </a:r>
            <a:r>
              <a:rPr lang="vi-VN" b="0" baseline="0" dirty="0"/>
              <a:t> </a:t>
            </a:r>
            <a:r>
              <a:rPr lang="vi-VN" b="0" baseline="0" dirty="0" err="1"/>
              <a:t>bổ</a:t>
            </a:r>
            <a:r>
              <a:rPr lang="vi-VN" b="0" baseline="0" dirty="0"/>
              <a:t> sung thêm « </a:t>
            </a:r>
            <a:r>
              <a:rPr lang="vi-VN" b="0" baseline="0" dirty="0" err="1"/>
              <a:t>nonsteroidal</a:t>
            </a:r>
            <a:r>
              <a:rPr lang="vi-VN" b="0" baseline="0" dirty="0"/>
              <a:t> </a:t>
            </a:r>
            <a:r>
              <a:rPr lang="vi-VN" b="0" baseline="0" dirty="0" err="1"/>
              <a:t>pharmaceuticals</a:t>
            </a:r>
            <a:r>
              <a:rPr lang="vi-VN" b="0" baseline="0" dirty="0"/>
              <a:t> « ( </a:t>
            </a:r>
            <a:r>
              <a:rPr lang="vi-VN" b="0" dirty="0" err="1"/>
              <a:t>dược</a:t>
            </a:r>
            <a:r>
              <a:rPr lang="vi-VN" b="0" dirty="0"/>
              <a:t> </a:t>
            </a:r>
            <a:r>
              <a:rPr lang="vi-VN" b="0" dirty="0" err="1"/>
              <a:t>phẩm</a:t>
            </a:r>
            <a:r>
              <a:rPr lang="vi-VN" b="0" dirty="0"/>
              <a:t> không </a:t>
            </a:r>
            <a:r>
              <a:rPr lang="vi-VN" b="0" dirty="0" err="1"/>
              <a:t>chứa</a:t>
            </a:r>
            <a:r>
              <a:rPr lang="vi-VN" b="0" dirty="0"/>
              <a:t> </a:t>
            </a:r>
            <a:r>
              <a:rPr lang="vi-VN" b="0" dirty="0" err="1"/>
              <a:t>steroid</a:t>
            </a:r>
            <a:r>
              <a:rPr lang="vi-VN" b="0" dirty="0"/>
              <a:t> ) gây </a:t>
            </a:r>
            <a:r>
              <a:rPr lang="vi-VN" b="0" dirty="0" err="1"/>
              <a:t>rối</a:t>
            </a:r>
            <a:r>
              <a:rPr lang="vi-VN" b="0" dirty="0"/>
              <a:t> </a:t>
            </a:r>
            <a:r>
              <a:rPr lang="vi-VN" b="0" dirty="0" err="1"/>
              <a:t>loạn</a:t>
            </a:r>
            <a:r>
              <a:rPr lang="vi-VN" b="0" dirty="0"/>
              <a:t> </a:t>
            </a:r>
            <a:r>
              <a:rPr lang="vi-VN" b="0" dirty="0" err="1"/>
              <a:t>rụng</a:t>
            </a:r>
            <a:r>
              <a:rPr lang="vi-VN" b="0" dirty="0"/>
              <a:t> </a:t>
            </a:r>
            <a:r>
              <a:rPr lang="vi-VN" b="0" dirty="0" err="1"/>
              <a:t>trứng</a:t>
            </a:r>
            <a:r>
              <a:rPr lang="vi-VN" b="0" baseline="0" dirty="0"/>
              <a:t> ( </a:t>
            </a:r>
            <a:r>
              <a:rPr lang="vi-VN" b="0" dirty="0" err="1"/>
              <a:t>chẳng</a:t>
            </a:r>
            <a:r>
              <a:rPr lang="vi-VN" b="0" dirty="0"/>
              <a:t> </a:t>
            </a:r>
            <a:r>
              <a:rPr lang="vi-VN" b="0" dirty="0" err="1"/>
              <a:t>hạn</a:t>
            </a:r>
            <a:r>
              <a:rPr lang="vi-VN" b="0" dirty="0"/>
              <a:t> như </a:t>
            </a:r>
            <a:r>
              <a:rPr lang="vi-VN" b="0" dirty="0" err="1"/>
              <a:t>những</a:t>
            </a:r>
            <a:r>
              <a:rPr lang="vi-VN" b="0" dirty="0"/>
              <a:t> </a:t>
            </a:r>
            <a:r>
              <a:rPr lang="vi-VN" b="0" dirty="0" err="1"/>
              <a:t>tác</a:t>
            </a:r>
            <a:r>
              <a:rPr lang="vi-VN" b="0" dirty="0"/>
              <a:t> </a:t>
            </a:r>
            <a:r>
              <a:rPr lang="vi-VN" b="0" dirty="0" err="1"/>
              <a:t>động</a:t>
            </a:r>
            <a:r>
              <a:rPr lang="vi-VN" b="0" dirty="0"/>
              <a:t> </a:t>
            </a:r>
            <a:r>
              <a:rPr lang="vi-VN" b="0" dirty="0" err="1"/>
              <a:t>đến</a:t>
            </a:r>
            <a:r>
              <a:rPr lang="vi-VN" b="0" dirty="0"/>
              <a:t> </a:t>
            </a:r>
            <a:r>
              <a:rPr lang="vi-VN" b="0" dirty="0" err="1"/>
              <a:t>chuyển</a:t>
            </a:r>
            <a:r>
              <a:rPr lang="vi-VN" b="0" dirty="0"/>
              <a:t> </a:t>
            </a:r>
            <a:r>
              <a:rPr lang="vi-VN" b="0" dirty="0" err="1"/>
              <a:t>hóa</a:t>
            </a:r>
            <a:r>
              <a:rPr lang="vi-VN" b="0" dirty="0"/>
              <a:t> </a:t>
            </a:r>
            <a:r>
              <a:rPr lang="vi-VN" b="0" dirty="0" err="1"/>
              <a:t>dopamine</a:t>
            </a:r>
            <a:r>
              <a:rPr lang="vi-VN" b="0" dirty="0"/>
              <a:t>) bao </a:t>
            </a:r>
            <a:r>
              <a:rPr lang="vi-VN" b="0" dirty="0" err="1"/>
              <a:t>gồm</a:t>
            </a:r>
            <a:r>
              <a:rPr lang="vi-VN" b="0" dirty="0"/>
              <a:t> </a:t>
            </a:r>
            <a:r>
              <a:rPr lang="vi-VN" b="0" dirty="0" err="1"/>
              <a:t>phenothiazin</a:t>
            </a:r>
            <a:r>
              <a:rPr lang="vi-VN" b="0" dirty="0"/>
              <a:t> </a:t>
            </a:r>
            <a:r>
              <a:rPr lang="vi-VN" b="0" dirty="0" err="1"/>
              <a:t>và</a:t>
            </a:r>
            <a:r>
              <a:rPr lang="vi-VN" b="0" dirty="0"/>
              <a:t> </a:t>
            </a:r>
            <a:r>
              <a:rPr lang="vi-VN" b="0" dirty="0" err="1"/>
              <a:t>thuốc</a:t>
            </a:r>
            <a:r>
              <a:rPr lang="vi-VN" b="0" dirty="0"/>
              <a:t> </a:t>
            </a:r>
            <a:r>
              <a:rPr lang="vi-VN" b="0" dirty="0" err="1"/>
              <a:t>chống</a:t>
            </a:r>
            <a:r>
              <a:rPr lang="vi-VN" b="0" dirty="0"/>
              <a:t> </a:t>
            </a:r>
            <a:r>
              <a:rPr lang="vi-VN" b="0" dirty="0" err="1"/>
              <a:t>trầm</a:t>
            </a:r>
            <a:r>
              <a:rPr lang="vi-VN" b="0" dirty="0"/>
              <a:t> </a:t>
            </a:r>
            <a:r>
              <a:rPr lang="vi-VN" b="0" dirty="0" err="1"/>
              <a:t>cảm</a:t>
            </a:r>
            <a:r>
              <a:rPr lang="vi-VN" b="0" dirty="0"/>
              <a:t> ba </a:t>
            </a:r>
            <a:r>
              <a:rPr lang="vi-VN" b="0" dirty="0" err="1"/>
              <a:t>vòng</a:t>
            </a:r>
            <a:r>
              <a:rPr lang="vi-VN" b="0" dirty="0"/>
              <a:t>. </a:t>
            </a:r>
          </a:p>
          <a:p>
            <a:endParaRPr lang="vi-VN" b="0" dirty="0"/>
          </a:p>
          <a:p>
            <a:r>
              <a:rPr lang="vi-VN" b="0" dirty="0"/>
              <a:t>Trong phân </a:t>
            </a:r>
            <a:r>
              <a:rPr lang="vi-VN" b="0" dirty="0" err="1"/>
              <a:t>loại</a:t>
            </a:r>
            <a:r>
              <a:rPr lang="vi-VN" b="0" dirty="0"/>
              <a:t> ban </a:t>
            </a:r>
            <a:r>
              <a:rPr lang="vi-VN" b="0" dirty="0" err="1"/>
              <a:t>đầu</a:t>
            </a:r>
            <a:r>
              <a:rPr lang="vi-VN" b="0" baseline="0" dirty="0"/>
              <a:t> , </a:t>
            </a:r>
            <a:r>
              <a:rPr lang="vi-VN" b="0" baseline="0" dirty="0" err="1"/>
              <a:t>p</a:t>
            </a:r>
            <a:r>
              <a:rPr lang="vi-VN" b="0" dirty="0" err="1"/>
              <a:t>hụ</a:t>
            </a:r>
            <a:r>
              <a:rPr lang="vi-VN" b="0" dirty="0"/>
              <a:t> </a:t>
            </a:r>
            <a:r>
              <a:rPr lang="vi-VN" b="0" dirty="0" err="1"/>
              <a:t>nữ</a:t>
            </a:r>
            <a:r>
              <a:rPr lang="vi-VN" b="0" dirty="0"/>
              <a:t> </a:t>
            </a:r>
            <a:r>
              <a:rPr lang="vi-VN" b="0" dirty="0" err="1"/>
              <a:t>có</a:t>
            </a:r>
            <a:r>
              <a:rPr lang="vi-VN" b="0" dirty="0"/>
              <a:t> AUB </a:t>
            </a:r>
            <a:r>
              <a:rPr lang="vi-VN" b="0" dirty="0" err="1"/>
              <a:t>và</a:t>
            </a:r>
            <a:r>
              <a:rPr lang="vi-VN" b="0" baseline="0" dirty="0"/>
              <a:t> </a:t>
            </a:r>
            <a:r>
              <a:rPr lang="vi-VN" b="0" baseline="0" dirty="0" err="1"/>
              <a:t>có</a:t>
            </a:r>
            <a:r>
              <a:rPr lang="vi-VN" b="0" baseline="0" dirty="0"/>
              <a:t> </a:t>
            </a:r>
            <a:r>
              <a:rPr lang="vi-VN" b="0" dirty="0" err="1"/>
              <a:t>sử</a:t>
            </a:r>
            <a:r>
              <a:rPr lang="vi-VN" b="0" dirty="0"/>
              <a:t> </a:t>
            </a:r>
            <a:r>
              <a:rPr lang="vi-VN" b="0" dirty="0" err="1"/>
              <a:t>dụng</a:t>
            </a:r>
            <a:r>
              <a:rPr lang="vi-VN" b="0" dirty="0"/>
              <a:t> </a:t>
            </a:r>
            <a:r>
              <a:rPr lang="vi-VN" b="0" dirty="0" err="1"/>
              <a:t>thuốc</a:t>
            </a:r>
            <a:r>
              <a:rPr lang="vi-VN" b="0" dirty="0"/>
              <a:t> </a:t>
            </a:r>
            <a:r>
              <a:rPr lang="vi-VN" b="0" dirty="0" err="1"/>
              <a:t>kháng</a:t>
            </a:r>
            <a:r>
              <a:rPr lang="vi-VN" b="0" dirty="0"/>
              <a:t> đông </a:t>
            </a:r>
            <a:r>
              <a:rPr lang="vi-VN" b="0" dirty="0" err="1"/>
              <a:t>sẽ</a:t>
            </a:r>
            <a:r>
              <a:rPr lang="vi-VN" b="0" baseline="0" dirty="0"/>
              <a:t> </a:t>
            </a:r>
            <a:r>
              <a:rPr lang="vi-VN" b="0" dirty="0" err="1"/>
              <a:t>được</a:t>
            </a:r>
            <a:r>
              <a:rPr lang="vi-VN" b="0" dirty="0"/>
              <a:t> phân </a:t>
            </a:r>
            <a:r>
              <a:rPr lang="vi-VN" b="0" dirty="0" err="1"/>
              <a:t>loại</a:t>
            </a:r>
            <a:r>
              <a:rPr lang="vi-VN" b="0" dirty="0"/>
              <a:t> </a:t>
            </a:r>
            <a:r>
              <a:rPr lang="vi-VN" b="0" dirty="0" err="1"/>
              <a:t>là</a:t>
            </a:r>
            <a:r>
              <a:rPr lang="vi-VN" b="0" dirty="0"/>
              <a:t> (AUB-C);  </a:t>
            </a:r>
            <a:r>
              <a:rPr lang="vi-VN" b="0" dirty="0" err="1"/>
              <a:t>hiện</a:t>
            </a:r>
            <a:r>
              <a:rPr lang="vi-VN" b="0" baseline="0" dirty="0"/>
              <a:t> </a:t>
            </a:r>
            <a:r>
              <a:rPr lang="vi-VN" b="0" baseline="0" dirty="0" err="1"/>
              <a:t>tại</a:t>
            </a:r>
            <a:r>
              <a:rPr lang="vi-VN" b="0" baseline="0" dirty="0"/>
              <a:t> </a:t>
            </a:r>
            <a:r>
              <a:rPr lang="vi-VN" b="0" dirty="0"/>
              <a:t>, </a:t>
            </a:r>
            <a:r>
              <a:rPr lang="vi-VN" b="0" dirty="0" err="1"/>
              <a:t>thuốc</a:t>
            </a:r>
            <a:r>
              <a:rPr lang="vi-VN" b="0" baseline="0" dirty="0"/>
              <a:t> </a:t>
            </a:r>
            <a:r>
              <a:rPr lang="vi-VN" b="0" baseline="0" dirty="0" err="1"/>
              <a:t>kháng</a:t>
            </a:r>
            <a:r>
              <a:rPr lang="vi-VN" b="0" baseline="0" dirty="0"/>
              <a:t> đông </a:t>
            </a:r>
            <a:r>
              <a:rPr lang="vi-VN" b="0" dirty="0" err="1"/>
              <a:t>được</a:t>
            </a:r>
            <a:r>
              <a:rPr lang="vi-VN" b="0" dirty="0"/>
              <a:t> đưa</a:t>
            </a:r>
            <a:r>
              <a:rPr lang="vi-VN" b="0" baseline="0" dirty="0"/>
              <a:t> </a:t>
            </a:r>
            <a:r>
              <a:rPr lang="vi-VN" b="0" baseline="0" dirty="0" err="1"/>
              <a:t>vào</a:t>
            </a:r>
            <a:r>
              <a:rPr lang="vi-VN" b="0" baseline="0" dirty="0"/>
              <a:t> </a:t>
            </a:r>
            <a:r>
              <a:rPr lang="vi-VN" b="0" baseline="0" dirty="0" err="1"/>
              <a:t>nhóm</a:t>
            </a:r>
            <a:r>
              <a:rPr lang="vi-VN" b="0" baseline="0" dirty="0"/>
              <a:t> </a:t>
            </a:r>
            <a:r>
              <a:rPr lang="vi-VN" b="0" baseline="0" dirty="0" err="1"/>
              <a:t>I</a:t>
            </a:r>
            <a:r>
              <a:rPr lang="vi-VN" b="0" dirty="0" err="1"/>
              <a:t>atrogen</a:t>
            </a:r>
            <a:r>
              <a:rPr lang="vi-VN" b="0" dirty="0"/>
              <a:t> </a:t>
            </a:r>
            <a:r>
              <a:rPr lang="vi-VN" b="0" dirty="0" err="1"/>
              <a:t>và</a:t>
            </a:r>
            <a:r>
              <a:rPr lang="vi-VN" b="0" dirty="0"/>
              <a:t> </a:t>
            </a:r>
            <a:r>
              <a:rPr lang="vi-VN" b="0" dirty="0" err="1"/>
              <a:t>được</a:t>
            </a:r>
            <a:r>
              <a:rPr lang="vi-VN" b="0" dirty="0"/>
              <a:t> phân </a:t>
            </a:r>
            <a:r>
              <a:rPr lang="vi-VN" b="0" dirty="0" err="1"/>
              <a:t>loại</a:t>
            </a:r>
            <a:r>
              <a:rPr lang="vi-VN" b="0" dirty="0"/>
              <a:t> </a:t>
            </a:r>
            <a:r>
              <a:rPr lang="vi-VN" b="0" dirty="0" err="1"/>
              <a:t>là</a:t>
            </a:r>
            <a:r>
              <a:rPr lang="vi-VN" b="0" dirty="0"/>
              <a:t> AUB-I. </a:t>
            </a:r>
          </a:p>
          <a:p>
            <a:r>
              <a:rPr lang="vi-VN" b="0" baseline="0" dirty="0" err="1"/>
              <a:t>Thuốc</a:t>
            </a:r>
            <a:r>
              <a:rPr lang="vi-VN" b="0" baseline="0" dirty="0"/>
              <a:t> </a:t>
            </a:r>
            <a:r>
              <a:rPr lang="vi-VN" b="0" baseline="0" dirty="0" err="1"/>
              <a:t>kháng</a:t>
            </a:r>
            <a:r>
              <a:rPr lang="vi-VN" b="0" baseline="0" dirty="0"/>
              <a:t> đông </a:t>
            </a:r>
            <a:r>
              <a:rPr lang="vi-VN" b="0" dirty="0"/>
              <a:t>không </a:t>
            </a:r>
            <a:r>
              <a:rPr lang="vi-VN" b="0" dirty="0" err="1"/>
              <a:t>chứa</a:t>
            </a:r>
            <a:r>
              <a:rPr lang="vi-VN" b="0" dirty="0"/>
              <a:t> </a:t>
            </a:r>
            <a:r>
              <a:rPr lang="vi-VN" b="0" dirty="0" err="1"/>
              <a:t>vitamin</a:t>
            </a:r>
            <a:r>
              <a:rPr lang="vi-VN" b="0" dirty="0"/>
              <a:t> K như </a:t>
            </a:r>
            <a:r>
              <a:rPr lang="vi-VN" b="0" dirty="0" err="1"/>
              <a:t>rivaroxaban</a:t>
            </a:r>
            <a:r>
              <a:rPr lang="vi-VN" b="0" dirty="0"/>
              <a:t> </a:t>
            </a:r>
            <a:r>
              <a:rPr lang="vi-VN" b="0" dirty="0" err="1"/>
              <a:t>tác</a:t>
            </a:r>
            <a:r>
              <a:rPr lang="vi-VN" b="0" dirty="0"/>
              <a:t> </a:t>
            </a:r>
            <a:r>
              <a:rPr lang="vi-VN" b="0" dirty="0" err="1"/>
              <a:t>động</a:t>
            </a:r>
            <a:r>
              <a:rPr lang="vi-VN" b="0" baseline="0" dirty="0"/>
              <a:t> </a:t>
            </a:r>
            <a:r>
              <a:rPr lang="vi-VN" b="0" dirty="0" err="1"/>
              <a:t>đến</a:t>
            </a:r>
            <a:r>
              <a:rPr lang="vi-VN" b="0" dirty="0"/>
              <a:t> </a:t>
            </a:r>
            <a:r>
              <a:rPr lang="vi-VN" b="0" dirty="0" err="1"/>
              <a:t>lượng</a:t>
            </a:r>
            <a:r>
              <a:rPr lang="vi-VN" b="0" dirty="0"/>
              <a:t> </a:t>
            </a:r>
            <a:r>
              <a:rPr lang="vi-VN" b="0" dirty="0" err="1"/>
              <a:t>máu</a:t>
            </a:r>
            <a:r>
              <a:rPr lang="vi-VN" b="0" dirty="0"/>
              <a:t> kinh </a:t>
            </a:r>
            <a:r>
              <a:rPr lang="vi-VN" b="0" dirty="0" err="1"/>
              <a:t>nguyệt</a:t>
            </a:r>
            <a:r>
              <a:rPr lang="vi-VN" b="0" dirty="0"/>
              <a:t> </a:t>
            </a:r>
            <a:r>
              <a:rPr lang="vi-VN" b="0" dirty="0" err="1"/>
              <a:t>nhiều</a:t>
            </a:r>
            <a:r>
              <a:rPr lang="vi-VN" b="0" baseline="0" dirty="0"/>
              <a:t> hơn </a:t>
            </a:r>
            <a:r>
              <a:rPr lang="vi-VN" b="0" dirty="0"/>
              <a:t>so </a:t>
            </a:r>
            <a:r>
              <a:rPr lang="vi-VN" b="0" dirty="0" err="1"/>
              <a:t>với</a:t>
            </a:r>
            <a:r>
              <a:rPr lang="vi-VN" b="0" dirty="0"/>
              <a:t> </a:t>
            </a:r>
            <a:r>
              <a:rPr lang="vi-VN" b="0" dirty="0" err="1"/>
              <a:t>các</a:t>
            </a:r>
            <a:r>
              <a:rPr lang="vi-VN" b="0" dirty="0"/>
              <a:t> </a:t>
            </a:r>
            <a:r>
              <a:rPr lang="vi-VN" b="0" dirty="0" err="1"/>
              <a:t>thuốc</a:t>
            </a:r>
            <a:r>
              <a:rPr lang="vi-VN" b="0" dirty="0"/>
              <a:t> </a:t>
            </a:r>
            <a:r>
              <a:rPr lang="vi-VN" b="0" dirty="0" err="1"/>
              <a:t>kháng</a:t>
            </a:r>
            <a:r>
              <a:rPr lang="vi-VN" b="0" dirty="0"/>
              <a:t> </a:t>
            </a:r>
            <a:r>
              <a:rPr lang="vi-VN" b="0" dirty="0" err="1"/>
              <a:t>vitamin</a:t>
            </a:r>
            <a:r>
              <a:rPr lang="vi-VN" b="0" dirty="0"/>
              <a:t> K </a:t>
            </a:r>
            <a:r>
              <a:rPr lang="vi-VN" b="0" dirty="0" err="1"/>
              <a:t>truyền</a:t>
            </a:r>
            <a:r>
              <a:rPr lang="vi-VN" b="0" dirty="0"/>
              <a:t> </a:t>
            </a:r>
            <a:r>
              <a:rPr lang="vi-VN" b="0" dirty="0" err="1"/>
              <a:t>thống</a:t>
            </a:r>
            <a:r>
              <a:rPr lang="vi-VN" b="0" baseline="0" dirty="0"/>
              <a:t> như</a:t>
            </a:r>
            <a:r>
              <a:rPr lang="vi-VN" b="0" dirty="0"/>
              <a:t> </a:t>
            </a:r>
            <a:r>
              <a:rPr lang="vi-VN" b="0" dirty="0" err="1"/>
              <a:t>warfarin</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13</a:t>
            </a:fld>
            <a:endParaRPr lang="vi-VN"/>
          </a:p>
        </p:txBody>
      </p:sp>
    </p:spTree>
    <p:extLst>
      <p:ext uri="{BB962C8B-B14F-4D97-AF65-F5344CB8AC3E}">
        <p14:creationId xmlns:p14="http://schemas.microsoft.com/office/powerpoint/2010/main" val="1057200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Ở </a:t>
            </a:r>
            <a:r>
              <a:rPr lang="en-US" dirty="0" err="1"/>
              <a:t>Trung</a:t>
            </a:r>
            <a:r>
              <a:rPr lang="en-US" dirty="0"/>
              <a:t> </a:t>
            </a:r>
            <a:r>
              <a:rPr lang="en-US" dirty="0" err="1"/>
              <a:t>Quốc</a:t>
            </a:r>
            <a:r>
              <a:rPr lang="en-US" dirty="0"/>
              <a:t>, 2 </a:t>
            </a:r>
            <a:r>
              <a:rPr lang="en-US" dirty="0" err="1"/>
              <a:t>năm</a:t>
            </a:r>
            <a:r>
              <a:rPr lang="en-US" dirty="0"/>
              <a:t> tr</a:t>
            </a:r>
            <a:r>
              <a:rPr lang="vi-VN" dirty="0"/>
              <a:t>ư</a:t>
            </a:r>
            <a:r>
              <a:rPr lang="en-US" dirty="0" err="1"/>
              <a:t>ớc</a:t>
            </a:r>
            <a:r>
              <a:rPr lang="en-US" dirty="0"/>
              <a:t> </a:t>
            </a:r>
            <a:r>
              <a:rPr lang="en-US" dirty="0" err="1"/>
              <a:t>áp</a:t>
            </a:r>
            <a:r>
              <a:rPr lang="en-US" dirty="0"/>
              <a:t> </a:t>
            </a:r>
            <a:r>
              <a:rPr lang="en-US" dirty="0" err="1"/>
              <a:t>dụng</a:t>
            </a:r>
            <a:r>
              <a:rPr lang="en-US" dirty="0"/>
              <a:t> guideline </a:t>
            </a:r>
            <a:r>
              <a:rPr lang="en-US" dirty="0" err="1"/>
              <a:t>và</a:t>
            </a:r>
            <a:r>
              <a:rPr lang="en-US" dirty="0"/>
              <a:t> </a:t>
            </a:r>
            <a:r>
              <a:rPr lang="en-US" dirty="0" err="1"/>
              <a:t>bảng</a:t>
            </a:r>
            <a:r>
              <a:rPr lang="en-US" dirty="0"/>
              <a:t> </a:t>
            </a:r>
            <a:r>
              <a:rPr lang="en-US" dirty="0" err="1"/>
              <a:t>phân</a:t>
            </a:r>
            <a:r>
              <a:rPr lang="en-US" dirty="0"/>
              <a:t> </a:t>
            </a:r>
            <a:r>
              <a:rPr lang="en-US" dirty="0" err="1"/>
              <a:t>loạ</a:t>
            </a:r>
            <a:r>
              <a:rPr lang="vi-VN" dirty="0"/>
              <a:t>i</a:t>
            </a:r>
            <a:r>
              <a:rPr lang="en-US" dirty="0"/>
              <a:t> </a:t>
            </a:r>
            <a:r>
              <a:rPr lang="en-US" dirty="0" err="1"/>
              <a:t>của</a:t>
            </a:r>
            <a:r>
              <a:rPr lang="en-US" dirty="0"/>
              <a:t> FIGO</a:t>
            </a:r>
            <a:r>
              <a:rPr lang="vi-VN" dirty="0"/>
              <a:t> </a:t>
            </a:r>
            <a:r>
              <a:rPr lang="vi-VN" dirty="0" err="1"/>
              <a:t>cũ</a:t>
            </a:r>
            <a:endParaRPr lang="en-US" dirty="0"/>
          </a:p>
          <a:p>
            <a:pPr marL="171450" indent="-171450">
              <a:buFont typeface="Symbol" panose="05050102010706020507" pitchFamily="18" charset="2"/>
              <a:buChar char="Þ"/>
            </a:pPr>
            <a:r>
              <a:rPr lang="en-US" dirty="0" err="1"/>
              <a:t>Liên</a:t>
            </a:r>
            <a:r>
              <a:rPr lang="en-US" dirty="0"/>
              <a:t> </a:t>
            </a:r>
            <a:r>
              <a:rPr lang="en-US" dirty="0" err="1"/>
              <a:t>đoàn</a:t>
            </a:r>
            <a:r>
              <a:rPr lang="en-US" dirty="0"/>
              <a:t> </a:t>
            </a:r>
            <a:r>
              <a:rPr lang="en-US" dirty="0" err="1"/>
              <a:t>sản</a:t>
            </a:r>
            <a:r>
              <a:rPr lang="en-US" dirty="0"/>
              <a:t> </a:t>
            </a:r>
            <a:r>
              <a:rPr lang="en-US" dirty="0" err="1"/>
              <a:t>phụ</a:t>
            </a:r>
            <a:r>
              <a:rPr lang="en-US" dirty="0"/>
              <a:t> khoa </a:t>
            </a:r>
            <a:r>
              <a:rPr lang="en-US" dirty="0" err="1"/>
              <a:t>quốc</a:t>
            </a:r>
            <a:r>
              <a:rPr lang="en-US" dirty="0"/>
              <a:t> </a:t>
            </a:r>
            <a:r>
              <a:rPr lang="en-US" dirty="0" err="1"/>
              <a:t>tế</a:t>
            </a:r>
            <a:r>
              <a:rPr lang="en-US" dirty="0"/>
              <a:t> </a:t>
            </a:r>
            <a:r>
              <a:rPr lang="en-US" dirty="0" err="1"/>
              <a:t>làm</a:t>
            </a:r>
            <a:r>
              <a:rPr lang="en-US" dirty="0"/>
              <a:t> </a:t>
            </a:r>
            <a:r>
              <a:rPr lang="en-US" dirty="0" err="1"/>
              <a:t>thống</a:t>
            </a:r>
            <a:r>
              <a:rPr lang="en-US" dirty="0"/>
              <a:t> </a:t>
            </a:r>
            <a:r>
              <a:rPr lang="en-US" dirty="0" err="1"/>
              <a:t>kê</a:t>
            </a:r>
            <a:r>
              <a:rPr lang="en-US" dirty="0"/>
              <a:t> </a:t>
            </a:r>
            <a:r>
              <a:rPr lang="en-US" dirty="0" err="1"/>
              <a:t>về</a:t>
            </a:r>
            <a:r>
              <a:rPr lang="en-US" dirty="0"/>
              <a:t> </a:t>
            </a:r>
            <a:r>
              <a:rPr lang="en-US" dirty="0" err="1"/>
              <a:t>tỷ</a:t>
            </a:r>
            <a:r>
              <a:rPr lang="en-US" dirty="0"/>
              <a:t> </a:t>
            </a:r>
            <a:r>
              <a:rPr lang="en-US" dirty="0" err="1"/>
              <a:t>lệ</a:t>
            </a:r>
            <a:r>
              <a:rPr lang="en-US" dirty="0"/>
              <a:t> </a:t>
            </a:r>
            <a:r>
              <a:rPr lang="en-US" dirty="0" err="1"/>
              <a:t>các</a:t>
            </a:r>
            <a:r>
              <a:rPr lang="en-US" dirty="0"/>
              <a:t> </a:t>
            </a:r>
            <a:r>
              <a:rPr lang="en-US" dirty="0" err="1"/>
              <a:t>nguyên</a:t>
            </a:r>
            <a:r>
              <a:rPr lang="en-US" dirty="0"/>
              <a:t> </a:t>
            </a:r>
            <a:r>
              <a:rPr lang="en-US" dirty="0" err="1"/>
              <a:t>nhân</a:t>
            </a:r>
            <a:r>
              <a:rPr lang="en-US" dirty="0"/>
              <a:t> ở 103 </a:t>
            </a:r>
            <a:r>
              <a:rPr lang="en-US" dirty="0" err="1"/>
              <a:t>phụ</a:t>
            </a:r>
            <a:r>
              <a:rPr lang="en-US" dirty="0"/>
              <a:t> </a:t>
            </a:r>
            <a:r>
              <a:rPr lang="en-US" dirty="0" err="1"/>
              <a:t>nữ</a:t>
            </a:r>
            <a:r>
              <a:rPr lang="en-US" dirty="0"/>
              <a:t> </a:t>
            </a:r>
            <a:r>
              <a:rPr lang="en-US" dirty="0" err="1"/>
              <a:t>đến</a:t>
            </a:r>
            <a:r>
              <a:rPr lang="en-US" dirty="0"/>
              <a:t> </a:t>
            </a:r>
            <a:r>
              <a:rPr lang="en-US" dirty="0" err="1"/>
              <a:t>khám</a:t>
            </a:r>
            <a:r>
              <a:rPr lang="en-US" dirty="0"/>
              <a:t> </a:t>
            </a:r>
            <a:r>
              <a:rPr lang="en-US" dirty="0" err="1"/>
              <a:t>trong</a:t>
            </a:r>
            <a:r>
              <a:rPr lang="en-US" dirty="0"/>
              <a:t> </a:t>
            </a:r>
            <a:r>
              <a:rPr lang="en-US" dirty="0" err="1"/>
              <a:t>vòng</a:t>
            </a:r>
            <a:r>
              <a:rPr lang="en-US" dirty="0"/>
              <a:t> 6 </a:t>
            </a:r>
            <a:r>
              <a:rPr lang="en-US" dirty="0" err="1"/>
              <a:t>tháng</a:t>
            </a:r>
            <a:r>
              <a:rPr lang="en-US" dirty="0"/>
              <a:t> ở BV </a:t>
            </a:r>
            <a:r>
              <a:rPr lang="en-US" dirty="0" err="1"/>
              <a:t>Đại</a:t>
            </a:r>
            <a:r>
              <a:rPr lang="en-US" dirty="0"/>
              <a:t> </a:t>
            </a:r>
            <a:r>
              <a:rPr lang="en-US" dirty="0" err="1"/>
              <a:t>học</a:t>
            </a:r>
            <a:r>
              <a:rPr lang="en-US" dirty="0"/>
              <a:t> </a:t>
            </a:r>
            <a:r>
              <a:rPr lang="en-US" dirty="0" err="1"/>
              <a:t>Bắc</a:t>
            </a:r>
            <a:r>
              <a:rPr lang="en-US" dirty="0"/>
              <a:t> </a:t>
            </a:r>
            <a:r>
              <a:rPr lang="en-US" dirty="0" err="1"/>
              <a:t>Kinh</a:t>
            </a:r>
            <a:r>
              <a:rPr lang="en-US" dirty="0"/>
              <a:t> </a:t>
            </a:r>
            <a:r>
              <a:rPr lang="en-US" dirty="0">
                <a:sym typeface="Wingdings" panose="05000000000000000000" pitchFamily="2" charset="2"/>
              </a:rPr>
              <a:t>)</a:t>
            </a:r>
          </a:p>
          <a:p>
            <a:pPr marL="171450" indent="-171450">
              <a:buFont typeface="Symbol" panose="05050102010706020507" pitchFamily="18" charset="2"/>
              <a:buChar char="Þ"/>
            </a:pP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đ</a:t>
            </a:r>
            <a:r>
              <a:rPr lang="vi-VN" dirty="0">
                <a:sym typeface="Wingdings" panose="05000000000000000000" pitchFamily="2" charset="2"/>
              </a:rPr>
              <a:t>ư</a:t>
            </a:r>
            <a:r>
              <a:rPr lang="en-US" dirty="0" err="1">
                <a:sym typeface="Wingdings" panose="05000000000000000000" pitchFamily="2" charset="2"/>
              </a:rPr>
              <a:t>ợc</a:t>
            </a:r>
            <a:r>
              <a:rPr lang="en-US" dirty="0">
                <a:sym typeface="Wingdings" panose="05000000000000000000" pitchFamily="2" charset="2"/>
              </a:rPr>
              <a:t> </a:t>
            </a:r>
            <a:r>
              <a:rPr lang="en-US" dirty="0" err="1">
                <a:sym typeface="Wingdings" panose="05000000000000000000" pitchFamily="2" charset="2"/>
              </a:rPr>
              <a:t>kèm</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bảng</a:t>
            </a:r>
            <a:r>
              <a:rPr lang="en-US" dirty="0">
                <a:sym typeface="Wingdings" panose="05000000000000000000" pitchFamily="2" charset="2"/>
              </a:rPr>
              <a:t>.</a:t>
            </a:r>
            <a:r>
              <a:rPr lang="vi-VN" dirty="0">
                <a:sym typeface="Wingdings" panose="05000000000000000000" pitchFamily="2" charset="2"/>
              </a:rPr>
              <a:t> </a:t>
            </a:r>
            <a:endParaRPr lang="en-US" dirty="0">
              <a:sym typeface="Wingdings" panose="05000000000000000000" pitchFamily="2" charset="2"/>
            </a:endParaRPr>
          </a:p>
          <a:p>
            <a:pPr marL="0" indent="0">
              <a:buFont typeface="Symbol" panose="05050102010706020507" pitchFamily="18" charset="2"/>
              <a:buNone/>
            </a:pPr>
            <a:endParaRPr lang="en-US" dirty="0"/>
          </a:p>
          <a:p>
            <a:pPr marL="0" indent="0">
              <a:buFont typeface="Symbol" panose="05050102010706020507" pitchFamily="18" charset="2"/>
              <a:buNone/>
            </a:pPr>
            <a:r>
              <a:rPr lang="en-US" dirty="0"/>
              <a:t>*Polyp:</a:t>
            </a:r>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vi-VN" dirty="0" err="1"/>
              <a:t>Phần</a:t>
            </a:r>
            <a:r>
              <a:rPr lang="vi-VN" dirty="0"/>
              <a:t> </a:t>
            </a:r>
            <a:r>
              <a:rPr lang="vi-VN" dirty="0" err="1"/>
              <a:t>lớn</a:t>
            </a:r>
            <a:r>
              <a:rPr lang="vi-VN" dirty="0"/>
              <a:t> </a:t>
            </a:r>
            <a:r>
              <a:rPr lang="vi-VN" dirty="0" err="1"/>
              <a:t>là</a:t>
            </a:r>
            <a:r>
              <a:rPr lang="vi-VN" dirty="0"/>
              <a:t> không </a:t>
            </a:r>
            <a:r>
              <a:rPr lang="vi-VN" dirty="0" err="1"/>
              <a:t>có</a:t>
            </a:r>
            <a:r>
              <a:rPr lang="vi-VN" dirty="0"/>
              <a:t> </a:t>
            </a:r>
            <a:r>
              <a:rPr lang="vi-VN" dirty="0" err="1"/>
              <a:t>triệu</a:t>
            </a:r>
            <a:r>
              <a:rPr lang="vi-VN" dirty="0"/>
              <a:t> </a:t>
            </a:r>
            <a:r>
              <a:rPr lang="vi-VN" dirty="0" err="1"/>
              <a:t>chứng</a:t>
            </a:r>
            <a:r>
              <a:rPr lang="vi-VN" dirty="0"/>
              <a:t>. </a:t>
            </a:r>
            <a:r>
              <a:rPr lang="vi-VN" dirty="0" err="1"/>
              <a:t>Tùy</a:t>
            </a:r>
            <a:r>
              <a:rPr lang="vi-VN" dirty="0"/>
              <a:t> theo </a:t>
            </a:r>
            <a:r>
              <a:rPr lang="vi-VN" dirty="0" err="1"/>
              <a:t>vị</a:t>
            </a:r>
            <a:r>
              <a:rPr lang="vi-VN" dirty="0"/>
              <a:t> </a:t>
            </a:r>
            <a:r>
              <a:rPr lang="vi-VN" dirty="0" err="1"/>
              <a:t>trí</a:t>
            </a:r>
            <a:r>
              <a:rPr lang="vi-VN" dirty="0"/>
              <a:t> </a:t>
            </a:r>
            <a:r>
              <a:rPr lang="vi-VN" dirty="0" err="1"/>
              <a:t>của</a:t>
            </a:r>
            <a:r>
              <a:rPr lang="vi-VN" dirty="0"/>
              <a:t> </a:t>
            </a:r>
            <a:r>
              <a:rPr lang="vi-VN" dirty="0" err="1"/>
              <a:t>polyp</a:t>
            </a:r>
            <a:r>
              <a:rPr lang="vi-VN" dirty="0"/>
              <a:t> </a:t>
            </a:r>
            <a:r>
              <a:rPr lang="vi-VN" dirty="0" err="1"/>
              <a:t>mà</a:t>
            </a:r>
            <a:r>
              <a:rPr lang="vi-VN" dirty="0"/>
              <a:t> </a:t>
            </a:r>
            <a:r>
              <a:rPr lang="vi-VN" dirty="0" err="1"/>
              <a:t>sẽ</a:t>
            </a:r>
            <a:r>
              <a:rPr lang="vi-VN" dirty="0"/>
              <a:t> </a:t>
            </a:r>
            <a:r>
              <a:rPr lang="vi-VN" dirty="0" err="1"/>
              <a:t>có</a:t>
            </a:r>
            <a:r>
              <a:rPr lang="vi-VN" dirty="0"/>
              <a:t> </a:t>
            </a:r>
            <a:r>
              <a:rPr lang="vi-VN" dirty="0" err="1"/>
              <a:t>những</a:t>
            </a:r>
            <a:r>
              <a:rPr lang="vi-VN" dirty="0"/>
              <a:t> </a:t>
            </a:r>
            <a:r>
              <a:rPr lang="vi-VN" dirty="0" err="1"/>
              <a:t>kiểu</a:t>
            </a:r>
            <a:r>
              <a:rPr lang="vi-VN" dirty="0"/>
              <a:t> </a:t>
            </a:r>
            <a:r>
              <a:rPr lang="vi-VN" dirty="0" err="1"/>
              <a:t>xuất</a:t>
            </a:r>
            <a:r>
              <a:rPr lang="vi-VN" dirty="0"/>
              <a:t> </a:t>
            </a:r>
            <a:r>
              <a:rPr lang="vi-VN" dirty="0" err="1"/>
              <a:t>huyết</a:t>
            </a:r>
            <a:r>
              <a:rPr lang="vi-VN" dirty="0"/>
              <a:t> </a:t>
            </a:r>
            <a:r>
              <a:rPr lang="vi-VN" dirty="0" err="1"/>
              <a:t>tử</a:t>
            </a:r>
            <a:r>
              <a:rPr lang="vi-VN" dirty="0"/>
              <a:t> </a:t>
            </a:r>
            <a:r>
              <a:rPr lang="vi-VN" dirty="0" err="1"/>
              <a:t>khác</a:t>
            </a:r>
            <a:r>
              <a:rPr lang="vi-VN" dirty="0"/>
              <a:t> nhau. </a:t>
            </a:r>
            <a:endParaRPr lang="en-US"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vi-VN" dirty="0" err="1"/>
              <a:t>Thường</a:t>
            </a:r>
            <a:r>
              <a:rPr lang="vi-VN" dirty="0"/>
              <a:t> không gây ra </a:t>
            </a:r>
            <a:r>
              <a:rPr lang="vi-VN" dirty="0" err="1"/>
              <a:t>triệu</a:t>
            </a:r>
            <a:r>
              <a:rPr lang="vi-VN" dirty="0"/>
              <a:t> </a:t>
            </a:r>
            <a:r>
              <a:rPr lang="vi-VN" dirty="0" err="1"/>
              <a:t>chứng</a:t>
            </a:r>
            <a:r>
              <a:rPr lang="vi-VN" dirty="0"/>
              <a:t> </a:t>
            </a:r>
            <a:r>
              <a:rPr lang="vi-VN" dirty="0" err="1"/>
              <a:t>nào</a:t>
            </a:r>
            <a:r>
              <a:rPr lang="vi-VN" dirty="0"/>
              <a:t>. </a:t>
            </a:r>
            <a:endParaRPr lang="en-US"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vi-VN" dirty="0" err="1"/>
              <a:t>Các</a:t>
            </a:r>
            <a:r>
              <a:rPr lang="vi-VN" dirty="0"/>
              <a:t> </a:t>
            </a:r>
            <a:r>
              <a:rPr lang="vi-VN" dirty="0" err="1"/>
              <a:t>triệu</a:t>
            </a:r>
            <a:r>
              <a:rPr lang="vi-VN" dirty="0"/>
              <a:t> </a:t>
            </a:r>
            <a:r>
              <a:rPr lang="vi-VN" dirty="0" err="1"/>
              <a:t>chứng</a:t>
            </a:r>
            <a:r>
              <a:rPr lang="vi-VN" dirty="0"/>
              <a:t> bao </a:t>
            </a:r>
            <a:r>
              <a:rPr lang="vi-VN" dirty="0" err="1"/>
              <a:t>gồm</a:t>
            </a:r>
            <a:r>
              <a:rPr lang="vi-VN" dirty="0"/>
              <a:t> kinh </a:t>
            </a:r>
            <a:r>
              <a:rPr lang="vi-VN" dirty="0" err="1"/>
              <a:t>nguyệt</a:t>
            </a:r>
            <a:r>
              <a:rPr lang="vi-VN" dirty="0"/>
              <a:t> không </a:t>
            </a:r>
            <a:r>
              <a:rPr lang="vi-VN" dirty="0" err="1"/>
              <a:t>đều</a:t>
            </a:r>
            <a:r>
              <a:rPr lang="vi-VN" dirty="0"/>
              <a:t>, </a:t>
            </a:r>
            <a:r>
              <a:rPr lang="vi-VN" dirty="0" err="1"/>
              <a:t>chảy</a:t>
            </a:r>
            <a:r>
              <a:rPr lang="vi-VN" dirty="0"/>
              <a:t> </a:t>
            </a:r>
            <a:r>
              <a:rPr lang="vi-VN" dirty="0" err="1"/>
              <a:t>máu</a:t>
            </a:r>
            <a:r>
              <a:rPr lang="vi-VN" dirty="0"/>
              <a:t> </a:t>
            </a:r>
            <a:r>
              <a:rPr lang="vi-VN" dirty="0" err="1"/>
              <a:t>giữa</a:t>
            </a:r>
            <a:r>
              <a:rPr lang="vi-VN" dirty="0"/>
              <a:t> 2</a:t>
            </a:r>
            <a:r>
              <a:rPr lang="vi-VN" baseline="0" dirty="0"/>
              <a:t> </a:t>
            </a:r>
            <a:r>
              <a:rPr lang="vi-VN" baseline="0" dirty="0" err="1"/>
              <a:t>kỳ</a:t>
            </a:r>
            <a:r>
              <a:rPr lang="vi-VN" baseline="0" dirty="0"/>
              <a:t> kinh</a:t>
            </a:r>
            <a:r>
              <a:rPr lang="vi-VN" dirty="0"/>
              <a:t>, rong</a:t>
            </a:r>
            <a:r>
              <a:rPr lang="vi-VN" baseline="0" dirty="0"/>
              <a:t> kinh </a:t>
            </a:r>
            <a:r>
              <a:rPr lang="vi-VN" baseline="0" dirty="0" err="1"/>
              <a:t>và</a:t>
            </a:r>
            <a:r>
              <a:rPr lang="vi-VN" baseline="0" dirty="0"/>
              <a:t> rong </a:t>
            </a:r>
            <a:r>
              <a:rPr lang="vi-VN" baseline="0" dirty="0" err="1"/>
              <a:t>huyết</a:t>
            </a:r>
            <a:r>
              <a:rPr lang="vi-VN" baseline="0" dirty="0"/>
              <a:t> </a:t>
            </a:r>
            <a:r>
              <a:rPr lang="vi-VN" dirty="0"/>
              <a:t>sau </a:t>
            </a:r>
            <a:r>
              <a:rPr lang="vi-VN" dirty="0" err="1"/>
              <a:t>mãn</a:t>
            </a:r>
            <a:r>
              <a:rPr lang="vi-VN" dirty="0"/>
              <a:t> kinh. </a:t>
            </a:r>
            <a:r>
              <a:rPr lang="vi-VN" dirty="0" err="1"/>
              <a:t>Nếu</a:t>
            </a:r>
            <a:r>
              <a:rPr lang="vi-VN" dirty="0"/>
              <a:t> </a:t>
            </a:r>
            <a:r>
              <a:rPr lang="vi-VN" dirty="0" err="1"/>
              <a:t>polyp</a:t>
            </a:r>
            <a:r>
              <a:rPr lang="vi-VN" dirty="0"/>
              <a:t> nhô ra qua </a:t>
            </a:r>
            <a:r>
              <a:rPr lang="vi-VN" dirty="0" err="1"/>
              <a:t>cổ</a:t>
            </a:r>
            <a:r>
              <a:rPr lang="vi-VN" dirty="0"/>
              <a:t> </a:t>
            </a:r>
            <a:r>
              <a:rPr lang="vi-VN" dirty="0" err="1"/>
              <a:t>tử</a:t>
            </a:r>
            <a:r>
              <a:rPr lang="vi-VN" dirty="0"/>
              <a:t> cung </a:t>
            </a:r>
            <a:r>
              <a:rPr lang="vi-VN" dirty="0" err="1"/>
              <a:t>vào</a:t>
            </a:r>
            <a:r>
              <a:rPr lang="vi-VN" dirty="0"/>
              <a:t> âm </a:t>
            </a:r>
            <a:r>
              <a:rPr lang="vi-VN" dirty="0" err="1"/>
              <a:t>đạo</a:t>
            </a:r>
            <a:r>
              <a:rPr lang="vi-VN" dirty="0"/>
              <a:t>, đau</a:t>
            </a:r>
            <a:r>
              <a:rPr lang="vi-VN" baseline="0" dirty="0"/>
              <a:t> </a:t>
            </a:r>
            <a:r>
              <a:rPr lang="vi-VN" baseline="0" dirty="0" err="1"/>
              <a:t>bụng</a:t>
            </a:r>
            <a:r>
              <a:rPr lang="vi-VN" baseline="0" dirty="0"/>
              <a:t> sau giao </a:t>
            </a:r>
            <a:r>
              <a:rPr lang="vi-VN" baseline="0" dirty="0" err="1"/>
              <a:t>hợp</a:t>
            </a:r>
            <a:r>
              <a:rPr lang="vi-VN" baseline="0" dirty="0"/>
              <a:t> </a:t>
            </a:r>
            <a:r>
              <a:rPr lang="vi-VN" dirty="0" err="1"/>
              <a:t>có</a:t>
            </a:r>
            <a:r>
              <a:rPr lang="vi-VN" dirty="0"/>
              <a:t> </a:t>
            </a:r>
            <a:r>
              <a:rPr lang="vi-VN" dirty="0" err="1"/>
              <a:t>thể</a:t>
            </a:r>
            <a:r>
              <a:rPr lang="vi-VN" dirty="0"/>
              <a:t> </a:t>
            </a:r>
            <a:r>
              <a:rPr lang="vi-VN" dirty="0" err="1"/>
              <a:t>xảy</a:t>
            </a:r>
            <a:r>
              <a:rPr lang="vi-VN" baseline="0" dirty="0"/>
              <a:t> ra. </a:t>
            </a:r>
            <a:endParaRPr lang="en-US" baseline="0" dirty="0"/>
          </a:p>
          <a:p>
            <a:pPr marL="0" indent="0">
              <a:buNone/>
            </a:pPr>
            <a:r>
              <a:rPr lang="vi-VN" dirty="0" err="1"/>
              <a:t>Adenomyosis</a:t>
            </a:r>
            <a:r>
              <a:rPr lang="vi-VN" dirty="0"/>
              <a:t> </a:t>
            </a:r>
            <a:r>
              <a:rPr lang="vi-VN" dirty="0" err="1"/>
              <a:t>có</a:t>
            </a:r>
            <a:r>
              <a:rPr lang="vi-VN" dirty="0"/>
              <a:t> </a:t>
            </a:r>
            <a:r>
              <a:rPr lang="vi-VN" dirty="0" err="1"/>
              <a:t>triệu</a:t>
            </a:r>
            <a:r>
              <a:rPr lang="vi-VN" dirty="0"/>
              <a:t> </a:t>
            </a:r>
            <a:r>
              <a:rPr lang="vi-VN" dirty="0" err="1"/>
              <a:t>chứng</a:t>
            </a:r>
            <a:r>
              <a:rPr lang="vi-VN" dirty="0"/>
              <a:t> :</a:t>
            </a:r>
          </a:p>
          <a:p>
            <a:pPr>
              <a:buFontTx/>
              <a:buChar char="-"/>
            </a:pPr>
            <a:r>
              <a:rPr lang="vi-VN" dirty="0" err="1"/>
              <a:t>Thống</a:t>
            </a:r>
            <a:r>
              <a:rPr lang="vi-VN" dirty="0"/>
              <a:t> kinh</a:t>
            </a:r>
          </a:p>
          <a:p>
            <a:pPr>
              <a:buFontTx/>
              <a:buChar char="-"/>
            </a:pPr>
            <a:r>
              <a:rPr lang="vi-VN" dirty="0"/>
              <a:t>Rong </a:t>
            </a:r>
            <a:r>
              <a:rPr lang="vi-VN" dirty="0" err="1"/>
              <a:t>huyết</a:t>
            </a:r>
            <a:r>
              <a:rPr lang="vi-VN" dirty="0"/>
              <a:t>, </a:t>
            </a:r>
            <a:r>
              <a:rPr lang="vi-VN" dirty="0" err="1"/>
              <a:t>nội</a:t>
            </a:r>
            <a:r>
              <a:rPr lang="vi-VN" dirty="0"/>
              <a:t> </a:t>
            </a:r>
            <a:r>
              <a:rPr lang="vi-VN" dirty="0" err="1"/>
              <a:t>mạc</a:t>
            </a:r>
            <a:r>
              <a:rPr lang="vi-VN" dirty="0"/>
              <a:t> </a:t>
            </a:r>
            <a:r>
              <a:rPr lang="vi-VN" dirty="0" err="1"/>
              <a:t>tử</a:t>
            </a:r>
            <a:r>
              <a:rPr lang="vi-VN" dirty="0"/>
              <a:t> cung </a:t>
            </a:r>
            <a:r>
              <a:rPr lang="vi-VN" dirty="0" err="1"/>
              <a:t>dày</a:t>
            </a:r>
            <a:r>
              <a:rPr lang="vi-VN" dirty="0"/>
              <a:t> : liên quan </a:t>
            </a:r>
            <a:r>
              <a:rPr lang="vi-VN" dirty="0" err="1"/>
              <a:t>đến</a:t>
            </a:r>
            <a:r>
              <a:rPr lang="vi-VN" dirty="0"/>
              <a:t> </a:t>
            </a:r>
            <a:r>
              <a:rPr lang="vi-VN" dirty="0" err="1"/>
              <a:t>cường</a:t>
            </a:r>
            <a:r>
              <a:rPr lang="vi-VN" dirty="0"/>
              <a:t> </a:t>
            </a:r>
            <a:r>
              <a:rPr lang="vi-VN" dirty="0" err="1"/>
              <a:t>estrogen</a:t>
            </a:r>
            <a:r>
              <a:rPr lang="vi-VN" dirty="0"/>
              <a:t> </a:t>
            </a:r>
            <a:r>
              <a:rPr lang="vi-VN" dirty="0" err="1"/>
              <a:t>tại</a:t>
            </a:r>
            <a:r>
              <a:rPr lang="vi-VN" dirty="0"/>
              <a:t> </a:t>
            </a:r>
            <a:r>
              <a:rPr lang="vi-VN" dirty="0" err="1"/>
              <a:t>chỗ</a:t>
            </a:r>
            <a:r>
              <a:rPr lang="vi-VN" dirty="0"/>
              <a:t>.</a:t>
            </a:r>
          </a:p>
          <a:p>
            <a:pPr>
              <a:buFontTx/>
              <a:buChar char="-"/>
            </a:pPr>
            <a:r>
              <a:rPr lang="vi-VN" dirty="0" err="1"/>
              <a:t>Hiếm</a:t>
            </a:r>
            <a:r>
              <a:rPr lang="vi-VN" dirty="0"/>
              <a:t> </a:t>
            </a:r>
            <a:r>
              <a:rPr lang="vi-VN" dirty="0" err="1"/>
              <a:t>muộn</a:t>
            </a:r>
            <a:endParaRPr lang="en-US" baseline="0"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US" baseline="0" dirty="0"/>
              <a:t>*Leiomyoma: </a:t>
            </a:r>
            <a:r>
              <a:rPr lang="en-US" baseline="0" dirty="0" err="1"/>
              <a:t>trên</a:t>
            </a:r>
            <a:r>
              <a:rPr lang="en-US" baseline="0" dirty="0"/>
              <a:t> ls </a:t>
            </a:r>
            <a:r>
              <a:rPr lang="en-US" baseline="0" dirty="0" err="1"/>
              <a:t>th</a:t>
            </a:r>
            <a:r>
              <a:rPr lang="vi-VN" baseline="0" dirty="0"/>
              <a:t>ư</a:t>
            </a:r>
            <a:r>
              <a:rPr lang="en-US" baseline="0" dirty="0" err="1"/>
              <a:t>ờng</a:t>
            </a:r>
            <a:r>
              <a:rPr lang="en-US" baseline="0" dirty="0"/>
              <a:t> đ</a:t>
            </a:r>
            <a:r>
              <a:rPr lang="vi-VN" baseline="0" dirty="0"/>
              <a:t>ư</a:t>
            </a:r>
            <a:r>
              <a:rPr lang="en-US" baseline="0" dirty="0" err="1"/>
              <a:t>ợc</a:t>
            </a:r>
            <a:r>
              <a:rPr lang="en-US" baseline="0" dirty="0"/>
              <a:t> </a:t>
            </a:r>
            <a:r>
              <a:rPr lang="en-US" baseline="0" dirty="0" err="1"/>
              <a:t>gọi</a:t>
            </a:r>
            <a:r>
              <a:rPr lang="en-US" baseline="0" dirty="0"/>
              <a:t> </a:t>
            </a:r>
            <a:r>
              <a:rPr lang="en-US" baseline="0" dirty="0" err="1"/>
              <a:t>nhiều</a:t>
            </a:r>
            <a:r>
              <a:rPr lang="en-US" baseline="0" dirty="0"/>
              <a:t> </a:t>
            </a:r>
            <a:r>
              <a:rPr lang="en-US" baseline="0" dirty="0" err="1"/>
              <a:t>tên</a:t>
            </a:r>
            <a:r>
              <a:rPr lang="en-US" baseline="0" dirty="0"/>
              <a:t> </a:t>
            </a:r>
            <a:r>
              <a:rPr lang="en-US" baseline="0" dirty="0" err="1"/>
              <a:t>nh</a:t>
            </a:r>
            <a:r>
              <a:rPr lang="vi-VN" baseline="0" dirty="0"/>
              <a:t>ư</a:t>
            </a:r>
            <a:r>
              <a:rPr lang="en-US" baseline="0" dirty="0"/>
              <a:t> u x</a:t>
            </a:r>
            <a:r>
              <a:rPr lang="vi-VN" baseline="0" dirty="0"/>
              <a:t>ơ</a:t>
            </a:r>
            <a:r>
              <a:rPr lang="en-US" baseline="0" dirty="0"/>
              <a:t> c</a:t>
            </a:r>
            <a:r>
              <a:rPr lang="vi-VN" baseline="0" dirty="0"/>
              <a:t>ơ</a:t>
            </a:r>
            <a:r>
              <a:rPr lang="en-US" baseline="0" dirty="0"/>
              <a:t> </a:t>
            </a:r>
            <a:r>
              <a:rPr lang="en-US" baseline="0" dirty="0" err="1"/>
              <a:t>tử</a:t>
            </a:r>
            <a:r>
              <a:rPr lang="en-US" baseline="0" dirty="0"/>
              <a:t> </a:t>
            </a:r>
            <a:r>
              <a:rPr lang="en-US" baseline="0" dirty="0" err="1"/>
              <a:t>cung</a:t>
            </a:r>
            <a:r>
              <a:rPr lang="en-US" baseline="0" dirty="0"/>
              <a:t>, u x</a:t>
            </a:r>
            <a:r>
              <a:rPr lang="vi-VN" baseline="0" dirty="0"/>
              <a:t>ơ</a:t>
            </a:r>
            <a:r>
              <a:rPr lang="en-US" baseline="0" dirty="0"/>
              <a:t> </a:t>
            </a:r>
            <a:r>
              <a:rPr lang="en-US" baseline="0" dirty="0" err="1"/>
              <a:t>tử</a:t>
            </a:r>
            <a:r>
              <a:rPr lang="en-US" baseline="0" dirty="0"/>
              <a:t> </a:t>
            </a:r>
            <a:r>
              <a:rPr lang="en-US" baseline="0" dirty="0" err="1"/>
              <a:t>cung</a:t>
            </a:r>
            <a:r>
              <a:rPr lang="en-US" baseline="0" dirty="0"/>
              <a:t>, </a:t>
            </a:r>
            <a:r>
              <a:rPr lang="en-US" baseline="0" dirty="0" err="1"/>
              <a:t>nhân</a:t>
            </a:r>
            <a:r>
              <a:rPr lang="en-US" baseline="0" dirty="0"/>
              <a:t> x</a:t>
            </a:r>
            <a:r>
              <a:rPr lang="vi-VN" baseline="0" dirty="0"/>
              <a:t>ơ</a:t>
            </a:r>
            <a:r>
              <a:rPr lang="en-US" baseline="0" dirty="0"/>
              <a:t> </a:t>
            </a:r>
            <a:r>
              <a:rPr lang="en-US" baseline="0" dirty="0" err="1"/>
              <a:t>tử</a:t>
            </a:r>
            <a:r>
              <a:rPr lang="en-US" baseline="0" dirty="0"/>
              <a:t> </a:t>
            </a:r>
            <a:r>
              <a:rPr lang="en-US" baseline="0" dirty="0" err="1"/>
              <a:t>cung</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a:t>
            </a:r>
            <a:r>
              <a:rPr lang="vi-VN" baseline="0" dirty="0"/>
              <a:t>ư</a:t>
            </a:r>
            <a:r>
              <a:rPr lang="en-US" baseline="0" dirty="0" err="1"/>
              <a:t>ờng</a:t>
            </a:r>
            <a:r>
              <a:rPr lang="en-US" baseline="0" dirty="0"/>
              <a:t> Leiomyoma d</a:t>
            </a:r>
            <a:r>
              <a:rPr lang="vi-VN" baseline="0" dirty="0"/>
              <a:t>ư</a:t>
            </a:r>
            <a:r>
              <a:rPr lang="en-US" baseline="0" dirty="0" err="1"/>
              <a:t>ới</a:t>
            </a:r>
            <a:r>
              <a:rPr lang="en-US" baseline="0" dirty="0"/>
              <a:t> </a:t>
            </a:r>
            <a:r>
              <a:rPr lang="en-US" baseline="0" dirty="0" err="1"/>
              <a:t>niêm</a:t>
            </a:r>
            <a:r>
              <a:rPr lang="en-US" baseline="0" dirty="0"/>
              <a:t> </a:t>
            </a:r>
            <a:r>
              <a:rPr lang="en-US" baseline="0" dirty="0" err="1"/>
              <a:t>mới</a:t>
            </a:r>
            <a:r>
              <a:rPr lang="en-US" baseline="0" dirty="0"/>
              <a:t> </a:t>
            </a:r>
            <a:r>
              <a:rPr lang="en-US" baseline="0" dirty="0" err="1"/>
              <a:t>gây</a:t>
            </a:r>
            <a:r>
              <a:rPr lang="en-US" baseline="0" dirty="0"/>
              <a:t> ra AUB, </a:t>
            </a:r>
            <a:r>
              <a:rPr lang="en-US" baseline="0" dirty="0" err="1"/>
              <a:t>th</a:t>
            </a:r>
            <a:r>
              <a:rPr lang="vi-VN" baseline="0" dirty="0"/>
              <a:t>ư</a:t>
            </a:r>
            <a:r>
              <a:rPr lang="en-US" baseline="0" dirty="0" err="1"/>
              <a:t>ờng</a:t>
            </a:r>
            <a:r>
              <a:rPr lang="en-US" baseline="0" dirty="0"/>
              <a:t> </a:t>
            </a:r>
            <a:r>
              <a:rPr lang="en-US" baseline="0" dirty="0" err="1"/>
              <a:t>là</a:t>
            </a:r>
            <a:r>
              <a:rPr lang="en-US" baseline="0" dirty="0"/>
              <a:t> </a:t>
            </a:r>
            <a:r>
              <a:rPr lang="en-US" baseline="0" dirty="0" err="1"/>
              <a:t>rong</a:t>
            </a:r>
            <a:r>
              <a:rPr lang="en-US" baseline="0" dirty="0"/>
              <a:t> hay c</a:t>
            </a:r>
            <a:r>
              <a:rPr lang="vi-VN" baseline="0" dirty="0"/>
              <a:t>ư</a:t>
            </a:r>
            <a:r>
              <a:rPr lang="en-US" baseline="0" dirty="0" err="1"/>
              <a:t>ờng</a:t>
            </a:r>
            <a:r>
              <a:rPr lang="en-US" baseline="0" dirty="0"/>
              <a:t> </a:t>
            </a:r>
            <a:r>
              <a:rPr lang="en-US" baseline="0" dirty="0" err="1"/>
              <a:t>kinh</a:t>
            </a:r>
            <a:r>
              <a:rPr lang="en-US" baseline="0" dirty="0"/>
              <a:t>, </a:t>
            </a:r>
            <a:r>
              <a:rPr lang="en-US" baseline="0" dirty="0" err="1"/>
              <a:t>nên</a:t>
            </a:r>
            <a:r>
              <a:rPr lang="en-US" baseline="0" dirty="0"/>
              <a:t> </a:t>
            </a:r>
            <a:r>
              <a:rPr lang="en-US" baseline="0" dirty="0" err="1"/>
              <a:t>trong</a:t>
            </a:r>
            <a:r>
              <a:rPr lang="en-US" baseline="0" dirty="0"/>
              <a:t> </a:t>
            </a:r>
            <a:r>
              <a:rPr lang="en-US" baseline="0" dirty="0" err="1"/>
              <a:t>phân</a:t>
            </a:r>
            <a:r>
              <a:rPr lang="en-US" baseline="0" dirty="0"/>
              <a:t> </a:t>
            </a:r>
            <a:r>
              <a:rPr lang="en-US" baseline="0" dirty="0" err="1"/>
              <a:t>loại</a:t>
            </a:r>
            <a:r>
              <a:rPr lang="en-US" baseline="0" dirty="0"/>
              <a:t> </a:t>
            </a:r>
            <a:r>
              <a:rPr lang="en-US" baseline="0" dirty="0" err="1"/>
              <a:t>đề</a:t>
            </a:r>
            <a:r>
              <a:rPr lang="en-US" baseline="0" dirty="0"/>
              <a:t> </a:t>
            </a:r>
            <a:r>
              <a:rPr lang="en-US" baseline="0" dirty="0" err="1"/>
              <a:t>nghị</a:t>
            </a:r>
            <a:r>
              <a:rPr lang="en-US" baseline="0" dirty="0"/>
              <a:t> </a:t>
            </a:r>
            <a:r>
              <a:rPr lang="en-US" baseline="0" dirty="0" err="1"/>
              <a:t>phân</a:t>
            </a:r>
            <a:r>
              <a:rPr lang="en-US" baseline="0" dirty="0"/>
              <a:t> </a:t>
            </a:r>
            <a:r>
              <a:rPr lang="en-US" baseline="0" dirty="0" err="1"/>
              <a:t>loại</a:t>
            </a:r>
            <a:r>
              <a:rPr lang="en-US" baseline="0" dirty="0"/>
              <a:t> chi </a:t>
            </a:r>
            <a:r>
              <a:rPr lang="en-US" baseline="0" dirty="0" err="1"/>
              <a:t>tiết</a:t>
            </a:r>
            <a:r>
              <a:rPr lang="en-US" baseline="0" dirty="0"/>
              <a:t> h</a:t>
            </a:r>
            <a:r>
              <a:rPr lang="vi-VN" baseline="0" dirty="0"/>
              <a:t>ơ</a:t>
            </a:r>
            <a:r>
              <a:rPr lang="en-US" baseline="0" dirty="0"/>
              <a:t>n </a:t>
            </a:r>
            <a:r>
              <a:rPr lang="en-US" baseline="0" dirty="0" err="1"/>
              <a:t>là</a:t>
            </a:r>
            <a:r>
              <a:rPr lang="en-US" baseline="0" dirty="0"/>
              <a:t> L SM hay L –other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err="1"/>
              <a:t>Một</a:t>
            </a:r>
            <a:r>
              <a:rPr lang="en-US" baseline="0" dirty="0"/>
              <a:t> BN </a:t>
            </a:r>
            <a:r>
              <a:rPr lang="en-US" baseline="0" dirty="0" err="1"/>
              <a:t>có</a:t>
            </a:r>
            <a:r>
              <a:rPr lang="en-US" baseline="0" dirty="0"/>
              <a:t> </a:t>
            </a:r>
            <a:r>
              <a:rPr lang="en-US" baseline="0" dirty="0" err="1"/>
              <a:t>thể</a:t>
            </a:r>
            <a:r>
              <a:rPr lang="en-US" baseline="0" dirty="0"/>
              <a:t> </a:t>
            </a:r>
            <a:r>
              <a:rPr lang="en-US" baseline="0" dirty="0" err="1"/>
              <a:t>có</a:t>
            </a:r>
            <a:r>
              <a:rPr lang="en-US" baseline="0" dirty="0"/>
              <a:t> </a:t>
            </a:r>
            <a:r>
              <a:rPr lang="en-US" baseline="0" dirty="0" err="1"/>
              <a:t>nhiều</a:t>
            </a:r>
            <a:r>
              <a:rPr lang="en-US" baseline="0" dirty="0"/>
              <a:t> </a:t>
            </a:r>
            <a:r>
              <a:rPr lang="en-US" baseline="0" dirty="0" err="1"/>
              <a:t>bệnh</a:t>
            </a:r>
            <a:r>
              <a:rPr lang="en-US" baseline="0" dirty="0"/>
              <a:t> </a:t>
            </a:r>
            <a:r>
              <a:rPr lang="en-US" baseline="0" dirty="0" err="1"/>
              <a:t>lý</a:t>
            </a:r>
            <a:r>
              <a:rPr lang="en-US" baseline="0" dirty="0"/>
              <a:t> </a:t>
            </a:r>
            <a:r>
              <a:rPr lang="en-US" baseline="0" dirty="0" err="1"/>
              <a:t>tồn</a:t>
            </a:r>
            <a:r>
              <a:rPr lang="en-US" baseline="0" dirty="0"/>
              <a:t> </a:t>
            </a:r>
            <a:r>
              <a:rPr lang="en-US" baseline="0" dirty="0" err="1"/>
              <a:t>tại</a:t>
            </a:r>
            <a:r>
              <a:rPr lang="en-US" baseline="0" dirty="0"/>
              <a:t> </a:t>
            </a:r>
            <a:r>
              <a:rPr lang="en-US" baseline="0" dirty="0" err="1"/>
              <a:t>cùng</a:t>
            </a:r>
            <a:r>
              <a:rPr lang="en-US" baseline="0" dirty="0"/>
              <a:t> </a:t>
            </a:r>
            <a:r>
              <a:rPr lang="en-US" baseline="0" dirty="0" err="1"/>
              <a:t>lúc</a:t>
            </a:r>
            <a:endParaRPr lang="vi-VN" baseline="0" dirty="0"/>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endParaRPr lang="vi-VN" dirty="0"/>
          </a:p>
          <a:p>
            <a:pPr marL="0" indent="0">
              <a:buFont typeface="Symbol" panose="05050102010706020507" pitchFamily="18" charset="2"/>
              <a:buNone/>
            </a:pPr>
            <a:endParaRPr lang="en-US" dirty="0"/>
          </a:p>
          <a:p>
            <a:pPr marL="0" indent="0">
              <a:buFont typeface="Symbol" panose="05050102010706020507" pitchFamily="18" charset="2"/>
              <a:buNone/>
            </a:pPr>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14</a:t>
            </a:fld>
            <a:endParaRPr lang="vi-VN"/>
          </a:p>
        </p:txBody>
      </p:sp>
    </p:spTree>
    <p:extLst>
      <p:ext uri="{BB962C8B-B14F-4D97-AF65-F5344CB8AC3E}">
        <p14:creationId xmlns:p14="http://schemas.microsoft.com/office/powerpoint/2010/main" val="2024094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indent="0">
              <a:buFont typeface="Arial" panose="020B0604020202020204" pitchFamily="34" charset="0"/>
              <a:buNone/>
            </a:pPr>
            <a:r>
              <a:rPr lang="en-US" dirty="0"/>
              <a:t>*</a:t>
            </a:r>
            <a:r>
              <a:rPr lang="en-US" dirty="0" err="1"/>
              <a:t>đã</a:t>
            </a:r>
            <a:r>
              <a:rPr lang="vi-VN" dirty="0"/>
              <a:t> thay </a:t>
            </a:r>
            <a:r>
              <a:rPr lang="vi-VN" dirty="0" err="1"/>
              <a:t>đổi</a:t>
            </a:r>
            <a:r>
              <a:rPr lang="vi-VN" dirty="0"/>
              <a:t> </a:t>
            </a:r>
            <a:r>
              <a:rPr lang="vi-VN" dirty="0" err="1"/>
              <a:t>nhóm</a:t>
            </a:r>
            <a:r>
              <a:rPr lang="vi-VN" dirty="0"/>
              <a:t> </a:t>
            </a:r>
            <a:r>
              <a:rPr lang="vi-VN" dirty="0" err="1"/>
              <a:t>dùng</a:t>
            </a:r>
            <a:r>
              <a:rPr lang="vi-VN" dirty="0"/>
              <a:t> </a:t>
            </a:r>
            <a:r>
              <a:rPr lang="vi-VN" dirty="0" err="1"/>
              <a:t>kháng</a:t>
            </a:r>
            <a:r>
              <a:rPr lang="vi-VN" dirty="0"/>
              <a:t> đông </a:t>
            </a:r>
            <a:r>
              <a:rPr lang="vi-VN" dirty="0" err="1"/>
              <a:t>là</a:t>
            </a:r>
            <a:r>
              <a:rPr lang="vi-VN" dirty="0"/>
              <a:t> AUB - I</a:t>
            </a:r>
          </a:p>
          <a:p>
            <a:pPr marL="0" indent="0">
              <a:buFont typeface="Arial" panose="020B0604020202020204" pitchFamily="34" charset="0"/>
              <a:buNone/>
            </a:pPr>
            <a:r>
              <a:rPr lang="en-US" dirty="0" err="1"/>
              <a:t>Phần</a:t>
            </a:r>
            <a:r>
              <a:rPr lang="en-US" dirty="0"/>
              <a:t> </a:t>
            </a:r>
            <a:r>
              <a:rPr lang="en-US" dirty="0" err="1"/>
              <a:t>lớn</a:t>
            </a:r>
            <a:r>
              <a:rPr lang="en-US" dirty="0"/>
              <a:t> </a:t>
            </a:r>
            <a:r>
              <a:rPr lang="en-US" dirty="0" err="1"/>
              <a:t>các</a:t>
            </a:r>
            <a:r>
              <a:rPr lang="en-US" dirty="0"/>
              <a:t> </a:t>
            </a:r>
            <a:r>
              <a:rPr lang="en-US" dirty="0" err="1"/>
              <a:t>bệnh</a:t>
            </a:r>
            <a:r>
              <a:rPr lang="en-US" dirty="0"/>
              <a:t> </a:t>
            </a:r>
            <a:r>
              <a:rPr lang="en-US" dirty="0" err="1"/>
              <a:t>lý</a:t>
            </a:r>
            <a:r>
              <a:rPr lang="en-US" dirty="0"/>
              <a:t> </a:t>
            </a:r>
            <a:r>
              <a:rPr lang="en-US" dirty="0" err="1"/>
              <a:t>rối</a:t>
            </a:r>
            <a:r>
              <a:rPr lang="en-US" dirty="0"/>
              <a:t> </a:t>
            </a:r>
            <a:r>
              <a:rPr lang="en-US" dirty="0" err="1"/>
              <a:t>loạn</a:t>
            </a:r>
            <a:r>
              <a:rPr lang="en-US" dirty="0"/>
              <a:t> </a:t>
            </a:r>
            <a:r>
              <a:rPr lang="en-US" dirty="0" err="1"/>
              <a:t>đông</a:t>
            </a:r>
            <a:r>
              <a:rPr lang="en-US" dirty="0"/>
              <a:t> </a:t>
            </a:r>
            <a:r>
              <a:rPr lang="en-US" dirty="0" err="1"/>
              <a:t>máu</a:t>
            </a:r>
            <a:r>
              <a:rPr lang="en-US" dirty="0"/>
              <a:t> </a:t>
            </a:r>
            <a:r>
              <a:rPr lang="en-US" dirty="0" err="1"/>
              <a:t>là</a:t>
            </a:r>
            <a:r>
              <a:rPr lang="en-US" dirty="0"/>
              <a:t> </a:t>
            </a:r>
            <a:r>
              <a:rPr lang="en-US" dirty="0" err="1"/>
              <a:t>bệhn</a:t>
            </a:r>
            <a:r>
              <a:rPr lang="en-US" dirty="0"/>
              <a:t> Von W</a:t>
            </a:r>
          </a:p>
          <a:p>
            <a:pPr marL="171450" indent="-171450">
              <a:buFont typeface="Arial" panose="020B0604020202020204" pitchFamily="34" charset="0"/>
              <a:buChar char="•"/>
            </a:pPr>
            <a:r>
              <a:rPr lang="en-US" dirty="0" err="1"/>
              <a:t>Rối</a:t>
            </a:r>
            <a:r>
              <a:rPr lang="en-US" dirty="0"/>
              <a:t> </a:t>
            </a:r>
            <a:r>
              <a:rPr lang="en-US" dirty="0" err="1"/>
              <a:t>loạn</a:t>
            </a:r>
            <a:r>
              <a:rPr lang="en-US" dirty="0"/>
              <a:t> c</a:t>
            </a:r>
            <a:r>
              <a:rPr lang="vi-VN" dirty="0"/>
              <a:t>ơ</a:t>
            </a:r>
            <a:r>
              <a:rPr lang="en-US" dirty="0"/>
              <a:t> </a:t>
            </a:r>
            <a:r>
              <a:rPr lang="en-US" dirty="0" err="1"/>
              <a:t>chế</a:t>
            </a:r>
            <a:r>
              <a:rPr lang="en-US" dirty="0"/>
              <a:t> </a:t>
            </a:r>
            <a:r>
              <a:rPr lang="en-US" dirty="0" err="1"/>
              <a:t>đông</a:t>
            </a:r>
            <a:r>
              <a:rPr lang="en-US" dirty="0"/>
              <a:t> </a:t>
            </a:r>
            <a:r>
              <a:rPr lang="en-US" dirty="0" err="1"/>
              <a:t>máu</a:t>
            </a:r>
            <a:r>
              <a:rPr lang="en-US" dirty="0"/>
              <a:t> </a:t>
            </a:r>
            <a:r>
              <a:rPr lang="en-US" dirty="0" err="1"/>
              <a:t>tại</a:t>
            </a:r>
            <a:r>
              <a:rPr lang="en-US" dirty="0"/>
              <a:t> </a:t>
            </a:r>
            <a:r>
              <a:rPr lang="en-US" dirty="0" err="1"/>
              <a:t>nội</a:t>
            </a:r>
            <a:r>
              <a:rPr lang="en-US" dirty="0"/>
              <a:t> </a:t>
            </a:r>
            <a:r>
              <a:rPr lang="en-US" dirty="0" err="1"/>
              <a:t>mạc</a:t>
            </a:r>
            <a:r>
              <a:rPr lang="en-US" dirty="0"/>
              <a:t> </a:t>
            </a:r>
            <a:r>
              <a:rPr lang="en-US" dirty="0" err="1"/>
              <a:t>tử</a:t>
            </a:r>
            <a:r>
              <a:rPr lang="en-US" dirty="0"/>
              <a:t> </a:t>
            </a:r>
            <a:r>
              <a:rPr lang="en-US" dirty="0" err="1"/>
              <a:t>cung</a:t>
            </a:r>
            <a:r>
              <a:rPr lang="en-US" dirty="0"/>
              <a:t>: </a:t>
            </a:r>
            <a:r>
              <a:rPr lang="vi-VN" sz="1200" b="0" kern="1200" dirty="0" err="1">
                <a:solidFill>
                  <a:schemeClr val="tx1"/>
                </a:solidFill>
                <a:effectLst/>
                <a:latin typeface="+mn-lt"/>
                <a:ea typeface="+mn-ea"/>
                <a:cs typeface="+mn-cs"/>
              </a:rPr>
              <a:t>bằng</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chứng</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độ</a:t>
            </a:r>
            <a:r>
              <a:rPr lang="vi-VN" sz="1200" b="0" kern="1200" dirty="0">
                <a:solidFill>
                  <a:schemeClr val="tx1"/>
                </a:solidFill>
                <a:effectLst/>
                <a:latin typeface="+mn-lt"/>
                <a:ea typeface="+mn-ea"/>
                <a:cs typeface="+mn-cs"/>
              </a:rPr>
              <a:t> tin </a:t>
            </a:r>
            <a:r>
              <a:rPr lang="vi-VN" sz="1200" b="0" kern="1200" dirty="0" err="1">
                <a:solidFill>
                  <a:schemeClr val="tx1"/>
                </a:solidFill>
                <a:effectLst/>
                <a:latin typeface="+mn-lt"/>
                <a:ea typeface="+mn-ea"/>
                <a:cs typeface="+mn-cs"/>
              </a:rPr>
              <a:t>cậy</a:t>
            </a:r>
            <a:r>
              <a:rPr lang="vi-VN" sz="1200" b="0" kern="1200" dirty="0">
                <a:solidFill>
                  <a:schemeClr val="tx1"/>
                </a:solidFill>
                <a:effectLst/>
                <a:latin typeface="+mn-lt"/>
                <a:ea typeface="+mn-ea"/>
                <a:cs typeface="+mn-cs"/>
              </a:rPr>
              <a:t> cao </a:t>
            </a:r>
            <a:r>
              <a:rPr lang="vi-VN" sz="1200" b="0" kern="1200" dirty="0" err="1">
                <a:solidFill>
                  <a:schemeClr val="tx1"/>
                </a:solidFill>
                <a:effectLst/>
                <a:latin typeface="+mn-lt"/>
                <a:ea typeface="+mn-ea"/>
                <a:cs typeface="+mn-cs"/>
              </a:rPr>
              <a:t>đã</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chứng</a:t>
            </a:r>
            <a:r>
              <a:rPr lang="vi-VN" sz="1200" b="0" kern="1200" dirty="0">
                <a:solidFill>
                  <a:schemeClr val="tx1"/>
                </a:solidFill>
                <a:effectLst/>
                <a:latin typeface="+mn-lt"/>
                <a:ea typeface="+mn-ea"/>
                <a:cs typeface="+mn-cs"/>
              </a:rPr>
              <a:t> minh</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sự</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thiếu</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hụt</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sản</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xuất</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các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yếu</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tố</a:t>
            </a:r>
            <a:r>
              <a:rPr lang="vi-VN" sz="1200" b="0" kern="1200" dirty="0">
                <a:solidFill>
                  <a:schemeClr val="tx1"/>
                </a:solidFill>
                <a:effectLst/>
                <a:latin typeface="+mn-lt"/>
                <a:ea typeface="+mn-ea"/>
                <a:cs typeface="+mn-cs"/>
              </a:rPr>
              <a:t> co </a:t>
            </a:r>
            <a:r>
              <a:rPr lang="vi-VN" sz="1200" b="0" kern="1200" dirty="0" err="1">
                <a:solidFill>
                  <a:schemeClr val="tx1"/>
                </a:solidFill>
                <a:effectLst/>
                <a:latin typeface="+mn-lt"/>
                <a:ea typeface="+mn-ea"/>
                <a:cs typeface="+mn-cs"/>
              </a:rPr>
              <a:t>mạch</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tại</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chỗ</a:t>
            </a:r>
            <a:r>
              <a:rPr lang="vi-VN" sz="1200" b="0" kern="1200" dirty="0">
                <a:solidFill>
                  <a:schemeClr val="tx1"/>
                </a:solidFill>
                <a:effectLst/>
                <a:latin typeface="+mn-lt"/>
                <a:ea typeface="+mn-ea"/>
                <a:cs typeface="+mn-cs"/>
              </a:rPr>
              <a:t> như </a:t>
            </a:r>
            <a:r>
              <a:rPr lang="vi-VN" sz="1200" b="0" kern="1200" dirty="0" err="1">
                <a:solidFill>
                  <a:schemeClr val="tx1"/>
                </a:solidFill>
                <a:effectLst/>
                <a:latin typeface="+mn-lt"/>
                <a:ea typeface="+mn-ea"/>
                <a:cs typeface="+mn-cs"/>
              </a:rPr>
              <a:t>là</a:t>
            </a:r>
            <a:r>
              <a:rPr lang="vi-VN" sz="1200" b="0" kern="1200" dirty="0">
                <a:solidFill>
                  <a:schemeClr val="tx1"/>
                </a:solidFill>
                <a:effectLst/>
                <a:latin typeface="+mn-lt"/>
                <a:ea typeface="+mn-ea"/>
                <a:cs typeface="+mn-cs"/>
              </a:rPr>
              <a:t> endothelin-1 </a:t>
            </a:r>
            <a:r>
              <a:rPr lang="vi-VN" sz="1200" b="0" kern="1200" dirty="0" err="1">
                <a:solidFill>
                  <a:schemeClr val="tx1"/>
                </a:solidFill>
                <a:effectLst/>
                <a:latin typeface="+mn-lt"/>
                <a:ea typeface="+mn-ea"/>
                <a:cs typeface="+mn-cs"/>
              </a:rPr>
              <a:t>và</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prostaglandin</a:t>
            </a:r>
            <a:r>
              <a:rPr lang="vi-VN" sz="1200" b="0" kern="1200" dirty="0">
                <a:solidFill>
                  <a:schemeClr val="tx1"/>
                </a:solidFill>
                <a:effectLst/>
                <a:latin typeface="+mn-lt"/>
                <a:ea typeface="+mn-ea"/>
                <a:cs typeface="+mn-cs"/>
              </a:rPr>
              <a:t> F2</a:t>
            </a:r>
            <a:r>
              <a:rPr lang="el-GR" sz="1200" b="0" kern="1200" dirty="0">
                <a:solidFill>
                  <a:schemeClr val="tx1"/>
                </a:solidFill>
                <a:effectLst/>
                <a:latin typeface="+mn-lt"/>
                <a:ea typeface="+mn-ea"/>
                <a:cs typeface="+mn-cs"/>
              </a:rPr>
              <a:t>α,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 </a:t>
            </a:r>
            <a:r>
              <a:rPr lang="vi-VN" sz="1200" b="0" kern="1200" dirty="0" err="1">
                <a:solidFill>
                  <a:schemeClr val="tx1"/>
                </a:solidFill>
                <a:effectLst/>
                <a:latin typeface="+mn-lt"/>
                <a:ea typeface="+mn-ea"/>
                <a:cs typeface="+mn-cs"/>
              </a:rPr>
              <a:t>và</a:t>
            </a:r>
            <a:r>
              <a:rPr lang="vi-VN" sz="1200" b="0" kern="1200" dirty="0">
                <a:solidFill>
                  <a:schemeClr val="tx1"/>
                </a:solidFill>
                <a:effectLst/>
                <a:latin typeface="+mn-lt"/>
                <a:ea typeface="+mn-ea"/>
                <a:cs typeface="+mn-cs"/>
              </a:rPr>
              <a:t>/</a:t>
            </a:r>
            <a:r>
              <a:rPr lang="vi-VN" sz="1200" b="0" kern="1200" dirty="0" err="1">
                <a:solidFill>
                  <a:schemeClr val="tx1"/>
                </a:solidFill>
                <a:effectLst/>
                <a:latin typeface="+mn-lt"/>
                <a:ea typeface="+mn-ea"/>
                <a:cs typeface="+mn-cs"/>
              </a:rPr>
              <a:t>hoặc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sự</a:t>
            </a:r>
            <a:r>
              <a:rPr lang="vi-VN" sz="1200" b="0" kern="1200" dirty="0">
                <a:solidFill>
                  <a:schemeClr val="tx1"/>
                </a:solidFill>
                <a:effectLst/>
                <a:latin typeface="+mn-lt"/>
                <a:ea typeface="+mn-ea"/>
                <a:cs typeface="+mn-cs"/>
              </a:rPr>
              <a:t> gia tăng </a:t>
            </a:r>
            <a:r>
              <a:rPr lang="vi-VN" sz="1200" b="0" kern="1200" dirty="0" err="1">
                <a:solidFill>
                  <a:schemeClr val="tx1"/>
                </a:solidFill>
                <a:effectLst/>
                <a:latin typeface="+mn-lt"/>
                <a:ea typeface="+mn-ea"/>
                <a:cs typeface="+mn-cs"/>
              </a:rPr>
              <a:t>các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yếu</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tố</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kháng</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cục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máu</a:t>
            </a:r>
            <a:r>
              <a:rPr lang="vi-VN" sz="1200" b="0" kern="1200" dirty="0">
                <a:solidFill>
                  <a:schemeClr val="tx1"/>
                </a:solidFill>
                <a:effectLst/>
                <a:latin typeface="+mn-lt"/>
                <a:ea typeface="+mn-ea"/>
                <a:cs typeface="+mn-cs"/>
              </a:rPr>
              <a:t> đông do </a:t>
            </a:r>
            <a:r>
              <a:rPr lang="vi-VN" sz="1200" b="0" kern="1200" dirty="0" err="1">
                <a:solidFill>
                  <a:schemeClr val="tx1"/>
                </a:solidFill>
                <a:effectLst/>
                <a:latin typeface="+mn-lt"/>
                <a:ea typeface="+mn-ea"/>
                <a:cs typeface="+mn-cs"/>
              </a:rPr>
              <a:t>sự</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kích</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hoạt</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quá</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mức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plasminogen</a:t>
            </a:r>
            <a:r>
              <a:rPr lang="vi-VN" sz="1200" b="0" kern="1200" dirty="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 </a:t>
            </a:r>
            <a:r>
              <a:rPr lang="vi-VN" sz="1200" b="0" kern="1200" dirty="0">
                <a:solidFill>
                  <a:schemeClr val="tx1"/>
                </a:solidFill>
                <a:effectLst/>
                <a:latin typeface="+mn-lt"/>
                <a:ea typeface="+mn-ea"/>
                <a:cs typeface="+mn-cs"/>
              </a:rPr>
              <a:t>tăng </a:t>
            </a:r>
            <a:r>
              <a:rPr lang="vi-VN" sz="1200" b="0" kern="1200" dirty="0" err="1">
                <a:solidFill>
                  <a:schemeClr val="tx1"/>
                </a:solidFill>
                <a:effectLst/>
                <a:latin typeface="+mn-lt"/>
                <a:ea typeface="+mn-ea"/>
                <a:cs typeface="+mn-cs"/>
              </a:rPr>
              <a:t>sản</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xuất</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các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chất</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giãn</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mạch</a:t>
            </a:r>
            <a:r>
              <a:rPr lang="vi-VN" sz="1200" b="0" kern="1200" dirty="0">
                <a:solidFill>
                  <a:schemeClr val="tx1"/>
                </a:solidFill>
                <a:effectLst/>
                <a:latin typeface="+mn-lt"/>
                <a:ea typeface="+mn-ea"/>
                <a:cs typeface="+mn-cs"/>
              </a:rPr>
              <a:t>, như </a:t>
            </a:r>
            <a:r>
              <a:rPr lang="vi-VN" sz="1200" b="0" kern="1200" dirty="0" err="1">
                <a:solidFill>
                  <a:schemeClr val="tx1"/>
                </a:solidFill>
                <a:effectLst/>
                <a:latin typeface="+mn-lt"/>
                <a:ea typeface="+mn-ea"/>
                <a:cs typeface="+mn-cs"/>
              </a:rPr>
              <a:t>là</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protaglanding</a:t>
            </a:r>
            <a:r>
              <a:rPr lang="vi-VN" sz="1200" b="0" kern="1200" dirty="0">
                <a:solidFill>
                  <a:schemeClr val="tx1"/>
                </a:solidFill>
                <a:effectLst/>
                <a:latin typeface="+mn-lt"/>
                <a:ea typeface="+mn-ea"/>
                <a:cs typeface="+mn-cs"/>
              </a:rPr>
              <a:t> E2 </a:t>
            </a:r>
            <a:r>
              <a:rPr lang="vi-VN" sz="1200" b="0" kern="1200" dirty="0" err="1">
                <a:solidFill>
                  <a:schemeClr val="tx1"/>
                </a:solidFill>
                <a:effectLst/>
                <a:latin typeface="+mn-lt"/>
                <a:ea typeface="+mn-ea"/>
                <a:cs typeface="+mn-cs"/>
              </a:rPr>
              <a:t>và</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prostacyclin</a:t>
            </a:r>
            <a:r>
              <a:rPr lang="vi-VN" sz="1200" b="0" kern="1200" dirty="0">
                <a:solidFill>
                  <a:schemeClr val="tx1"/>
                </a:solidFill>
                <a:effectLst/>
                <a:latin typeface="+mn-lt"/>
                <a:ea typeface="+mn-ea"/>
                <a:cs typeface="+mn-cs"/>
              </a:rPr>
              <a:t>.</a:t>
            </a:r>
            <a:endParaRPr lang="vi-VN" sz="1200" kern="1200" dirty="0">
              <a:solidFill>
                <a:schemeClr val="tx1"/>
              </a:solidFill>
              <a:effectLst/>
              <a:latin typeface="+mn-lt"/>
              <a:ea typeface="+mn-ea"/>
              <a:cs typeface="+mn-cs"/>
            </a:endParaRPr>
          </a:p>
          <a:p>
            <a:pPr marL="0" indent="0">
              <a:buFont typeface="Arial" panose="020B0604020202020204" pitchFamily="34" charset="0"/>
              <a:buNone/>
            </a:pPr>
            <a:r>
              <a:rPr lang="en-US" dirty="0"/>
              <a:t>     +  </a:t>
            </a:r>
            <a:r>
              <a:rPr lang="en-US" dirty="0" err="1"/>
              <a:t>có</a:t>
            </a:r>
            <a:r>
              <a:rPr lang="en-US" dirty="0"/>
              <a:t> </a:t>
            </a:r>
            <a:r>
              <a:rPr lang="en-US" dirty="0" err="1"/>
              <a:t>thể</a:t>
            </a:r>
            <a:r>
              <a:rPr lang="en-US" dirty="0"/>
              <a:t> </a:t>
            </a:r>
            <a:r>
              <a:rPr lang="en-US" dirty="0" err="1"/>
              <a:t>nguyên</a:t>
            </a:r>
            <a:r>
              <a:rPr lang="en-US" dirty="0"/>
              <a:t> </a:t>
            </a:r>
            <a:r>
              <a:rPr lang="en-US" dirty="0" err="1"/>
              <a:t>phát</a:t>
            </a:r>
            <a:r>
              <a:rPr lang="en-US" dirty="0"/>
              <a:t> hay </a:t>
            </a:r>
            <a:r>
              <a:rPr lang="en-US" dirty="0" err="1"/>
              <a:t>thứ</a:t>
            </a:r>
            <a:r>
              <a:rPr lang="en-US" dirty="0"/>
              <a:t> </a:t>
            </a:r>
            <a:r>
              <a:rPr lang="en-US" dirty="0" err="1"/>
              <a:t>phát</a:t>
            </a:r>
            <a:r>
              <a:rPr lang="en-US" dirty="0"/>
              <a:t> </a:t>
            </a:r>
            <a:r>
              <a:rPr lang="en-US" dirty="0" err="1"/>
              <a:t>sau</a:t>
            </a:r>
            <a:r>
              <a:rPr lang="en-US" dirty="0"/>
              <a:t> </a:t>
            </a:r>
            <a:r>
              <a:rPr lang="en-US" dirty="0" err="1"/>
              <a:t>viêm</a:t>
            </a:r>
            <a:r>
              <a:rPr lang="en-US" dirty="0"/>
              <a:t>, </a:t>
            </a:r>
            <a:r>
              <a:rPr lang="en-US" dirty="0" err="1"/>
              <a:t>nhiễm</a:t>
            </a:r>
            <a:endParaRPr lang="en-US" dirty="0"/>
          </a:p>
          <a:p>
            <a:pPr marL="171450" indent="-171450">
              <a:buFont typeface="Arial" panose="020B0604020202020204" pitchFamily="34" charset="0"/>
              <a:buChar char="•"/>
            </a:pPr>
            <a:r>
              <a:rPr lang="en-US" dirty="0"/>
              <a:t>Do </a:t>
            </a:r>
            <a:r>
              <a:rPr lang="en-US" dirty="0" err="1"/>
              <a:t>các</a:t>
            </a:r>
            <a:r>
              <a:rPr lang="en-US" dirty="0"/>
              <a:t> </a:t>
            </a:r>
            <a:r>
              <a:rPr lang="en-US" dirty="0" err="1"/>
              <a:t>điều</a:t>
            </a:r>
            <a:r>
              <a:rPr lang="en-US" dirty="0"/>
              <a:t> </a:t>
            </a:r>
            <a:r>
              <a:rPr lang="en-US" dirty="0" err="1"/>
              <a:t>trị</a:t>
            </a:r>
            <a:r>
              <a:rPr lang="en-US" dirty="0"/>
              <a:t> </a:t>
            </a:r>
            <a:r>
              <a:rPr lang="en-US" dirty="0" err="1"/>
              <a:t>nội</a:t>
            </a:r>
            <a:r>
              <a:rPr lang="en-US" dirty="0"/>
              <a:t> </a:t>
            </a:r>
            <a:r>
              <a:rPr lang="en-US" dirty="0" err="1"/>
              <a:t>tiết</a:t>
            </a:r>
            <a:r>
              <a:rPr lang="en-US" dirty="0"/>
              <a:t> hay </a:t>
            </a:r>
            <a:r>
              <a:rPr lang="en-US" dirty="0" err="1"/>
              <a:t>dụng</a:t>
            </a:r>
            <a:r>
              <a:rPr lang="en-US" dirty="0"/>
              <a:t> </a:t>
            </a:r>
            <a:r>
              <a:rPr lang="en-US" dirty="0" err="1"/>
              <a:t>cụ</a:t>
            </a:r>
            <a:br>
              <a:rPr lang="en-US" dirty="0"/>
            </a:br>
            <a:r>
              <a:rPr lang="en-US" dirty="0"/>
              <a:t>* Ch</a:t>
            </a:r>
            <a:r>
              <a:rPr lang="vi-VN" dirty="0"/>
              <a:t>ư</a:t>
            </a:r>
            <a:r>
              <a:rPr lang="en-US" dirty="0"/>
              <a:t>a </a:t>
            </a:r>
            <a:r>
              <a:rPr lang="en-US" dirty="0" err="1"/>
              <a:t>phân</a:t>
            </a:r>
            <a:r>
              <a:rPr lang="en-US" dirty="0"/>
              <a:t> </a:t>
            </a:r>
            <a:r>
              <a:rPr lang="en-US" dirty="0" err="1"/>
              <a:t>loại</a:t>
            </a:r>
            <a:r>
              <a:rPr lang="en-US" dirty="0"/>
              <a:t> đ</a:t>
            </a:r>
            <a:r>
              <a:rPr lang="vi-VN" dirty="0"/>
              <a:t>ư</a:t>
            </a:r>
            <a:r>
              <a:rPr lang="en-US" dirty="0" err="1"/>
              <a:t>ợc</a:t>
            </a:r>
            <a:r>
              <a:rPr lang="en-US" dirty="0"/>
              <a:t>:</a:t>
            </a:r>
          </a:p>
          <a:p>
            <a:pPr marL="171450" indent="-171450">
              <a:buFontTx/>
              <a:buChar char="-"/>
            </a:pPr>
            <a:r>
              <a:rPr lang="en-US" dirty="0"/>
              <a:t>C</a:t>
            </a:r>
            <a:r>
              <a:rPr lang="vi-VN" dirty="0"/>
              <a:t>ơ</a:t>
            </a:r>
            <a:r>
              <a:rPr lang="en-US" dirty="0"/>
              <a:t> </a:t>
            </a:r>
            <a:r>
              <a:rPr lang="en-US" dirty="0" err="1"/>
              <a:t>chế</a:t>
            </a:r>
            <a:r>
              <a:rPr lang="en-US" dirty="0"/>
              <a:t> </a:t>
            </a:r>
            <a:r>
              <a:rPr lang="en-US" dirty="0" err="1"/>
              <a:t>gây</a:t>
            </a:r>
            <a:r>
              <a:rPr lang="en-US" dirty="0"/>
              <a:t> AUB </a:t>
            </a:r>
            <a:r>
              <a:rPr lang="en-US" dirty="0" err="1"/>
              <a:t>ch</a:t>
            </a:r>
            <a:r>
              <a:rPr lang="vi-VN" dirty="0"/>
              <a:t>ư</a:t>
            </a:r>
            <a:r>
              <a:rPr lang="en-US" dirty="0"/>
              <a:t>a </a:t>
            </a:r>
            <a:r>
              <a:rPr lang="en-US" dirty="0" err="1"/>
              <a:t>rõ</a:t>
            </a:r>
            <a:endParaRPr lang="en-US" dirty="0"/>
          </a:p>
          <a:p>
            <a:pPr marL="171450" indent="-171450">
              <a:buFontTx/>
              <a:buChar char="-"/>
            </a:pPr>
            <a:r>
              <a:rPr lang="en-US" dirty="0"/>
              <a:t>Ch</a:t>
            </a:r>
            <a:r>
              <a:rPr lang="vi-VN" dirty="0"/>
              <a:t>ư</a:t>
            </a:r>
            <a:r>
              <a:rPr lang="en-US" dirty="0"/>
              <a:t>a </a:t>
            </a:r>
            <a:r>
              <a:rPr lang="en-US" dirty="0" err="1"/>
              <a:t>có</a:t>
            </a:r>
            <a:r>
              <a:rPr lang="en-US" dirty="0"/>
              <a:t> </a:t>
            </a:r>
            <a:r>
              <a:rPr lang="en-US" dirty="0" err="1"/>
              <a:t>định</a:t>
            </a:r>
            <a:r>
              <a:rPr lang="en-US" dirty="0"/>
              <a:t> </a:t>
            </a:r>
            <a:r>
              <a:rPr lang="en-US" dirty="0" err="1"/>
              <a:t>nghĩa</a:t>
            </a:r>
            <a:r>
              <a:rPr lang="en-US" dirty="0"/>
              <a:t> hay </a:t>
            </a:r>
            <a:r>
              <a:rPr lang="en-US" dirty="0" err="1"/>
              <a:t>tiêu</a:t>
            </a:r>
            <a:r>
              <a:rPr lang="en-US" dirty="0"/>
              <a:t> </a:t>
            </a:r>
            <a:r>
              <a:rPr lang="en-US" dirty="0" err="1"/>
              <a:t>chuẩn</a:t>
            </a:r>
            <a:r>
              <a:rPr lang="en-US" dirty="0"/>
              <a:t> </a:t>
            </a:r>
            <a:r>
              <a:rPr lang="en-US" dirty="0" err="1"/>
              <a:t>chẩn</a:t>
            </a:r>
            <a:r>
              <a:rPr lang="en-US" dirty="0"/>
              <a:t> </a:t>
            </a:r>
            <a:r>
              <a:rPr lang="en-US" dirty="0" err="1"/>
              <a:t>đoán</a:t>
            </a:r>
            <a:r>
              <a:rPr lang="en-US" dirty="0"/>
              <a:t> </a:t>
            </a:r>
            <a:r>
              <a:rPr lang="en-US" dirty="0" err="1"/>
              <a:t>rõ</a:t>
            </a:r>
            <a:r>
              <a:rPr lang="en-US" dirty="0"/>
              <a:t> rang: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err="1"/>
              <a:t>Ví</a:t>
            </a:r>
            <a:r>
              <a:rPr lang="vi-VN" dirty="0"/>
              <a:t> </a:t>
            </a:r>
            <a:r>
              <a:rPr lang="vi-VN" dirty="0" err="1"/>
              <a:t>dụ</a:t>
            </a:r>
            <a:r>
              <a:rPr lang="vi-VN" dirty="0"/>
              <a:t> như </a:t>
            </a:r>
            <a:r>
              <a:rPr lang="vi-VN" dirty="0" err="1"/>
              <a:t>dị</a:t>
            </a:r>
            <a:r>
              <a:rPr lang="vi-VN" dirty="0"/>
              <a:t> </a:t>
            </a:r>
            <a:r>
              <a:rPr lang="vi-VN" dirty="0" err="1"/>
              <a:t>dạng</a:t>
            </a:r>
            <a:r>
              <a:rPr lang="vi-VN" dirty="0"/>
              <a:t> </a:t>
            </a:r>
            <a:r>
              <a:rPr lang="vi-VN" dirty="0" err="1"/>
              <a:t>động</a:t>
            </a:r>
            <a:r>
              <a:rPr lang="vi-VN" dirty="0"/>
              <a:t> </a:t>
            </a:r>
            <a:r>
              <a:rPr lang="vi-VN" dirty="0" err="1"/>
              <a:t>mạch</a:t>
            </a:r>
            <a:r>
              <a:rPr lang="vi-VN" dirty="0"/>
              <a:t>, </a:t>
            </a:r>
            <a:r>
              <a:rPr lang="vi-VN" dirty="0" err="1"/>
              <a:t>giả</a:t>
            </a:r>
            <a:r>
              <a:rPr lang="vi-VN" dirty="0"/>
              <a:t> </a:t>
            </a:r>
            <a:r>
              <a:rPr lang="vi-VN" dirty="0" err="1"/>
              <a:t>lạc</a:t>
            </a:r>
            <a:r>
              <a:rPr lang="vi-VN" dirty="0"/>
              <a:t> </a:t>
            </a:r>
            <a:r>
              <a:rPr lang="vi-VN" dirty="0" err="1"/>
              <a:t>nội</a:t>
            </a:r>
            <a:r>
              <a:rPr lang="vi-VN" dirty="0"/>
              <a:t> </a:t>
            </a:r>
            <a:r>
              <a:rPr lang="vi-VN" dirty="0" err="1"/>
              <a:t>mạc</a:t>
            </a:r>
            <a:r>
              <a:rPr lang="vi-VN" dirty="0"/>
              <a:t> </a:t>
            </a:r>
            <a:r>
              <a:rPr lang="vi-VN" dirty="0" err="1"/>
              <a:t>tử</a:t>
            </a:r>
            <a:r>
              <a:rPr lang="vi-VN" dirty="0"/>
              <a:t> cung, </a:t>
            </a:r>
            <a:r>
              <a:rPr lang="vi-VN" dirty="0" err="1"/>
              <a:t>phì</a:t>
            </a:r>
            <a:r>
              <a:rPr lang="vi-VN" dirty="0"/>
              <a:t> </a:t>
            </a:r>
            <a:r>
              <a:rPr lang="vi-VN" dirty="0" err="1"/>
              <a:t>đại</a:t>
            </a:r>
            <a:r>
              <a:rPr lang="vi-VN" dirty="0"/>
              <a:t> cơ </a:t>
            </a:r>
            <a:r>
              <a:rPr lang="vi-VN" dirty="0" err="1"/>
              <a:t>tử</a:t>
            </a:r>
            <a:r>
              <a:rPr lang="vi-VN" dirty="0"/>
              <a:t> </a:t>
            </a:r>
            <a:r>
              <a:rPr lang="vi-VN" dirty="0" err="1"/>
              <a:t>cungvà</a:t>
            </a:r>
            <a:r>
              <a:rPr lang="vi-VN" dirty="0"/>
              <a:t> viêm </a:t>
            </a:r>
            <a:r>
              <a:rPr lang="vi-VN" dirty="0" err="1"/>
              <a:t>nội</a:t>
            </a:r>
            <a:r>
              <a:rPr lang="vi-VN" dirty="0"/>
              <a:t> </a:t>
            </a:r>
            <a:r>
              <a:rPr lang="vi-VN" dirty="0" err="1"/>
              <a:t>mạc</a:t>
            </a:r>
            <a:r>
              <a:rPr lang="vi-VN" dirty="0"/>
              <a:t> </a:t>
            </a:r>
            <a:r>
              <a:rPr lang="vi-VN" dirty="0" err="1"/>
              <a:t>tử</a:t>
            </a:r>
            <a:r>
              <a:rPr lang="vi-VN" dirty="0"/>
              <a:t> cung </a:t>
            </a:r>
            <a:r>
              <a:rPr lang="vi-VN" dirty="0" err="1"/>
              <a:t>mạn</a:t>
            </a:r>
            <a:r>
              <a:rPr lang="vi-VN" dirty="0"/>
              <a:t> </a:t>
            </a:r>
            <a:r>
              <a:rPr lang="vi-VN" dirty="0" err="1"/>
              <a:t>tính</a:t>
            </a:r>
            <a:r>
              <a:rPr lang="vi-VN" dirty="0"/>
              <a:t>,...</a:t>
            </a:r>
          </a:p>
          <a:p>
            <a:pPr marL="0" indent="0">
              <a:buFontTx/>
              <a:buNone/>
            </a:pPr>
            <a:endParaRPr lang="en-US" dirty="0"/>
          </a:p>
          <a:p>
            <a:pPr marL="0" indent="0">
              <a:buFont typeface="Arial" panose="020B0604020202020204" pitchFamily="34" charset="0"/>
              <a:buNone/>
            </a:pPr>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15</a:t>
            </a:fld>
            <a:endParaRPr lang="vi-VN"/>
          </a:p>
        </p:txBody>
      </p:sp>
    </p:spTree>
    <p:extLst>
      <p:ext uri="{BB962C8B-B14F-4D97-AF65-F5344CB8AC3E}">
        <p14:creationId xmlns:p14="http://schemas.microsoft.com/office/powerpoint/2010/main" val="2810964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lvl="0"/>
            <a:r>
              <a:rPr lang="en-US" sz="1200" b="0" kern="1200" dirty="0">
                <a:solidFill>
                  <a:schemeClr val="tx1"/>
                </a:solidFill>
                <a:effectLst/>
                <a:latin typeface="+mn-lt"/>
                <a:ea typeface="+mn-ea"/>
                <a:cs typeface="+mn-cs"/>
              </a:rPr>
              <a:t>M</a:t>
            </a:r>
            <a:r>
              <a:rPr lang="vi-VN" sz="1200" b="0" kern="1200" dirty="0" err="1">
                <a:solidFill>
                  <a:schemeClr val="tx1"/>
                </a:solidFill>
                <a:effectLst/>
                <a:latin typeface="+mn-lt"/>
                <a:ea typeface="+mn-ea"/>
                <a:cs typeface="+mn-cs"/>
              </a:rPr>
              <a:t>ột</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cá</a:t>
            </a:r>
            <a:r>
              <a:rPr lang="vi-VN" sz="1200" b="0" kern="1200" dirty="0">
                <a:solidFill>
                  <a:schemeClr val="tx1"/>
                </a:solidFill>
                <a:effectLst/>
                <a:latin typeface="+mn-lt"/>
                <a:ea typeface="+mn-ea"/>
                <a:cs typeface="+mn-cs"/>
              </a:rPr>
              <a:t> nhân </a:t>
            </a:r>
            <a:r>
              <a:rPr lang="vi-VN" sz="1200" b="0" kern="1200" dirty="0" err="1">
                <a:solidFill>
                  <a:schemeClr val="tx1"/>
                </a:solidFill>
                <a:effectLst/>
                <a:latin typeface="+mn-lt"/>
                <a:ea typeface="+mn-ea"/>
                <a:cs typeface="+mn-cs"/>
              </a:rPr>
              <a:t>có</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thể</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tìm</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thất</a:t>
            </a:r>
            <a:r>
              <a:rPr lang="vi-VN" sz="1200" b="0" kern="1200" dirty="0">
                <a:solidFill>
                  <a:schemeClr val="tx1"/>
                </a:solidFill>
                <a:effectLst/>
                <a:latin typeface="+mn-lt"/>
                <a:ea typeface="+mn-ea"/>
                <a:cs typeface="+mn-cs"/>
              </a:rPr>
              <a:t> 1 </a:t>
            </a:r>
            <a:r>
              <a:rPr lang="vi-VN" sz="1200" b="0" kern="1200" dirty="0" err="1">
                <a:solidFill>
                  <a:schemeClr val="tx1"/>
                </a:solidFill>
                <a:effectLst/>
                <a:latin typeface="+mn-lt"/>
                <a:ea typeface="+mn-ea"/>
                <a:cs typeface="+mn-cs"/>
              </a:rPr>
              <a:t>hoặc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nhiều</a:t>
            </a:r>
            <a:r>
              <a:rPr lang="vi-VN" sz="1200" b="0" kern="1200" dirty="0">
                <a:solidFill>
                  <a:schemeClr val="tx1"/>
                </a:solidFill>
                <a:effectLst/>
                <a:latin typeface="+mn-lt"/>
                <a:ea typeface="+mn-ea"/>
                <a:cs typeface="+mn-cs"/>
              </a:rPr>
              <a:t> hơn </a:t>
            </a:r>
            <a:r>
              <a:rPr lang="vi-VN" sz="1200" b="0" kern="1200" dirty="0" err="1">
                <a:solidFill>
                  <a:schemeClr val="tx1"/>
                </a:solidFill>
                <a:effectLst/>
                <a:latin typeface="+mn-lt"/>
                <a:ea typeface="+mn-ea"/>
                <a:cs typeface="+mn-cs"/>
              </a:rPr>
              <a:t>các</a:t>
            </a:r>
            <a:r>
              <a:rPr lang="vi-VN" sz="1200" b="0" kern="1200" dirty="0">
                <a:solidFill>
                  <a:schemeClr val="tx1"/>
                </a:solidFill>
                <a:effectLst/>
                <a:latin typeface="+mn-lt"/>
                <a:ea typeface="+mn-ea"/>
                <a:cs typeface="+mn-cs"/>
              </a:rPr>
              <a:t> nguyên nhân gây ra/ </a:t>
            </a:r>
            <a:r>
              <a:rPr lang="vi-VN" sz="1200" b="0" kern="1200" dirty="0" err="1">
                <a:solidFill>
                  <a:schemeClr val="tx1"/>
                </a:solidFill>
                <a:effectLst/>
                <a:latin typeface="+mn-lt"/>
                <a:ea typeface="+mn-ea"/>
                <a:cs typeface="+mn-cs"/>
              </a:rPr>
              <a:t>góp</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phần</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vào</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triệu</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chứng</a:t>
            </a:r>
            <a:r>
              <a:rPr lang="vi-VN" sz="1200" b="0" kern="1200" dirty="0">
                <a:solidFill>
                  <a:schemeClr val="tx1"/>
                </a:solidFill>
                <a:effectLst/>
                <a:latin typeface="+mn-lt"/>
                <a:ea typeface="+mn-ea"/>
                <a:cs typeface="+mn-cs"/>
              </a:rPr>
              <a:t> AUB. </a:t>
            </a:r>
            <a:endParaRPr lang="en-US" sz="1200" b="0" kern="1200" dirty="0">
              <a:solidFill>
                <a:schemeClr val="tx1"/>
              </a:solidFill>
              <a:effectLst/>
              <a:latin typeface="+mn-lt"/>
              <a:ea typeface="+mn-ea"/>
              <a:cs typeface="+mn-cs"/>
            </a:endParaRPr>
          </a:p>
          <a:p>
            <a:pPr lvl="0"/>
            <a:endParaRPr lang="vi-VN"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a:t>
            </a:r>
            <a:r>
              <a:rPr lang="vi-VN" sz="1200" b="0" kern="1200" dirty="0">
                <a:solidFill>
                  <a:schemeClr val="tx1"/>
                </a:solidFill>
                <a:effectLst/>
                <a:latin typeface="+mn-lt"/>
                <a:ea typeface="+mn-ea"/>
                <a:cs typeface="+mn-cs"/>
              </a:rPr>
              <a:t>ư</a:t>
            </a:r>
            <a:r>
              <a:rPr lang="en-US" sz="1200" b="0" kern="1200" dirty="0" err="1">
                <a:solidFill>
                  <a:schemeClr val="tx1"/>
                </a:solidFill>
                <a:effectLst/>
                <a:latin typeface="+mn-lt"/>
                <a:ea typeface="+mn-ea"/>
                <a:cs typeface="+mn-cs"/>
              </a:rPr>
              <a:t>ơng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tự</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nh</a:t>
            </a:r>
            <a:r>
              <a:rPr lang="vi-VN" sz="1200" b="0" kern="1200" dirty="0">
                <a:solidFill>
                  <a:schemeClr val="tx1"/>
                </a:solidFill>
                <a:effectLst/>
                <a:latin typeface="+mn-lt"/>
                <a:ea typeface="+mn-ea"/>
                <a:cs typeface="+mn-cs"/>
              </a:rPr>
              <a:t>ư</a:t>
            </a:r>
            <a:r>
              <a:rPr lang="en-US" sz="1200" b="0" kern="1200" dirty="0">
                <a:solidFill>
                  <a:schemeClr val="tx1"/>
                </a:solidFill>
                <a:effectLst/>
                <a:latin typeface="+mn-lt"/>
                <a:ea typeface="+mn-ea"/>
                <a:cs typeface="+mn-cs"/>
              </a:rPr>
              <a:t> T</a:t>
            </a:r>
            <a:r>
              <a:rPr lang="vi-VN" sz="1200" b="0" kern="1200" dirty="0">
                <a:solidFill>
                  <a:schemeClr val="tx1"/>
                </a:solidFill>
                <a:effectLst/>
                <a:latin typeface="+mn-lt"/>
                <a:ea typeface="+mn-ea"/>
                <a:cs typeface="+mn-cs"/>
              </a:rPr>
              <a:t>NM phân </a:t>
            </a:r>
            <a:r>
              <a:rPr lang="vi-VN" sz="1200" b="0" kern="1200" dirty="0" err="1">
                <a:solidFill>
                  <a:schemeClr val="tx1"/>
                </a:solidFill>
                <a:effectLst/>
                <a:latin typeface="+mn-lt"/>
                <a:ea typeface="+mn-ea"/>
                <a:cs typeface="+mn-cs"/>
              </a:rPr>
              <a:t>loại</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khối</a:t>
            </a:r>
            <a:r>
              <a:rPr lang="vi-VN" sz="1200" b="0" kern="1200" dirty="0">
                <a:solidFill>
                  <a:schemeClr val="tx1"/>
                </a:solidFill>
                <a:effectLst/>
                <a:latin typeface="+mn-lt"/>
                <a:ea typeface="+mn-ea"/>
                <a:cs typeface="+mn-cs"/>
              </a:rPr>
              <a:t> u </a:t>
            </a:r>
            <a:r>
              <a:rPr lang="vi-VN" sz="1200" b="0" kern="1200" dirty="0" err="1">
                <a:solidFill>
                  <a:schemeClr val="tx1"/>
                </a:solidFill>
                <a:effectLst/>
                <a:latin typeface="+mn-lt"/>
                <a:ea typeface="+mn-ea"/>
                <a:cs typeface="+mn-cs"/>
              </a:rPr>
              <a:t>ác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tính</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mỗi</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thành</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phần</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đều</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được</a:t>
            </a:r>
            <a:r>
              <a:rPr lang="vi-VN"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gọi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tên</a:t>
            </a:r>
            <a:r>
              <a:rPr lang="vi-VN" sz="1200" b="0" kern="1200" dirty="0">
                <a:solidFill>
                  <a:schemeClr val="tx1"/>
                </a:solidFill>
                <a:effectLst/>
                <a:latin typeface="+mn-lt"/>
                <a:ea typeface="+mn-ea"/>
                <a:cs typeface="+mn-cs"/>
              </a:rPr>
              <a:t> cho </a:t>
            </a:r>
            <a:r>
              <a:rPr lang="vi-VN" sz="1200" b="0" kern="1200" dirty="0" err="1">
                <a:solidFill>
                  <a:schemeClr val="tx1"/>
                </a:solidFill>
                <a:effectLst/>
                <a:latin typeface="+mn-lt"/>
                <a:ea typeface="+mn-ea"/>
                <a:cs typeface="+mn-cs"/>
              </a:rPr>
              <a:t>tất</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cả</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bệnh</a:t>
            </a:r>
            <a:r>
              <a:rPr lang="vi-VN" sz="1200" b="0" kern="1200" dirty="0">
                <a:solidFill>
                  <a:schemeClr val="tx1"/>
                </a:solidFill>
                <a:effectLst/>
                <a:latin typeface="+mn-lt"/>
                <a:ea typeface="+mn-ea"/>
                <a:cs typeface="+mn-cs"/>
              </a:rPr>
              <a:t> nhân. </a:t>
            </a:r>
            <a:endParaRPr lang="en-US" sz="1200" b="0" kern="1200" dirty="0">
              <a:solidFill>
                <a:schemeClr val="tx1"/>
              </a:solidFill>
              <a:effectLst/>
              <a:latin typeface="+mn-lt"/>
              <a:ea typeface="+mn-ea"/>
              <a:cs typeface="+mn-cs"/>
            </a:endParaRPr>
          </a:p>
          <a:p>
            <a:r>
              <a:rPr lang="vi-VN" sz="1200" b="0" kern="1200" dirty="0" err="1">
                <a:solidFill>
                  <a:schemeClr val="tx1"/>
                </a:solidFill>
                <a:effectLst/>
                <a:latin typeface="+mn-lt"/>
                <a:ea typeface="+mn-ea"/>
                <a:cs typeface="+mn-cs"/>
              </a:rPr>
              <a:t>Ví</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dụ</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nếu</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một</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bệnh</a:t>
            </a:r>
            <a:r>
              <a:rPr lang="vi-VN" sz="1200" b="0" kern="1200" dirty="0">
                <a:solidFill>
                  <a:schemeClr val="tx1"/>
                </a:solidFill>
                <a:effectLst/>
                <a:latin typeface="+mn-lt"/>
                <a:ea typeface="+mn-ea"/>
                <a:cs typeface="+mn-cs"/>
              </a:rPr>
              <a:t> nhân </a:t>
            </a:r>
            <a:r>
              <a:rPr lang="vi-VN" sz="1200" b="0" kern="1200" dirty="0" err="1">
                <a:solidFill>
                  <a:schemeClr val="tx1"/>
                </a:solidFill>
                <a:effectLst/>
                <a:latin typeface="+mn-lt"/>
                <a:ea typeface="+mn-ea"/>
                <a:cs typeface="+mn-cs"/>
              </a:rPr>
              <a:t>đã</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được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xác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định</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có</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rối</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loạn</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phóng</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noãn</a:t>
            </a:r>
            <a:r>
              <a:rPr lang="vi-VN" sz="1200" b="0" kern="1200" dirty="0">
                <a:solidFill>
                  <a:schemeClr val="tx1"/>
                </a:solidFill>
                <a:effectLst/>
                <a:latin typeface="+mn-lt"/>
                <a:ea typeface="+mn-ea"/>
                <a:cs typeface="+mn-cs"/>
              </a:rPr>
              <a:t>, 2 u xơ  cơ </a:t>
            </a:r>
            <a:r>
              <a:rPr lang="vi-VN" sz="1200" b="0" kern="1200" dirty="0" err="1">
                <a:solidFill>
                  <a:schemeClr val="tx1"/>
                </a:solidFill>
                <a:effectLst/>
                <a:latin typeface="+mn-lt"/>
                <a:ea typeface="+mn-ea"/>
                <a:cs typeface="+mn-cs"/>
              </a:rPr>
              <a:t>tử</a:t>
            </a:r>
            <a:r>
              <a:rPr lang="vi-VN" sz="1200" b="0" kern="1200" dirty="0">
                <a:solidFill>
                  <a:schemeClr val="tx1"/>
                </a:solidFill>
                <a:effectLst/>
                <a:latin typeface="+mn-lt"/>
                <a:ea typeface="+mn-ea"/>
                <a:cs typeface="+mn-cs"/>
              </a:rPr>
              <a:t> cung </a:t>
            </a:r>
            <a:r>
              <a:rPr lang="vi-VN" sz="1200" b="0" kern="1200" dirty="0" err="1">
                <a:solidFill>
                  <a:schemeClr val="tx1"/>
                </a:solidFill>
                <a:effectLst/>
                <a:latin typeface="+mn-lt"/>
                <a:ea typeface="+mn-ea"/>
                <a:cs typeface="+mn-cs"/>
              </a:rPr>
              <a:t>cùng</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loại</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và</a:t>
            </a:r>
            <a:r>
              <a:rPr lang="vi-VN" sz="1200" b="0" kern="1200" dirty="0">
                <a:solidFill>
                  <a:schemeClr val="tx1"/>
                </a:solidFill>
                <a:effectLst/>
                <a:latin typeface="+mn-lt"/>
                <a:ea typeface="+mn-ea"/>
                <a:cs typeface="+mn-cs"/>
              </a:rPr>
              <a:t> không </a:t>
            </a:r>
            <a:r>
              <a:rPr lang="vi-VN" sz="1200" b="0" kern="1200" dirty="0" err="1">
                <a:solidFill>
                  <a:schemeClr val="tx1"/>
                </a:solidFill>
                <a:effectLst/>
                <a:latin typeface="+mn-lt"/>
                <a:ea typeface="+mn-ea"/>
                <a:cs typeface="+mn-cs"/>
              </a:rPr>
              <a:t>có</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bất</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thường</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khác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người</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đó</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sẽ</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được</a:t>
            </a:r>
            <a:r>
              <a:rPr lang="vi-VN" sz="1200" b="0" kern="1200" dirty="0">
                <a:solidFill>
                  <a:schemeClr val="tx1"/>
                </a:solidFill>
                <a:effectLst/>
                <a:latin typeface="+mn-lt"/>
                <a:ea typeface="+mn-ea"/>
                <a:cs typeface="+mn-cs"/>
              </a:rPr>
              <a:t> phân </a:t>
            </a:r>
            <a:r>
              <a:rPr lang="vi-VN" sz="1200" b="0" kern="1200" dirty="0" err="1">
                <a:solidFill>
                  <a:schemeClr val="tx1"/>
                </a:solidFill>
                <a:effectLst/>
                <a:latin typeface="+mn-lt"/>
                <a:ea typeface="+mn-ea"/>
                <a:cs typeface="+mn-cs"/>
              </a:rPr>
              <a:t>loại</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hoàn</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chỉnh</a:t>
            </a:r>
            <a:r>
              <a:rPr lang="vi-VN" sz="1200" b="0" kern="1200" dirty="0">
                <a:solidFill>
                  <a:schemeClr val="tx1"/>
                </a:solidFill>
                <a:effectLst/>
                <a:latin typeface="+mn-lt"/>
                <a:ea typeface="+mn-ea"/>
                <a:cs typeface="+mn-cs"/>
              </a:rPr>
              <a:t> như sau: AUB </a:t>
            </a:r>
            <a:r>
              <a:rPr lang="vi-VN" sz="1200" kern="1200" dirty="0">
                <a:solidFill>
                  <a:schemeClr val="tx1"/>
                </a:solidFill>
                <a:effectLst/>
                <a:latin typeface="+mn-lt"/>
                <a:ea typeface="+mn-ea"/>
                <a:cs typeface="+mn-cs"/>
              </a:rPr>
              <a:t>P0 A0 L1(SM) M0 - C0 O1 E0 I0 N0  :)).</a:t>
            </a:r>
          </a:p>
          <a:p>
            <a:r>
              <a:rPr lang="vi-VN" sz="1200" kern="1200" dirty="0">
                <a:solidFill>
                  <a:schemeClr val="tx1"/>
                </a:solidFill>
                <a:effectLst/>
                <a:latin typeface="+mn-lt"/>
                <a:ea typeface="+mn-ea"/>
                <a:cs typeface="+mn-cs"/>
              </a:rPr>
              <a:t> </a:t>
            </a:r>
          </a:p>
          <a:p>
            <a:r>
              <a:rPr lang="vi-VN" sz="1200" b="0" kern="1200" dirty="0" err="1">
                <a:solidFill>
                  <a:schemeClr val="tx1"/>
                </a:solidFill>
                <a:effectLst/>
                <a:latin typeface="+mn-lt"/>
                <a:ea typeface="+mn-ea"/>
                <a:cs typeface="+mn-cs"/>
              </a:rPr>
              <a:t>Người</a:t>
            </a:r>
            <a:r>
              <a:rPr lang="vi-VN" sz="1200" b="0" kern="1200" dirty="0">
                <a:solidFill>
                  <a:schemeClr val="tx1"/>
                </a:solidFill>
                <a:effectLst/>
                <a:latin typeface="+mn-lt"/>
                <a:ea typeface="+mn-ea"/>
                <a:cs typeface="+mn-cs"/>
              </a:rPr>
              <a:t> ta </a:t>
            </a:r>
            <a:r>
              <a:rPr lang="vi-VN" sz="1200" b="0" kern="1200" dirty="0" err="1">
                <a:solidFill>
                  <a:schemeClr val="tx1"/>
                </a:solidFill>
                <a:effectLst/>
                <a:latin typeface="+mn-lt"/>
                <a:ea typeface="+mn-ea"/>
                <a:cs typeface="+mn-cs"/>
              </a:rPr>
              <a:t>cũng</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nhận</a:t>
            </a:r>
            <a:r>
              <a:rPr lang="vi-VN" sz="1200" b="0" kern="1200" dirty="0">
                <a:solidFill>
                  <a:schemeClr val="tx1"/>
                </a:solidFill>
                <a:effectLst/>
                <a:latin typeface="+mn-lt"/>
                <a:ea typeface="+mn-ea"/>
                <a:cs typeface="+mn-cs"/>
              </a:rPr>
              <a:t> ra </a:t>
            </a:r>
            <a:r>
              <a:rPr lang="vi-VN" sz="1200" b="0" kern="1200" dirty="0" err="1">
                <a:solidFill>
                  <a:schemeClr val="tx1"/>
                </a:solidFill>
                <a:effectLst/>
                <a:latin typeface="+mn-lt"/>
                <a:ea typeface="+mn-ea"/>
                <a:cs typeface="+mn-cs"/>
              </a:rPr>
              <a:t>là</a:t>
            </a:r>
            <a:r>
              <a:rPr lang="vi-VN" sz="1200" b="0" kern="1200" dirty="0">
                <a:solidFill>
                  <a:schemeClr val="tx1"/>
                </a:solidFill>
                <a:effectLst/>
                <a:latin typeface="+mn-lt"/>
                <a:ea typeface="+mn-ea"/>
                <a:cs typeface="+mn-cs"/>
              </a:rPr>
              <a:t> trong </a:t>
            </a:r>
            <a:r>
              <a:rPr lang="vi-VN" sz="1200" b="0" kern="1200" dirty="0" err="1">
                <a:solidFill>
                  <a:schemeClr val="tx1"/>
                </a:solidFill>
                <a:effectLst/>
                <a:latin typeface="+mn-lt"/>
                <a:ea typeface="+mn-ea"/>
                <a:cs typeface="+mn-cs"/>
              </a:rPr>
              <a:t>thực</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hành</a:t>
            </a:r>
            <a:r>
              <a:rPr lang="vi-VN" sz="1200" b="0" kern="1200" dirty="0">
                <a:solidFill>
                  <a:schemeClr val="tx1"/>
                </a:solidFill>
                <a:effectLst/>
                <a:latin typeface="+mn-lt"/>
                <a:ea typeface="+mn-ea"/>
                <a:cs typeface="+mn-cs"/>
              </a:rPr>
              <a:t> lâm </a:t>
            </a:r>
            <a:r>
              <a:rPr lang="vi-VN" sz="1200" b="0" kern="1200" dirty="0" err="1">
                <a:solidFill>
                  <a:schemeClr val="tx1"/>
                </a:solidFill>
                <a:effectLst/>
                <a:latin typeface="+mn-lt"/>
                <a:ea typeface="+mn-ea"/>
                <a:cs typeface="+mn-cs"/>
              </a:rPr>
              <a:t>sàng</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kí</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hiệu</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đầy</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đủ</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này</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thì</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cồng</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kềnh</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và</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đề</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nghị</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rút</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gọn</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có</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thể</a:t>
            </a:r>
            <a:r>
              <a:rPr lang="vi-VN" sz="1200" b="0" kern="1200" dirty="0">
                <a:solidFill>
                  <a:schemeClr val="tx1"/>
                </a:solidFill>
                <a:effectLst/>
                <a:latin typeface="+mn-lt"/>
                <a:ea typeface="+mn-ea"/>
                <a:cs typeface="+mn-cs"/>
              </a:rPr>
              <a:t> phân </a:t>
            </a:r>
            <a:r>
              <a:rPr lang="vi-VN" sz="1200" b="0" kern="1200" dirty="0" err="1">
                <a:solidFill>
                  <a:schemeClr val="tx1"/>
                </a:solidFill>
                <a:effectLst/>
                <a:latin typeface="+mn-lt"/>
                <a:ea typeface="+mn-ea"/>
                <a:cs typeface="+mn-cs"/>
              </a:rPr>
              <a:t>loại</a:t>
            </a:r>
            <a:r>
              <a:rPr lang="vi-VN" sz="1200" b="0" kern="1200" dirty="0">
                <a:solidFill>
                  <a:schemeClr val="tx1"/>
                </a:solidFill>
                <a:effectLst/>
                <a:latin typeface="+mn-lt"/>
                <a:ea typeface="+mn-ea"/>
                <a:cs typeface="+mn-cs"/>
              </a:rPr>
              <a:t> </a:t>
            </a:r>
            <a:r>
              <a:rPr lang="vi-VN" sz="1200" b="0" kern="1200" dirty="0" err="1">
                <a:solidFill>
                  <a:schemeClr val="tx1"/>
                </a:solidFill>
                <a:effectLst/>
                <a:latin typeface="+mn-lt"/>
                <a:ea typeface="+mn-ea"/>
                <a:cs typeface="+mn-cs"/>
              </a:rPr>
              <a:t>thành</a:t>
            </a:r>
            <a:r>
              <a:rPr lang="vi-VN" sz="1200" b="0" kern="1200" dirty="0">
                <a:solidFill>
                  <a:schemeClr val="tx1"/>
                </a:solidFill>
                <a:effectLst/>
                <a:latin typeface="+mn-lt"/>
                <a:ea typeface="+mn-ea"/>
                <a:cs typeface="+mn-cs"/>
              </a:rPr>
              <a:t> AUB</a:t>
            </a:r>
            <a:r>
              <a:rPr lang="vi-VN" sz="1200" kern="1200" dirty="0">
                <a:solidFill>
                  <a:schemeClr val="tx1"/>
                </a:solidFill>
                <a:effectLst/>
                <a:latin typeface="+mn-lt"/>
                <a:ea typeface="+mn-ea"/>
                <a:cs typeface="+mn-cs"/>
              </a:rPr>
              <a:t> L(SM) O.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guideline =&gt; </a:t>
            </a:r>
            <a:r>
              <a:rPr lang="en-US" sz="1200" kern="1200" dirty="0" err="1">
                <a:solidFill>
                  <a:schemeClr val="tx1"/>
                </a:solidFill>
                <a:effectLst/>
                <a:latin typeface="+mn-lt"/>
                <a:ea typeface="+mn-ea"/>
                <a:cs typeface="+mn-cs"/>
              </a:rPr>
              <a:t>Khải</a:t>
            </a:r>
            <a:endParaRPr lang="vi-VN" sz="1200" kern="1200" dirty="0">
              <a:solidFill>
                <a:schemeClr val="tx1"/>
              </a:solidFill>
              <a:effectLst/>
              <a:latin typeface="+mn-lt"/>
              <a:ea typeface="+mn-ea"/>
              <a:cs typeface="+mn-cs"/>
            </a:endParaRPr>
          </a:p>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17</a:t>
            </a:fld>
            <a:endParaRPr lang="vi-VN"/>
          </a:p>
        </p:txBody>
      </p:sp>
    </p:spTree>
    <p:extLst>
      <p:ext uri="{BB962C8B-B14F-4D97-AF65-F5344CB8AC3E}">
        <p14:creationId xmlns:p14="http://schemas.microsoft.com/office/powerpoint/2010/main" val="2731223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err="1">
                <a:solidFill>
                  <a:schemeClr val="tx1"/>
                </a:solidFill>
                <a:effectLst/>
                <a:latin typeface="+mn-lt"/>
                <a:ea typeface="+mn-ea"/>
                <a:cs typeface="+mn-cs"/>
              </a:rPr>
              <a:t>Tiếp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cận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phụ</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tuổi</a:t>
            </a:r>
            <a:r>
              <a:rPr lang="vi-VN" sz="1200" kern="1200" dirty="0">
                <a:solidFill>
                  <a:schemeClr val="tx1"/>
                </a:solidFill>
                <a:effectLst/>
                <a:latin typeface="+mn-lt"/>
                <a:ea typeface="+mn-ea"/>
                <a:cs typeface="+mn-cs"/>
              </a:rPr>
              <a:t> sinh </a:t>
            </a:r>
            <a:r>
              <a:rPr lang="vi-VN" sz="1200" kern="1200" dirty="0" err="1">
                <a:solidFill>
                  <a:schemeClr val="tx1"/>
                </a:solidFill>
                <a:effectLst/>
                <a:latin typeface="+mn-lt"/>
                <a:ea typeface="+mn-ea"/>
                <a:cs typeface="+mn-cs"/>
              </a:rPr>
              <a:t>sản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với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xuất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huyết</a:t>
            </a:r>
            <a:r>
              <a:rPr lang="vi-VN" sz="1200" kern="1200" dirty="0">
                <a:solidFill>
                  <a:schemeClr val="tx1"/>
                </a:solidFill>
                <a:effectLst/>
                <a:latin typeface="+mn-lt"/>
                <a:ea typeface="+mn-ea"/>
                <a:cs typeface="+mn-cs"/>
              </a:rPr>
              <a:t> âm </a:t>
            </a:r>
            <a:r>
              <a:rPr lang="vi-VN" sz="1200" kern="1200" dirty="0" err="1">
                <a:solidFill>
                  <a:schemeClr val="tx1"/>
                </a:solidFill>
                <a:effectLst/>
                <a:latin typeface="+mn-lt"/>
                <a:ea typeface="+mn-ea"/>
                <a:cs typeface="+mn-cs"/>
              </a:rPr>
              <a:t>đạo</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cấp</a:t>
            </a:r>
            <a:r>
              <a:rPr lang="vi-VN" sz="1200" kern="1200" dirty="0">
                <a:solidFill>
                  <a:schemeClr val="tx1"/>
                </a:solidFill>
                <a:effectLst/>
                <a:latin typeface="+mn-lt"/>
                <a:ea typeface="+mn-ea"/>
                <a:cs typeface="+mn-cs"/>
              </a:rPr>
              <a:t> hay </a:t>
            </a:r>
            <a:r>
              <a:rPr lang="vi-VN" sz="1200" kern="1200" dirty="0" err="1">
                <a:solidFill>
                  <a:schemeClr val="tx1"/>
                </a:solidFill>
                <a:effectLst/>
                <a:latin typeface="+mn-lt"/>
                <a:ea typeface="+mn-ea"/>
                <a:cs typeface="+mn-cs"/>
              </a:rPr>
              <a:t>mạn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nghĩ</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đến</a:t>
            </a:r>
            <a:r>
              <a:rPr lang="vi-VN" sz="1200" kern="1200" dirty="0">
                <a:solidFill>
                  <a:schemeClr val="tx1"/>
                </a:solidFill>
                <a:effectLst/>
                <a:latin typeface="+mn-lt"/>
                <a:ea typeface="+mn-ea"/>
                <a:cs typeface="+mn-cs"/>
              </a:rPr>
              <a:t> AUB, </a:t>
            </a:r>
            <a:r>
              <a:rPr lang="vi-VN" sz="1200" kern="1200" dirty="0" err="1">
                <a:solidFill>
                  <a:schemeClr val="tx1"/>
                </a:solidFill>
                <a:effectLst/>
                <a:latin typeface="+mn-lt"/>
                <a:ea typeface="+mn-ea"/>
                <a:cs typeface="+mn-cs"/>
              </a:rPr>
              <a:t>nhà</a:t>
            </a:r>
            <a:r>
              <a:rPr lang="vi-VN" sz="1200" kern="1200" dirty="0">
                <a:solidFill>
                  <a:schemeClr val="tx1"/>
                </a:solidFill>
                <a:effectLst/>
                <a:latin typeface="+mn-lt"/>
                <a:ea typeface="+mn-ea"/>
                <a:cs typeface="+mn-cs"/>
              </a:rPr>
              <a:t> lâm </a:t>
            </a:r>
            <a:r>
              <a:rPr lang="vi-VN" sz="1200" kern="1200" dirty="0" err="1">
                <a:solidFill>
                  <a:schemeClr val="tx1"/>
                </a:solidFill>
                <a:effectLst/>
                <a:latin typeface="+mn-lt"/>
                <a:ea typeface="+mn-ea"/>
                <a:cs typeface="+mn-cs"/>
              </a:rPr>
              <a:t>sàng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cần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phải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đánh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cẩn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thận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chắc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chắn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rằng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chảy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máu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này</a:t>
            </a:r>
            <a:r>
              <a:rPr lang="vi-VN" sz="1200" kern="1200" dirty="0">
                <a:solidFill>
                  <a:schemeClr val="tx1"/>
                </a:solidFill>
                <a:effectLst/>
                <a:latin typeface="+mn-lt"/>
                <a:ea typeface="+mn-ea"/>
                <a:cs typeface="+mn-cs"/>
              </a:rPr>
              <a:t> không liên quan </a:t>
            </a:r>
            <a:r>
              <a:rPr lang="vi-VN" sz="1200" kern="1200" dirty="0" err="1">
                <a:solidFill>
                  <a:schemeClr val="tx1"/>
                </a:solidFill>
                <a:effectLst/>
                <a:latin typeface="+mn-lt"/>
                <a:ea typeface="+mn-ea"/>
                <a:cs typeface="+mn-cs"/>
              </a:rPr>
              <a:t>đến</a:t>
            </a:r>
            <a:r>
              <a:rPr lang="vi-VN" sz="1200" kern="1200" dirty="0">
                <a:solidFill>
                  <a:schemeClr val="tx1"/>
                </a:solidFill>
                <a:effectLst/>
                <a:latin typeface="+mn-lt"/>
                <a:ea typeface="+mn-ea"/>
                <a:cs typeface="+mn-cs"/>
              </a:rPr>
              <a:t> thai </a:t>
            </a:r>
            <a:r>
              <a:rPr lang="vi-VN" sz="1200" kern="1200" dirty="0" err="1">
                <a:solidFill>
                  <a:schemeClr val="tx1"/>
                </a:solidFill>
                <a:effectLst/>
                <a:latin typeface="+mn-lt"/>
                <a:ea typeface="+mn-ea"/>
                <a:cs typeface="+mn-cs"/>
              </a:rPr>
              <a:t>kì</a:t>
            </a:r>
            <a:r>
              <a:rPr lang="vi-VN" sz="1200" kern="1200" dirty="0">
                <a:solidFill>
                  <a:schemeClr val="tx1"/>
                </a:solidFill>
                <a:effectLst/>
                <a:latin typeface="+mn-lt"/>
                <a:ea typeface="+mn-ea"/>
                <a:cs typeface="+mn-cs"/>
              </a:rPr>
              <a:t> chưa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chẩn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đoán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không </a:t>
            </a:r>
            <a:r>
              <a:rPr lang="vi-VN" sz="1200" kern="1200" dirty="0" err="1">
                <a:solidFill>
                  <a:schemeClr val="tx1"/>
                </a:solidFill>
                <a:effectLst/>
                <a:latin typeface="+mn-lt"/>
                <a:ea typeface="+mn-ea"/>
                <a:cs typeface="+mn-cs"/>
              </a:rPr>
              <a:t>bắt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nguồn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tử</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cổ</a:t>
            </a:r>
            <a:r>
              <a:rPr lang="vi-VN" sz="1200" kern="1200" dirty="0">
                <a:solidFill>
                  <a:schemeClr val="tx1"/>
                </a:solidFill>
                <a:effectLst/>
                <a:latin typeface="+mn-lt"/>
                <a:ea typeface="+mn-ea"/>
                <a:cs typeface="+mn-cs"/>
              </a:rPr>
              <a:t> hay kênh </a:t>
            </a:r>
            <a:r>
              <a:rPr lang="vi-VN" sz="1200" kern="1200" dirty="0" err="1">
                <a:solidFill>
                  <a:schemeClr val="tx1"/>
                </a:solidFill>
                <a:effectLst/>
                <a:latin typeface="+mn-lt"/>
                <a:ea typeface="+mn-ea"/>
                <a:cs typeface="+mn-cs"/>
              </a:rPr>
              <a:t>tử</a:t>
            </a:r>
            <a:r>
              <a:rPr lang="vi-VN" sz="1200" kern="1200" dirty="0">
                <a:solidFill>
                  <a:schemeClr val="tx1"/>
                </a:solidFill>
                <a:effectLst/>
                <a:latin typeface="+mn-lt"/>
                <a:ea typeface="+mn-ea"/>
                <a:cs typeface="+mn-cs"/>
              </a:rPr>
              <a:t> cung, </a:t>
            </a:r>
            <a:r>
              <a:rPr lang="vi-VN" sz="1200" kern="1200" dirty="0" err="1">
                <a:solidFill>
                  <a:schemeClr val="tx1"/>
                </a:solidFill>
                <a:effectLst/>
                <a:latin typeface="+mn-lt"/>
                <a:ea typeface="+mn-ea"/>
                <a:cs typeface="+mn-cs"/>
              </a:rPr>
              <a:t>đúng</a:t>
            </a:r>
            <a:r>
              <a:rPr lang="vi-VN" sz="1200" kern="1200" dirty="0">
                <a:solidFill>
                  <a:schemeClr val="tx1"/>
                </a:solidFill>
                <a:effectLst/>
                <a:latin typeface="+mn-lt"/>
                <a:ea typeface="+mn-ea"/>
                <a:cs typeface="+mn-cs"/>
              </a:rPr>
              <a:t> hơn </a:t>
            </a:r>
            <a:r>
              <a:rPr lang="vi-VN" sz="1200" kern="1200" dirty="0" err="1">
                <a:solidFill>
                  <a:schemeClr val="tx1"/>
                </a:solidFill>
                <a:effectLst/>
                <a:latin typeface="+mn-lt"/>
                <a:ea typeface="+mn-ea"/>
                <a:cs typeface="+mn-cs"/>
              </a:rPr>
              <a:t>là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từ</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vị</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trí</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khác</a:t>
            </a:r>
            <a:r>
              <a:rPr lang="vi-VN" sz="1200" kern="1200" dirty="0">
                <a:solidFill>
                  <a:schemeClr val="tx1"/>
                </a:solidFill>
                <a:effectLst/>
                <a:latin typeface="+mn-lt"/>
                <a:ea typeface="+mn-ea"/>
                <a:cs typeface="+mn-cs"/>
              </a:rPr>
              <a:t>. </a:t>
            </a:r>
            <a:br>
              <a:rPr lang="vi-VN" sz="1200" kern="1200" dirty="0">
                <a:solidFill>
                  <a:schemeClr val="tx1"/>
                </a:solidFill>
                <a:effectLst/>
                <a:latin typeface="+mn-lt"/>
                <a:ea typeface="+mn-ea"/>
                <a:cs typeface="+mn-cs"/>
              </a:rPr>
            </a:b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Sự</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hiện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diện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thai </a:t>
            </a:r>
            <a:r>
              <a:rPr lang="vi-VN" sz="1200" kern="1200" dirty="0" err="1">
                <a:solidFill>
                  <a:schemeClr val="tx1"/>
                </a:solidFill>
                <a:effectLst/>
                <a:latin typeface="+mn-lt"/>
                <a:ea typeface="+mn-ea"/>
                <a:cs typeface="+mn-cs"/>
              </a:rPr>
              <a:t>kì</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xác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định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chính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xác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bởi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trễ</a:t>
            </a:r>
            <a:r>
              <a:rPr lang="vi-VN" sz="1200" kern="1200" dirty="0">
                <a:solidFill>
                  <a:schemeClr val="tx1"/>
                </a:solidFill>
                <a:effectLst/>
                <a:latin typeface="+mn-lt"/>
                <a:ea typeface="+mn-ea"/>
                <a:cs typeface="+mn-cs"/>
              </a:rPr>
              <a:t> kinh + b-</a:t>
            </a:r>
            <a:r>
              <a:rPr lang="vi-VN" sz="1200" kern="1200" dirty="0" err="1">
                <a:solidFill>
                  <a:schemeClr val="tx1"/>
                </a:solidFill>
                <a:effectLst/>
                <a:latin typeface="+mn-lt"/>
                <a:ea typeface="+mn-ea"/>
                <a:cs typeface="+mn-cs"/>
              </a:rPr>
              <a:t>hCG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Xác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định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vị</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trí</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khả</a:t>
            </a:r>
            <a:r>
              <a:rPr lang="vi-VN" sz="1200" kern="1200" dirty="0">
                <a:solidFill>
                  <a:schemeClr val="tx1"/>
                </a:solidFill>
                <a:effectLst/>
                <a:latin typeface="+mn-lt"/>
                <a:ea typeface="+mn-ea"/>
                <a:cs typeface="+mn-cs"/>
              </a:rPr>
              <a:t> năng sinh </a:t>
            </a:r>
            <a:r>
              <a:rPr lang="vi-VN" sz="1200" kern="1200" dirty="0" err="1">
                <a:solidFill>
                  <a:schemeClr val="tx1"/>
                </a:solidFill>
                <a:effectLst/>
                <a:latin typeface="+mn-lt"/>
                <a:ea typeface="+mn-ea"/>
                <a:cs typeface="+mn-cs"/>
              </a:rPr>
              <a:t>sống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thai </a:t>
            </a:r>
            <a:r>
              <a:rPr lang="vi-VN" sz="1200" kern="1200" dirty="0" err="1">
                <a:solidFill>
                  <a:schemeClr val="tx1"/>
                </a:solidFill>
                <a:effectLst/>
                <a:latin typeface="+mn-lt"/>
                <a:ea typeface="+mn-ea"/>
                <a:cs typeface="+mn-cs"/>
              </a:rPr>
              <a:t>kì</a:t>
            </a:r>
            <a:r>
              <a:rPr lang="vi-VN" sz="1200" kern="1200" dirty="0">
                <a:solidFill>
                  <a:schemeClr val="tx1"/>
                </a:solidFill>
                <a:effectLst/>
                <a:latin typeface="+mn-lt"/>
                <a:ea typeface="+mn-ea"/>
                <a:cs typeface="+mn-cs"/>
              </a:rPr>
              <a:t> không </a:t>
            </a:r>
            <a:r>
              <a:rPr lang="vi-VN" sz="1200" kern="1200" dirty="0" err="1">
                <a:solidFill>
                  <a:schemeClr val="tx1"/>
                </a:solidFill>
                <a:effectLst/>
                <a:latin typeface="+mn-lt"/>
                <a:ea typeface="+mn-ea"/>
                <a:cs typeface="+mn-cs"/>
              </a:rPr>
              <a:t>đề</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cập</a:t>
            </a:r>
            <a:r>
              <a:rPr lang="vi-VN" sz="1200" kern="1200" dirty="0">
                <a:solidFill>
                  <a:schemeClr val="tx1"/>
                </a:solidFill>
                <a:effectLst/>
                <a:latin typeface="+mn-lt"/>
                <a:ea typeface="+mn-ea"/>
                <a:cs typeface="+mn-cs"/>
              </a:rPr>
              <a:t> trong </a:t>
            </a:r>
            <a:r>
              <a:rPr lang="vi-VN" sz="1200" kern="1200" dirty="0" err="1">
                <a:solidFill>
                  <a:schemeClr val="tx1"/>
                </a:solidFill>
                <a:effectLst/>
                <a:latin typeface="+mn-lt"/>
                <a:ea typeface="+mn-ea"/>
                <a:cs typeface="+mn-cs"/>
              </a:rPr>
              <a:t>bảng</a:t>
            </a:r>
            <a:r>
              <a:rPr lang="vi-VN" sz="1200" kern="1200" dirty="0">
                <a:solidFill>
                  <a:schemeClr val="tx1"/>
                </a:solidFill>
                <a:effectLst/>
                <a:latin typeface="+mn-lt"/>
                <a:ea typeface="+mn-ea"/>
                <a:cs typeface="+mn-cs"/>
              </a:rPr>
              <a:t> phân </a:t>
            </a:r>
            <a:r>
              <a:rPr lang="vi-VN" sz="1200" kern="1200" dirty="0" err="1">
                <a:solidFill>
                  <a:schemeClr val="tx1"/>
                </a:solidFill>
                <a:effectLst/>
                <a:latin typeface="+mn-lt"/>
                <a:ea typeface="+mn-ea"/>
                <a:cs typeface="+mn-cs"/>
              </a:rPr>
              <a:t>loại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này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Người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phụ</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cả</a:t>
            </a:r>
            <a:r>
              <a:rPr lang="vi-VN" sz="1200" kern="1200" dirty="0">
                <a:solidFill>
                  <a:schemeClr val="tx1"/>
                </a:solidFill>
                <a:effectLst/>
                <a:latin typeface="+mn-lt"/>
                <a:ea typeface="+mn-ea"/>
                <a:cs typeface="+mn-cs"/>
              </a:rPr>
              <a:t> AUB </a:t>
            </a:r>
            <a:r>
              <a:rPr lang="vi-VN" sz="1200" kern="1200" dirty="0" err="1">
                <a:solidFill>
                  <a:schemeClr val="tx1"/>
                </a:solidFill>
                <a:effectLst/>
                <a:latin typeface="+mn-lt"/>
                <a:ea typeface="+mn-ea"/>
                <a:cs typeface="+mn-cs"/>
              </a:rPr>
              <a:t>cấp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mạn</a:t>
            </a:r>
            <a:r>
              <a:rPr lang="vi-VN" sz="1200" kern="1200" dirty="0">
                <a:solidFill>
                  <a:schemeClr val="tx1"/>
                </a:solidFill>
                <a:effectLst/>
                <a:latin typeface="+mn-lt"/>
                <a:ea typeface="+mn-ea"/>
                <a:cs typeface="+mn-cs"/>
              </a:rPr>
              <a:t> nên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đánh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máu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với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xét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nghiệm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Hgb</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Hct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tốt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nhất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là</a:t>
            </a:r>
            <a:r>
              <a:rPr lang="vi-VN" sz="1200" kern="1200" dirty="0">
                <a:solidFill>
                  <a:schemeClr val="tx1"/>
                </a:solidFill>
                <a:effectLst/>
                <a:latin typeface="+mn-lt"/>
                <a:ea typeface="+mn-ea"/>
                <a:cs typeface="+mn-cs"/>
              </a:rPr>
              <a:t> CTM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cả</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tiểu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cầu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khi </a:t>
            </a:r>
            <a:r>
              <a:rPr lang="vi-VN" sz="1200" kern="1200" dirty="0" err="1">
                <a:solidFill>
                  <a:schemeClr val="tx1"/>
                </a:solidFill>
                <a:effectLst/>
                <a:latin typeface="+mn-lt"/>
                <a:ea typeface="+mn-ea"/>
                <a:cs typeface="+mn-cs"/>
              </a:rPr>
              <a:t>sự</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chảy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máu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đã</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xác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nhận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hoặc</a:t>
            </a:r>
            <a:r>
              <a:rPr lang="vi-VN" sz="1200" kern="1200" dirty="0">
                <a:solidFill>
                  <a:schemeClr val="tx1"/>
                </a:solidFill>
                <a:effectLst/>
                <a:latin typeface="+mn-lt"/>
                <a:ea typeface="+mn-ea"/>
                <a:cs typeface="+mn-cs"/>
              </a:rPr>
              <a:t>, trong </a:t>
            </a:r>
            <a:r>
              <a:rPr lang="vi-VN" sz="1200" kern="1200" dirty="0" err="1">
                <a:solidFill>
                  <a:schemeClr val="tx1"/>
                </a:solidFill>
                <a:effectLst/>
                <a:latin typeface="+mn-lt"/>
                <a:ea typeface="+mn-ea"/>
                <a:cs typeface="+mn-cs"/>
              </a:rPr>
              <a:t>trường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hợp</a:t>
            </a:r>
            <a:r>
              <a:rPr lang="vi-VN" sz="1200" kern="1200" dirty="0">
                <a:solidFill>
                  <a:schemeClr val="tx1"/>
                </a:solidFill>
                <a:effectLst/>
                <a:latin typeface="+mn-lt"/>
                <a:ea typeface="+mn-ea"/>
                <a:cs typeface="+mn-cs"/>
              </a:rPr>
              <a:t> không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nguồn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chảy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máu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nào</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khác</a:t>
            </a:r>
            <a:r>
              <a:rPr lang="vi-VN" sz="1200" kern="1200" dirty="0">
                <a:solidFill>
                  <a:schemeClr val="tx1"/>
                </a:solidFill>
                <a:effectLst/>
                <a:latin typeface="+mn-lt"/>
                <a:ea typeface="+mn-ea"/>
                <a:cs typeface="+mn-cs"/>
              </a:rPr>
              <a:t>, nghi </a:t>
            </a:r>
            <a:r>
              <a:rPr lang="vi-VN" sz="1200" kern="1200" dirty="0" err="1">
                <a:solidFill>
                  <a:schemeClr val="tx1"/>
                </a:solidFill>
                <a:effectLst/>
                <a:latin typeface="+mn-lt"/>
                <a:ea typeface="+mn-ea"/>
                <a:cs typeface="+mn-cs"/>
              </a:rPr>
              <a:t>ngờ</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từ</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tử</a:t>
            </a:r>
            <a:r>
              <a:rPr lang="vi-VN" sz="1200" kern="1200" dirty="0">
                <a:solidFill>
                  <a:schemeClr val="tx1"/>
                </a:solidFill>
                <a:effectLst/>
                <a:latin typeface="+mn-lt"/>
                <a:ea typeface="+mn-ea"/>
                <a:cs typeface="+mn-cs"/>
              </a:rPr>
              <a:t> cung, </a:t>
            </a:r>
            <a:r>
              <a:rPr lang="vi-VN" sz="1200" kern="1200" dirty="0" err="1">
                <a:solidFill>
                  <a:schemeClr val="tx1"/>
                </a:solidFill>
                <a:effectLst/>
                <a:latin typeface="+mn-lt"/>
                <a:ea typeface="+mn-ea"/>
                <a:cs typeface="+mn-cs"/>
              </a:rPr>
              <a:t>nhà</a:t>
            </a:r>
            <a:r>
              <a:rPr lang="vi-VN" sz="1200" kern="1200" dirty="0">
                <a:solidFill>
                  <a:schemeClr val="tx1"/>
                </a:solidFill>
                <a:effectLst/>
                <a:latin typeface="+mn-lt"/>
                <a:ea typeface="+mn-ea"/>
                <a:cs typeface="+mn-cs"/>
              </a:rPr>
              <a:t> lâm </a:t>
            </a:r>
            <a:r>
              <a:rPr lang="vi-VN" sz="1200" kern="1200" dirty="0" err="1">
                <a:solidFill>
                  <a:schemeClr val="tx1"/>
                </a:solidFill>
                <a:effectLst/>
                <a:latin typeface="+mn-lt"/>
                <a:ea typeface="+mn-ea"/>
                <a:cs typeface="+mn-cs"/>
              </a:rPr>
              <a:t>sàng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sẽ</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tiến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hành</a:t>
            </a:r>
            <a:r>
              <a:rPr lang="vi-VN" sz="1200" kern="1200" dirty="0">
                <a:solidFill>
                  <a:schemeClr val="tx1"/>
                </a:solidFill>
                <a:effectLst/>
                <a:latin typeface="+mn-lt"/>
                <a:ea typeface="+mn-ea"/>
                <a:cs typeface="+mn-cs"/>
              </a:rPr>
              <a:t> theo </a:t>
            </a:r>
            <a:r>
              <a:rPr lang="vi-VN" sz="1200" kern="1200" dirty="0" err="1">
                <a:solidFill>
                  <a:schemeClr val="tx1"/>
                </a:solidFill>
                <a:effectLst/>
                <a:latin typeface="+mn-lt"/>
                <a:ea typeface="+mn-ea"/>
                <a:cs typeface="+mn-cs"/>
              </a:rPr>
              <a:t>kiểu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hệ</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thống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đánh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a:t>
            </a:r>
            <a:r>
              <a:rPr lang="vi-VN" sz="1200" kern="1200" dirty="0">
                <a:solidFill>
                  <a:schemeClr val="tx1"/>
                </a:solidFill>
                <a:effectLst/>
                <a:latin typeface="+mn-lt"/>
                <a:ea typeface="+mn-ea"/>
                <a:cs typeface="+mn-cs"/>
              </a:rPr>
              <a:t> theo PALM - COEIN</a:t>
            </a:r>
          </a:p>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19</a:t>
            </a:fld>
            <a:endParaRPr lang="vi-VN"/>
          </a:p>
        </p:txBody>
      </p:sp>
    </p:spTree>
    <p:extLst>
      <p:ext uri="{BB962C8B-B14F-4D97-AF65-F5344CB8AC3E}">
        <p14:creationId xmlns:p14="http://schemas.microsoft.com/office/powerpoint/2010/main" val="592270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các</a:t>
            </a:r>
            <a:r>
              <a:rPr lang="en-US" dirty="0"/>
              <a:t> </a:t>
            </a:r>
            <a:r>
              <a:rPr lang="en-US" dirty="0" err="1"/>
              <a:t>nguyên</a:t>
            </a:r>
            <a:r>
              <a:rPr lang="en-US" dirty="0"/>
              <a:t> </a:t>
            </a:r>
            <a:r>
              <a:rPr lang="en-US" dirty="0" err="1"/>
              <a:t>nhân</a:t>
            </a:r>
            <a:r>
              <a:rPr lang="en-US" dirty="0"/>
              <a:t> </a:t>
            </a:r>
            <a:r>
              <a:rPr lang="en-US" dirty="0" err="1"/>
              <a:t>th</a:t>
            </a:r>
            <a:r>
              <a:rPr lang="vi-VN" dirty="0"/>
              <a:t>ư</a:t>
            </a:r>
            <a:r>
              <a:rPr lang="en-US" dirty="0" err="1"/>
              <a:t>ờng</a:t>
            </a:r>
            <a:r>
              <a:rPr lang="en-US" dirty="0"/>
              <a:t> </a:t>
            </a:r>
            <a:r>
              <a:rPr lang="en-US" dirty="0" err="1"/>
              <a:t>gặp</a:t>
            </a:r>
            <a:r>
              <a:rPr lang="en-US" dirty="0"/>
              <a:t> </a:t>
            </a:r>
            <a:r>
              <a:rPr lang="en-US" dirty="0" err="1"/>
              <a:t>của</a:t>
            </a:r>
            <a:r>
              <a:rPr lang="en-US" dirty="0"/>
              <a:t> </a:t>
            </a:r>
            <a:r>
              <a:rPr lang="en-US" dirty="0" err="1"/>
              <a:t>xuất</a:t>
            </a:r>
            <a:r>
              <a:rPr lang="en-US" dirty="0"/>
              <a:t> </a:t>
            </a:r>
            <a:r>
              <a:rPr lang="en-US" dirty="0" err="1"/>
              <a:t>huyết</a:t>
            </a:r>
            <a:r>
              <a:rPr lang="en-US" dirty="0"/>
              <a:t> </a:t>
            </a:r>
            <a:r>
              <a:rPr lang="en-US" dirty="0" err="1"/>
              <a:t>tử</a:t>
            </a:r>
            <a:r>
              <a:rPr lang="en-US" dirty="0"/>
              <a:t> </a:t>
            </a:r>
            <a:r>
              <a:rPr lang="en-US" dirty="0" err="1"/>
              <a:t>cung</a:t>
            </a:r>
            <a:r>
              <a:rPr lang="en-US" dirty="0"/>
              <a:t> </a:t>
            </a:r>
            <a:r>
              <a:rPr lang="en-US" dirty="0" err="1"/>
              <a:t>bất</a:t>
            </a:r>
            <a:r>
              <a:rPr lang="en-US" dirty="0"/>
              <a:t> </a:t>
            </a:r>
            <a:r>
              <a:rPr lang="en-US" dirty="0" err="1"/>
              <a:t>th</a:t>
            </a:r>
            <a:r>
              <a:rPr lang="vi-VN" dirty="0"/>
              <a:t>ư</a:t>
            </a:r>
            <a:r>
              <a:rPr lang="en-US" dirty="0" err="1"/>
              <a:t>ờng</a:t>
            </a:r>
            <a:r>
              <a:rPr lang="en-US" dirty="0"/>
              <a:t> / </a:t>
            </a:r>
            <a:r>
              <a:rPr lang="en-US" dirty="0" err="1"/>
              <a:t>phụ</a:t>
            </a:r>
            <a:r>
              <a:rPr lang="en-US" dirty="0"/>
              <a:t> </a:t>
            </a:r>
            <a:r>
              <a:rPr lang="en-US" dirty="0" err="1"/>
              <a:t>nữ</a:t>
            </a:r>
            <a:r>
              <a:rPr lang="en-US" dirty="0"/>
              <a:t> </a:t>
            </a:r>
            <a:r>
              <a:rPr lang="en-US" dirty="0" err="1"/>
              <a:t>có</a:t>
            </a:r>
            <a:r>
              <a:rPr lang="en-US" dirty="0"/>
              <a:t> </a:t>
            </a:r>
            <a:r>
              <a:rPr lang="en-US" dirty="0" err="1"/>
              <a:t>thai.</a:t>
            </a:r>
            <a:endParaRPr lang="en-US" dirty="0"/>
          </a:p>
          <a:p>
            <a:endParaRPr lang="en-US" dirty="0"/>
          </a:p>
          <a:p>
            <a:r>
              <a:rPr lang="en-US" dirty="0" err="1"/>
              <a:t>Luôn</a:t>
            </a:r>
            <a:r>
              <a:rPr lang="en-US" dirty="0"/>
              <a:t> </a:t>
            </a:r>
            <a:r>
              <a:rPr lang="en-US" dirty="0" err="1"/>
              <a:t>cần</a:t>
            </a:r>
            <a:r>
              <a:rPr lang="en-US" dirty="0"/>
              <a:t> </a:t>
            </a:r>
            <a:r>
              <a:rPr lang="en-US" dirty="0" err="1"/>
              <a:t>phải</a:t>
            </a:r>
            <a:r>
              <a:rPr lang="en-US" dirty="0"/>
              <a:t> </a:t>
            </a:r>
            <a:r>
              <a:rPr lang="en-US" dirty="0" err="1"/>
              <a:t>đánh</a:t>
            </a:r>
            <a:r>
              <a:rPr lang="en-US" dirty="0"/>
              <a:t> </a:t>
            </a:r>
            <a:r>
              <a:rPr lang="en-US" dirty="0" err="1"/>
              <a:t>giá</a:t>
            </a:r>
            <a:r>
              <a:rPr lang="en-US" dirty="0"/>
              <a:t> </a:t>
            </a:r>
            <a:r>
              <a:rPr lang="en-US" dirty="0" err="1"/>
              <a:t>tổng</a:t>
            </a:r>
            <a:r>
              <a:rPr lang="en-US" dirty="0"/>
              <a:t> </a:t>
            </a:r>
            <a:r>
              <a:rPr lang="en-US" dirty="0" err="1"/>
              <a:t>trạng</a:t>
            </a:r>
            <a:r>
              <a:rPr lang="en-US" dirty="0"/>
              <a:t> BN </a:t>
            </a:r>
            <a:r>
              <a:rPr lang="en-US" dirty="0" err="1"/>
              <a:t>xem</a:t>
            </a:r>
            <a:r>
              <a:rPr lang="en-US" dirty="0"/>
              <a:t> </a:t>
            </a:r>
            <a:r>
              <a:rPr lang="en-US" dirty="0" err="1"/>
              <a:t>đây</a:t>
            </a:r>
            <a:r>
              <a:rPr lang="en-US" dirty="0"/>
              <a:t> </a:t>
            </a:r>
            <a:r>
              <a:rPr lang="en-US" dirty="0" err="1"/>
              <a:t>có</a:t>
            </a:r>
            <a:r>
              <a:rPr lang="en-US" dirty="0"/>
              <a:t> </a:t>
            </a:r>
            <a:r>
              <a:rPr lang="en-US" dirty="0" err="1"/>
              <a:t>phải</a:t>
            </a:r>
            <a:r>
              <a:rPr lang="en-US" dirty="0"/>
              <a:t> </a:t>
            </a:r>
            <a:r>
              <a:rPr lang="en-US" dirty="0" err="1"/>
              <a:t>là</a:t>
            </a:r>
            <a:r>
              <a:rPr lang="en-US" dirty="0"/>
              <a:t> 1 tr</a:t>
            </a:r>
            <a:r>
              <a:rPr lang="vi-VN" dirty="0"/>
              <a:t>ư</a:t>
            </a:r>
            <a:r>
              <a:rPr lang="en-US" dirty="0" err="1"/>
              <a:t>ờng</a:t>
            </a:r>
            <a:r>
              <a:rPr lang="en-US" dirty="0"/>
              <a:t> </a:t>
            </a:r>
            <a:r>
              <a:rPr lang="en-US" dirty="0" err="1"/>
              <a:t>hợp</a:t>
            </a:r>
            <a:r>
              <a:rPr lang="en-US" dirty="0"/>
              <a:t> </a:t>
            </a:r>
            <a:r>
              <a:rPr lang="en-US" dirty="0" err="1"/>
              <a:t>cấp</a:t>
            </a:r>
            <a:r>
              <a:rPr lang="en-US" dirty="0"/>
              <a:t> </a:t>
            </a:r>
            <a:r>
              <a:rPr lang="en-US" dirty="0" err="1"/>
              <a:t>cứu</a:t>
            </a:r>
            <a:r>
              <a:rPr lang="en-US" dirty="0"/>
              <a:t> </a:t>
            </a:r>
            <a:r>
              <a:rPr lang="en-US" dirty="0" err="1"/>
              <a:t>cần</a:t>
            </a:r>
            <a:r>
              <a:rPr lang="en-US" dirty="0"/>
              <a:t> can </a:t>
            </a:r>
            <a:r>
              <a:rPr lang="en-US" dirty="0" err="1"/>
              <a:t>thiệp</a:t>
            </a:r>
            <a:r>
              <a:rPr lang="en-US" dirty="0"/>
              <a:t> </a:t>
            </a:r>
            <a:r>
              <a:rPr lang="en-US" dirty="0" err="1"/>
              <a:t>không</a:t>
            </a:r>
            <a:r>
              <a:rPr lang="en-US" dirty="0"/>
              <a:t>.</a:t>
            </a:r>
          </a:p>
          <a:p>
            <a:endParaRPr lang="en-US" dirty="0"/>
          </a:p>
          <a:p>
            <a:r>
              <a:rPr lang="en-US" dirty="0" err="1"/>
              <a:t>Trong</a:t>
            </a:r>
            <a:r>
              <a:rPr lang="en-US" dirty="0"/>
              <a:t> 3 </a:t>
            </a:r>
            <a:r>
              <a:rPr lang="en-US" dirty="0" err="1"/>
              <a:t>tháng</a:t>
            </a:r>
            <a:r>
              <a:rPr lang="en-US" dirty="0"/>
              <a:t> </a:t>
            </a:r>
            <a:r>
              <a:rPr lang="en-US" dirty="0" err="1"/>
              <a:t>đầu</a:t>
            </a:r>
            <a:r>
              <a:rPr lang="en-US" dirty="0"/>
              <a:t>, </a:t>
            </a:r>
            <a:r>
              <a:rPr lang="en-US" dirty="0" err="1"/>
              <a:t>dễ</a:t>
            </a:r>
            <a:r>
              <a:rPr lang="en-US" dirty="0"/>
              <a:t> </a:t>
            </a:r>
            <a:r>
              <a:rPr lang="en-US" dirty="0" err="1"/>
              <a:t>bỏ</a:t>
            </a:r>
            <a:r>
              <a:rPr lang="en-US" dirty="0"/>
              <a:t> </a:t>
            </a:r>
            <a:r>
              <a:rPr lang="en-US" dirty="0" err="1"/>
              <a:t>xót</a:t>
            </a:r>
            <a:r>
              <a:rPr lang="en-US" dirty="0"/>
              <a:t> </a:t>
            </a:r>
            <a:r>
              <a:rPr lang="en-US" dirty="0" err="1"/>
              <a:t>chẩn</a:t>
            </a:r>
            <a:r>
              <a:rPr lang="en-US" dirty="0"/>
              <a:t> </a:t>
            </a:r>
            <a:r>
              <a:rPr lang="en-US" dirty="0" err="1"/>
              <a:t>đoán</a:t>
            </a:r>
            <a:r>
              <a:rPr lang="en-US" dirty="0"/>
              <a:t> hay </a:t>
            </a:r>
            <a:r>
              <a:rPr lang="en-US" dirty="0" err="1"/>
              <a:t>nhầm</a:t>
            </a:r>
            <a:r>
              <a:rPr lang="en-US" dirty="0"/>
              <a:t> </a:t>
            </a:r>
            <a:r>
              <a:rPr lang="en-US" dirty="0" err="1"/>
              <a:t>với</a:t>
            </a:r>
            <a:r>
              <a:rPr lang="en-US" dirty="0"/>
              <a:t> </a:t>
            </a:r>
            <a:r>
              <a:rPr lang="en-US" dirty="0" err="1"/>
              <a:t>một</a:t>
            </a:r>
            <a:r>
              <a:rPr lang="en-US" dirty="0"/>
              <a:t> AUB </a:t>
            </a:r>
            <a:r>
              <a:rPr lang="en-US" dirty="0" err="1"/>
              <a:t>không</a:t>
            </a:r>
            <a:r>
              <a:rPr lang="en-US" dirty="0"/>
              <a:t> do </a:t>
            </a:r>
            <a:r>
              <a:rPr lang="en-US" dirty="0" err="1"/>
              <a:t>thai.</a:t>
            </a:r>
            <a:r>
              <a:rPr lang="en-US" dirty="0"/>
              <a:t> </a:t>
            </a:r>
          </a:p>
          <a:p>
            <a:r>
              <a:rPr lang="en-US" dirty="0" err="1"/>
              <a:t>Và</a:t>
            </a:r>
            <a:r>
              <a:rPr lang="en-US" dirty="0"/>
              <a:t> </a:t>
            </a:r>
            <a:r>
              <a:rPr lang="en-US" dirty="0" err="1"/>
              <a:t>nguyên</a:t>
            </a:r>
            <a:r>
              <a:rPr lang="en-US" dirty="0"/>
              <a:t> </a:t>
            </a:r>
            <a:r>
              <a:rPr lang="en-US" dirty="0" err="1"/>
              <a:t>nhân</a:t>
            </a:r>
            <a:r>
              <a:rPr lang="en-US" dirty="0"/>
              <a:t> </a:t>
            </a:r>
            <a:r>
              <a:rPr lang="en-US" dirty="0" err="1"/>
              <a:t>quan</a:t>
            </a:r>
            <a:r>
              <a:rPr lang="en-US" dirty="0"/>
              <a:t> </a:t>
            </a:r>
            <a:r>
              <a:rPr lang="en-US" dirty="0" err="1"/>
              <a:t>trọng</a:t>
            </a:r>
            <a:r>
              <a:rPr lang="en-US" dirty="0"/>
              <a:t> </a:t>
            </a:r>
            <a:r>
              <a:rPr lang="en-US" dirty="0" err="1"/>
              <a:t>là</a:t>
            </a:r>
            <a:r>
              <a:rPr lang="en-US" dirty="0"/>
              <a:t> TNTC: </a:t>
            </a:r>
            <a:r>
              <a:rPr lang="en-US" dirty="0" err="1"/>
              <a:t>luôn</a:t>
            </a:r>
            <a:r>
              <a:rPr lang="en-US" dirty="0"/>
              <a:t> </a:t>
            </a:r>
            <a:r>
              <a:rPr lang="en-US" dirty="0" err="1"/>
              <a:t>cảnh</a:t>
            </a:r>
            <a:r>
              <a:rPr lang="en-US" dirty="0"/>
              <a:t> </a:t>
            </a:r>
            <a:r>
              <a:rPr lang="en-US" dirty="0" err="1"/>
              <a:t>giác</a:t>
            </a:r>
            <a:r>
              <a:rPr lang="en-US" dirty="0"/>
              <a:t> </a:t>
            </a:r>
            <a:r>
              <a:rPr lang="en-US" dirty="0" err="1"/>
              <a:t>vì</a:t>
            </a:r>
            <a:r>
              <a:rPr lang="en-US" dirty="0"/>
              <a:t> </a:t>
            </a:r>
            <a:r>
              <a:rPr lang="en-US" dirty="0" err="1"/>
              <a:t>nguy</a:t>
            </a:r>
            <a:r>
              <a:rPr lang="en-US" dirty="0"/>
              <a:t> </a:t>
            </a:r>
            <a:r>
              <a:rPr lang="en-US" dirty="0" err="1"/>
              <a:t>hiểm</a:t>
            </a:r>
            <a:r>
              <a:rPr lang="en-US" dirty="0"/>
              <a:t> </a:t>
            </a:r>
            <a:r>
              <a:rPr lang="en-US" dirty="0" err="1"/>
              <a:t>tính</a:t>
            </a:r>
            <a:r>
              <a:rPr lang="en-US" dirty="0"/>
              <a:t> </a:t>
            </a:r>
            <a:r>
              <a:rPr lang="en-US" dirty="0" err="1"/>
              <a:t>mạng</a:t>
            </a:r>
            <a:r>
              <a:rPr lang="en-US" dirty="0"/>
              <a:t>.</a:t>
            </a:r>
            <a:br>
              <a:rPr lang="en-US" dirty="0"/>
            </a:br>
            <a:br>
              <a:rPr lang="en-US" dirty="0"/>
            </a:br>
            <a:r>
              <a:rPr lang="en-US" dirty="0" err="1"/>
              <a:t>Cũng</a:t>
            </a:r>
            <a:r>
              <a:rPr lang="en-US" dirty="0"/>
              <a:t> </a:t>
            </a:r>
            <a:r>
              <a:rPr lang="en-US" dirty="0" err="1"/>
              <a:t>có</a:t>
            </a:r>
            <a:r>
              <a:rPr lang="en-US" dirty="0"/>
              <a:t> </a:t>
            </a:r>
            <a:r>
              <a:rPr lang="en-US" dirty="0" err="1"/>
              <a:t>một</a:t>
            </a:r>
            <a:r>
              <a:rPr lang="en-US" dirty="0"/>
              <a:t> </a:t>
            </a:r>
            <a:r>
              <a:rPr lang="en-US" dirty="0" err="1"/>
              <a:t>phần</a:t>
            </a:r>
            <a:r>
              <a:rPr lang="en-US" dirty="0"/>
              <a:t> </a:t>
            </a:r>
            <a:r>
              <a:rPr lang="en-US" dirty="0" err="1"/>
              <a:t>nhỏ</a:t>
            </a:r>
            <a:r>
              <a:rPr lang="en-US" dirty="0"/>
              <a:t> </a:t>
            </a:r>
            <a:r>
              <a:rPr lang="en-US" dirty="0" err="1"/>
              <a:t>các</a:t>
            </a:r>
            <a:r>
              <a:rPr lang="en-US" dirty="0"/>
              <a:t> </a:t>
            </a:r>
            <a:r>
              <a:rPr lang="en-US" dirty="0" err="1"/>
              <a:t>nguyên</a:t>
            </a:r>
            <a:r>
              <a:rPr lang="en-US" dirty="0"/>
              <a:t> </a:t>
            </a:r>
            <a:r>
              <a:rPr lang="en-US" dirty="0" err="1"/>
              <a:t>nhân</a:t>
            </a:r>
            <a:r>
              <a:rPr lang="en-US" dirty="0"/>
              <a:t> PALM COEIN </a:t>
            </a:r>
            <a:r>
              <a:rPr lang="en-US" dirty="0" err="1"/>
              <a:t>tồn</a:t>
            </a:r>
            <a:r>
              <a:rPr lang="en-US" dirty="0"/>
              <a:t> </a:t>
            </a:r>
            <a:r>
              <a:rPr lang="en-US" dirty="0" err="1"/>
              <a:t>tại</a:t>
            </a:r>
            <a:r>
              <a:rPr lang="en-US" dirty="0"/>
              <a:t> </a:t>
            </a:r>
            <a:r>
              <a:rPr lang="en-US" dirty="0" err="1"/>
              <a:t>trên</a:t>
            </a:r>
            <a:r>
              <a:rPr lang="en-US" dirty="0"/>
              <a:t> </a:t>
            </a:r>
            <a:r>
              <a:rPr lang="en-US" dirty="0" err="1"/>
              <a:t>một</a:t>
            </a:r>
            <a:r>
              <a:rPr lang="en-US" dirty="0"/>
              <a:t> </a:t>
            </a:r>
            <a:r>
              <a:rPr lang="en-US" dirty="0" err="1"/>
              <a:t>thai</a:t>
            </a:r>
            <a:r>
              <a:rPr lang="en-US" dirty="0"/>
              <a:t> </a:t>
            </a:r>
            <a:r>
              <a:rPr lang="en-US" dirty="0" err="1"/>
              <a:t>kì</a:t>
            </a:r>
            <a:r>
              <a:rPr lang="en-US" dirty="0"/>
              <a:t>, </a:t>
            </a:r>
            <a:r>
              <a:rPr lang="en-US" dirty="0" err="1"/>
              <a:t>nên</a:t>
            </a:r>
            <a:r>
              <a:rPr lang="en-US" dirty="0"/>
              <a:t> </a:t>
            </a:r>
            <a:r>
              <a:rPr lang="en-US" dirty="0" err="1"/>
              <a:t>nếu</a:t>
            </a:r>
            <a:r>
              <a:rPr lang="en-US" dirty="0"/>
              <a:t> </a:t>
            </a:r>
            <a:r>
              <a:rPr lang="en-US" dirty="0" err="1"/>
              <a:t>các</a:t>
            </a:r>
            <a:r>
              <a:rPr lang="en-US" dirty="0"/>
              <a:t> </a:t>
            </a:r>
            <a:r>
              <a:rPr lang="en-US" dirty="0" err="1"/>
              <a:t>nguyên</a:t>
            </a:r>
            <a:r>
              <a:rPr lang="en-US" dirty="0"/>
              <a:t> </a:t>
            </a:r>
            <a:r>
              <a:rPr lang="en-US" dirty="0" err="1"/>
              <a:t>nhân</a:t>
            </a:r>
            <a:r>
              <a:rPr lang="en-US" dirty="0"/>
              <a:t> do </a:t>
            </a:r>
            <a:r>
              <a:rPr lang="en-US" dirty="0" err="1"/>
              <a:t>thai</a:t>
            </a:r>
            <a:r>
              <a:rPr lang="en-US" dirty="0"/>
              <a:t> </a:t>
            </a:r>
            <a:r>
              <a:rPr lang="en-US" dirty="0" err="1"/>
              <a:t>không</a:t>
            </a:r>
            <a:r>
              <a:rPr lang="en-US" dirty="0"/>
              <a:t> </a:t>
            </a:r>
            <a:r>
              <a:rPr lang="en-US" dirty="0" err="1"/>
              <a:t>giải</a:t>
            </a:r>
            <a:r>
              <a:rPr lang="en-US" dirty="0"/>
              <a:t> </a:t>
            </a:r>
            <a:r>
              <a:rPr lang="en-US" dirty="0" err="1"/>
              <a:t>thích</a:t>
            </a:r>
            <a:r>
              <a:rPr lang="en-US" dirty="0"/>
              <a:t> đ</a:t>
            </a:r>
            <a:r>
              <a:rPr lang="vi-VN" dirty="0"/>
              <a:t>ư</a:t>
            </a:r>
            <a:r>
              <a:rPr lang="en-US" dirty="0" err="1"/>
              <a:t>ợc</a:t>
            </a:r>
            <a:r>
              <a:rPr lang="en-US" dirty="0"/>
              <a:t> AUB, </a:t>
            </a:r>
            <a:r>
              <a:rPr lang="en-US" dirty="0" err="1"/>
              <a:t>cần</a:t>
            </a:r>
            <a:r>
              <a:rPr lang="en-US" dirty="0"/>
              <a:t> </a:t>
            </a:r>
            <a:r>
              <a:rPr lang="en-US" dirty="0" err="1"/>
              <a:t>chủ</a:t>
            </a:r>
            <a:r>
              <a:rPr lang="en-US" dirty="0"/>
              <a:t> </a:t>
            </a:r>
            <a:r>
              <a:rPr lang="en-US" dirty="0" err="1"/>
              <a:t>động</a:t>
            </a:r>
            <a:r>
              <a:rPr lang="en-US" dirty="0"/>
              <a:t> </a:t>
            </a:r>
            <a:r>
              <a:rPr lang="en-US" dirty="0" err="1"/>
              <a:t>tim</a:t>
            </a:r>
            <a:r>
              <a:rPr lang="en-US" dirty="0"/>
              <a:t> </a:t>
            </a:r>
            <a:r>
              <a:rPr lang="en-US" dirty="0" err="1"/>
              <a:t>các</a:t>
            </a:r>
            <a:r>
              <a:rPr lang="en-US" dirty="0"/>
              <a:t> </a:t>
            </a:r>
            <a:r>
              <a:rPr lang="en-US" dirty="0" err="1"/>
              <a:t>nguyên</a:t>
            </a:r>
            <a:r>
              <a:rPr lang="en-US" dirty="0"/>
              <a:t> </a:t>
            </a:r>
            <a:r>
              <a:rPr lang="en-US" dirty="0" err="1"/>
              <a:t>nhân</a:t>
            </a:r>
            <a:r>
              <a:rPr lang="en-US" dirty="0"/>
              <a:t> ko do </a:t>
            </a:r>
            <a:r>
              <a:rPr lang="en-US" dirty="0" err="1"/>
              <a:t>thai.</a:t>
            </a:r>
            <a:br>
              <a:rPr lang="en-US" dirty="0"/>
            </a:br>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20</a:t>
            </a:fld>
            <a:endParaRPr lang="vi-VN"/>
          </a:p>
        </p:txBody>
      </p:sp>
    </p:spTree>
    <p:extLst>
      <p:ext uri="{BB962C8B-B14F-4D97-AF65-F5344CB8AC3E}">
        <p14:creationId xmlns:p14="http://schemas.microsoft.com/office/powerpoint/2010/main" val="997613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30</a:t>
            </a:fld>
            <a:endParaRPr lang="vi-VN"/>
          </a:p>
        </p:txBody>
      </p:sp>
    </p:spTree>
    <p:extLst>
      <p:ext uri="{BB962C8B-B14F-4D97-AF65-F5344CB8AC3E}">
        <p14:creationId xmlns:p14="http://schemas.microsoft.com/office/powerpoint/2010/main" val="2773683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err="1">
                <a:solidFill>
                  <a:schemeClr val="tx1"/>
                </a:solidFill>
                <a:effectLst/>
                <a:latin typeface="+mn-lt"/>
                <a:ea typeface="+mn-ea"/>
                <a:cs typeface="+mn-cs"/>
              </a:rPr>
              <a:t>hội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chứng</a:t>
            </a:r>
            <a:r>
              <a:rPr lang="vi-VN" sz="1200" kern="1200" dirty="0">
                <a:solidFill>
                  <a:schemeClr val="tx1"/>
                </a:solidFill>
                <a:effectLst/>
                <a:latin typeface="+mn-lt"/>
                <a:ea typeface="+mn-ea"/>
                <a:cs typeface="+mn-cs"/>
              </a:rPr>
              <a:t> ung thư </a:t>
            </a:r>
            <a:r>
              <a:rPr lang="vi-VN" sz="1200" kern="1200" dirty="0" err="1">
                <a:solidFill>
                  <a:schemeClr val="tx1"/>
                </a:solidFill>
                <a:effectLst/>
                <a:latin typeface="+mn-lt"/>
                <a:ea typeface="+mn-ea"/>
                <a:cs typeface="+mn-cs"/>
              </a:rPr>
              <a:t>đại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trực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tràng</a:t>
            </a:r>
            <a:r>
              <a:rPr lang="vi-VN" sz="1200" kern="1200" dirty="0">
                <a:solidFill>
                  <a:schemeClr val="tx1"/>
                </a:solidFill>
                <a:effectLst/>
                <a:latin typeface="+mn-lt"/>
                <a:ea typeface="+mn-ea"/>
                <a:cs typeface="+mn-cs"/>
              </a:rPr>
              <a:t> không </a:t>
            </a:r>
            <a:r>
              <a:rPr lang="vi-VN" sz="1200" kern="1200" dirty="0" err="1">
                <a:solidFill>
                  <a:schemeClr val="tx1"/>
                </a:solidFill>
                <a:effectLst/>
                <a:latin typeface="+mn-lt"/>
                <a:ea typeface="+mn-ea"/>
                <a:cs typeface="+mn-cs"/>
              </a:rPr>
              <a:t>polyp</a:t>
            </a:r>
            <a:r>
              <a:rPr lang="vi-VN" sz="1200" kern="1200" dirty="0">
                <a:solidFill>
                  <a:schemeClr val="tx1"/>
                </a:solidFill>
                <a:effectLst/>
                <a:latin typeface="+mn-lt"/>
                <a:ea typeface="+mn-ea"/>
                <a:cs typeface="+mn-cs"/>
              </a:rPr>
              <a:t> di </a:t>
            </a:r>
            <a:r>
              <a:rPr lang="vi-VN" sz="1200" kern="1200" dirty="0" err="1">
                <a:solidFill>
                  <a:schemeClr val="tx1"/>
                </a:solidFill>
                <a:effectLst/>
                <a:latin typeface="+mn-lt"/>
                <a:ea typeface="+mn-ea"/>
                <a:cs typeface="+mn-cs"/>
              </a:rPr>
              <a:t>truyền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Lynch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Symdrome</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nguy cơ ung thư trong </a:t>
            </a:r>
            <a:r>
              <a:rPr lang="vi-VN" sz="1200" kern="1200" dirty="0" err="1">
                <a:solidFill>
                  <a:schemeClr val="tx1"/>
                </a:solidFill>
                <a:effectLst/>
                <a:latin typeface="+mn-lt"/>
                <a:ea typeface="+mn-ea"/>
                <a:cs typeface="+mn-cs"/>
              </a:rPr>
              <a:t>suốt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cuộc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đời</a:t>
            </a:r>
            <a:r>
              <a:rPr lang="vi-VN" sz="1200" kern="1200" dirty="0">
                <a:solidFill>
                  <a:schemeClr val="tx1"/>
                </a:solidFill>
                <a:effectLst/>
                <a:latin typeface="+mn-lt"/>
                <a:ea typeface="+mn-ea"/>
                <a:cs typeface="+mn-cs"/>
              </a:rPr>
              <a:t> lên </a:t>
            </a:r>
            <a:r>
              <a:rPr lang="vi-VN" sz="1200" kern="1200" dirty="0" err="1">
                <a:solidFill>
                  <a:schemeClr val="tx1"/>
                </a:solidFill>
                <a:effectLst/>
                <a:latin typeface="+mn-lt"/>
                <a:ea typeface="+mn-ea"/>
                <a:cs typeface="+mn-cs"/>
              </a:rPr>
              <a:t>đến</a:t>
            </a:r>
            <a:r>
              <a:rPr lang="vi-VN" sz="1200" kern="1200" dirty="0">
                <a:solidFill>
                  <a:schemeClr val="tx1"/>
                </a:solidFill>
                <a:effectLst/>
                <a:latin typeface="+mn-lt"/>
                <a:ea typeface="+mn-ea"/>
                <a:cs typeface="+mn-cs"/>
              </a:rPr>
              <a:t> 60%, </a:t>
            </a:r>
            <a:r>
              <a:rPr lang="vi-VN" sz="1200" kern="1200" dirty="0" err="1">
                <a:solidFill>
                  <a:schemeClr val="tx1"/>
                </a:solidFill>
                <a:effectLst/>
                <a:latin typeface="+mn-lt"/>
                <a:ea typeface="+mn-ea"/>
                <a:cs typeface="+mn-cs"/>
              </a:rPr>
              <a:t>độ</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tuổi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chẩn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đoán</a:t>
            </a:r>
            <a:r>
              <a:rPr lang="vi-VN" sz="1200" kern="1200" dirty="0">
                <a:solidFill>
                  <a:schemeClr val="tx1"/>
                </a:solidFill>
                <a:effectLst/>
                <a:latin typeface="+mn-lt"/>
                <a:ea typeface="+mn-ea"/>
                <a:cs typeface="+mn-cs"/>
              </a:rPr>
              <a:t> 48 - 50. </a:t>
            </a:r>
          </a:p>
          <a:p>
            <a:r>
              <a:rPr lang="en-US" dirty="0"/>
              <a:t>AUB </a:t>
            </a:r>
            <a:r>
              <a:rPr lang="en-US" dirty="0" err="1"/>
              <a:t>dai</a:t>
            </a:r>
            <a:r>
              <a:rPr lang="en-US" dirty="0"/>
              <a:t> </a:t>
            </a:r>
            <a:r>
              <a:rPr lang="en-US" dirty="0" err="1"/>
              <a:t>dẳng</a:t>
            </a:r>
            <a:r>
              <a:rPr lang="en-US" dirty="0"/>
              <a:t> (</a:t>
            </a:r>
            <a:r>
              <a:rPr lang="en-US" dirty="0" err="1"/>
              <a:t>không</a:t>
            </a:r>
            <a:r>
              <a:rPr lang="en-US" dirty="0"/>
              <a:t> </a:t>
            </a:r>
            <a:r>
              <a:rPr lang="en-US" dirty="0" err="1"/>
              <a:t>giải</a:t>
            </a:r>
            <a:r>
              <a:rPr lang="en-US" dirty="0"/>
              <a:t> </a:t>
            </a:r>
            <a:r>
              <a:rPr lang="en-US" dirty="0" err="1"/>
              <a:t>thích</a:t>
            </a:r>
            <a:r>
              <a:rPr lang="en-US" dirty="0"/>
              <a:t> đ</a:t>
            </a:r>
            <a:r>
              <a:rPr lang="vi-VN" dirty="0"/>
              <a:t>ư</a:t>
            </a:r>
            <a:r>
              <a:rPr lang="en-US" dirty="0" err="1"/>
              <a:t>ợc</a:t>
            </a:r>
            <a:r>
              <a:rPr lang="en-US" dirty="0"/>
              <a:t>, </a:t>
            </a:r>
            <a:r>
              <a:rPr lang="en-US" dirty="0" err="1"/>
              <a:t>không</a:t>
            </a:r>
            <a:r>
              <a:rPr lang="en-US" dirty="0"/>
              <a:t> </a:t>
            </a:r>
            <a:r>
              <a:rPr lang="en-US" dirty="0" err="1"/>
              <a:t>đáp</a:t>
            </a:r>
            <a:r>
              <a:rPr lang="en-US" dirty="0"/>
              <a:t> </a:t>
            </a:r>
            <a:r>
              <a:rPr lang="en-US" dirty="0" err="1"/>
              <a:t>ứng</a:t>
            </a:r>
            <a:r>
              <a:rPr lang="en-US" dirty="0"/>
              <a:t> </a:t>
            </a:r>
            <a:r>
              <a:rPr lang="en-US" dirty="0" err="1"/>
              <a:t>điều</a:t>
            </a:r>
            <a:r>
              <a:rPr lang="en-US" dirty="0"/>
              <a:t> </a:t>
            </a:r>
            <a:r>
              <a:rPr lang="en-US" dirty="0" err="1"/>
              <a:t>trị</a:t>
            </a:r>
            <a:r>
              <a:rPr lang="en-US" dirty="0"/>
              <a:t>)</a:t>
            </a:r>
            <a:br>
              <a:rPr lang="en-US" dirty="0"/>
            </a:br>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34</a:t>
            </a:fld>
            <a:endParaRPr lang="vi-VN"/>
          </a:p>
        </p:txBody>
      </p:sp>
    </p:spTree>
    <p:extLst>
      <p:ext uri="{BB962C8B-B14F-4D97-AF65-F5344CB8AC3E}">
        <p14:creationId xmlns:p14="http://schemas.microsoft.com/office/powerpoint/2010/main" val="1874497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Xuất huyết tử cung bất thường được định nghĩa là xuất huyết từ tử cung nhưng thay đổi so với chu kỳ kinh ở bất kỳ một trong các hình thức sau: thay đổi về tính chu kỳ, số ngày hành kinh, lượng máu kinh và triệu chứng đi kèm.</a:t>
            </a:r>
            <a:endParaRPr lang="en-US" dirty="0"/>
          </a:p>
          <a:p>
            <a:r>
              <a:rPr lang="en-US" dirty="0"/>
              <a:t>30% </a:t>
            </a:r>
            <a:r>
              <a:rPr lang="en-US" dirty="0" err="1"/>
              <a:t>phu</a:t>
            </a:r>
            <a:r>
              <a:rPr lang="en-US" dirty="0"/>
              <a:t>̣ </a:t>
            </a:r>
            <a:r>
              <a:rPr lang="en-US" dirty="0" err="1"/>
              <a:t>nư</a:t>
            </a:r>
            <a:r>
              <a:rPr lang="en-US" dirty="0"/>
              <a:t>̃ </a:t>
            </a:r>
            <a:r>
              <a:rPr lang="en-US" dirty="0" err="1"/>
              <a:t>đi</a:t>
            </a:r>
            <a:r>
              <a:rPr lang="en-US" dirty="0"/>
              <a:t> </a:t>
            </a:r>
            <a:r>
              <a:rPr lang="en-US" dirty="0" err="1"/>
              <a:t>khám</a:t>
            </a:r>
            <a:r>
              <a:rPr lang="en-US" dirty="0"/>
              <a:t> </a:t>
            </a:r>
            <a:r>
              <a:rPr lang="en-US" dirty="0" err="1"/>
              <a:t>phu</a:t>
            </a:r>
            <a:r>
              <a:rPr lang="en-US" dirty="0"/>
              <a:t>̣ </a:t>
            </a:r>
            <a:r>
              <a:rPr lang="en-US" dirty="0" err="1"/>
              <a:t>khoa</a:t>
            </a:r>
            <a:r>
              <a:rPr lang="en-US" dirty="0"/>
              <a:t> là do </a:t>
            </a:r>
            <a:r>
              <a:rPr lang="en-US" dirty="0" err="1"/>
              <a:t>xuất</a:t>
            </a:r>
            <a:r>
              <a:rPr lang="en-US" dirty="0"/>
              <a:t> </a:t>
            </a:r>
            <a:r>
              <a:rPr lang="en-US" dirty="0" err="1"/>
              <a:t>huyết</a:t>
            </a:r>
            <a:r>
              <a:rPr lang="en-US" dirty="0"/>
              <a:t> </a:t>
            </a:r>
            <a:r>
              <a:rPr lang="en-US" dirty="0" err="1"/>
              <a:t>tư</a:t>
            </a:r>
            <a:r>
              <a:rPr lang="en-US" dirty="0"/>
              <a:t>̉ </a:t>
            </a:r>
            <a:r>
              <a:rPr lang="en-US" dirty="0" err="1"/>
              <a:t>cung</a:t>
            </a:r>
            <a:r>
              <a:rPr lang="en-US" dirty="0"/>
              <a:t> </a:t>
            </a:r>
            <a:r>
              <a:rPr lang="en-US" dirty="0" err="1"/>
              <a:t>bất</a:t>
            </a:r>
            <a:r>
              <a:rPr lang="en-US" dirty="0"/>
              <a:t> </a:t>
            </a:r>
            <a:r>
              <a:rPr lang="en-US" dirty="0" err="1"/>
              <a:t>thường</a:t>
            </a:r>
            <a:r>
              <a:rPr lang="en-US" dirty="0"/>
              <a:t>.</a:t>
            </a:r>
          </a:p>
          <a:p>
            <a:r>
              <a:rPr lang="en-US" dirty="0" err="1"/>
              <a:t>Ảnh</a:t>
            </a:r>
            <a:r>
              <a:rPr lang="en-US" dirty="0"/>
              <a:t> </a:t>
            </a:r>
            <a:r>
              <a:rPr lang="en-US" dirty="0" err="1"/>
              <a:t>hưởng</a:t>
            </a:r>
            <a:r>
              <a:rPr lang="en-US" dirty="0"/>
              <a:t> </a:t>
            </a:r>
            <a:r>
              <a:rPr lang="en-US" dirty="0" err="1"/>
              <a:t>đến</a:t>
            </a:r>
            <a:r>
              <a:rPr lang="en-US" dirty="0"/>
              <a:t> </a:t>
            </a:r>
            <a:r>
              <a:rPr lang="en-US" dirty="0" err="1"/>
              <a:t>chất</a:t>
            </a:r>
            <a:r>
              <a:rPr lang="en-US" dirty="0"/>
              <a:t> </a:t>
            </a:r>
            <a:r>
              <a:rPr lang="en-US" dirty="0" err="1"/>
              <a:t>lượng</a:t>
            </a:r>
            <a:r>
              <a:rPr lang="en-US" dirty="0"/>
              <a:t> </a:t>
            </a:r>
            <a:r>
              <a:rPr lang="en-US" dirty="0" err="1"/>
              <a:t>cuộc</a:t>
            </a:r>
            <a:r>
              <a:rPr lang="en-US" dirty="0"/>
              <a:t> </a:t>
            </a:r>
            <a:r>
              <a:rPr lang="en-US" dirty="0" err="1"/>
              <a:t>sống</a:t>
            </a:r>
            <a:r>
              <a:rPr lang="en-US" dirty="0"/>
              <a:t> </a:t>
            </a:r>
            <a:r>
              <a:rPr lang="en-US" dirty="0" err="1"/>
              <a:t>va</a:t>
            </a:r>
            <a:r>
              <a:rPr lang="en-US" dirty="0"/>
              <a:t>̀ </a:t>
            </a:r>
            <a:r>
              <a:rPr lang="en-US" dirty="0" err="1"/>
              <a:t>chức</a:t>
            </a:r>
            <a:r>
              <a:rPr lang="en-US" dirty="0"/>
              <a:t> </a:t>
            </a:r>
            <a:r>
              <a:rPr lang="en-US" dirty="0" err="1"/>
              <a:t>năng</a:t>
            </a:r>
            <a:r>
              <a:rPr lang="en-US" dirty="0"/>
              <a:t> </a:t>
            </a:r>
            <a:r>
              <a:rPr lang="en-US" dirty="0" err="1"/>
              <a:t>sinh</a:t>
            </a:r>
            <a:r>
              <a:rPr lang="en-US" dirty="0"/>
              <a:t> </a:t>
            </a:r>
            <a:r>
              <a:rPr lang="en-US" dirty="0" err="1"/>
              <a:t>sản</a:t>
            </a:r>
            <a:endParaRPr lang="en-US" dirty="0"/>
          </a:p>
          <a:p>
            <a:r>
              <a:rPr lang="en-US" dirty="0" err="1"/>
              <a:t>Một</a:t>
            </a:r>
            <a:r>
              <a:rPr lang="en-US" dirty="0"/>
              <a:t> </a:t>
            </a:r>
            <a:r>
              <a:rPr lang="en-US" dirty="0" err="1"/>
              <a:t>tác</a:t>
            </a:r>
            <a:r>
              <a:rPr lang="en-US" baseline="0" dirty="0"/>
              <a:t> </a:t>
            </a:r>
            <a:r>
              <a:rPr lang="en-US" baseline="0" dirty="0" err="1"/>
              <a:t>giả</a:t>
            </a:r>
            <a:r>
              <a:rPr lang="en-US" baseline="0" dirty="0"/>
              <a:t> </a:t>
            </a:r>
            <a:r>
              <a:rPr lang="en-US" baseline="0" dirty="0" err="1"/>
              <a:t>nào</a:t>
            </a:r>
            <a:r>
              <a:rPr lang="en-US" baseline="0" dirty="0"/>
              <a:t> </a:t>
            </a:r>
            <a:r>
              <a:rPr lang="en-US" baseline="0" dirty="0" err="1"/>
              <a:t>đó</a:t>
            </a:r>
            <a:r>
              <a:rPr lang="en-US" baseline="0" dirty="0"/>
              <a:t> </a:t>
            </a:r>
            <a:r>
              <a:rPr lang="en-US" baseline="0" dirty="0" err="1"/>
              <a:t>đã</a:t>
            </a:r>
            <a:r>
              <a:rPr lang="en-US" baseline="0" dirty="0"/>
              <a:t> </a:t>
            </a:r>
            <a:r>
              <a:rPr lang="en-US" baseline="0" dirty="0" err="1"/>
              <a:t>nói</a:t>
            </a:r>
            <a:r>
              <a:rPr lang="en-US" baseline="0" dirty="0"/>
              <a:t>: </a:t>
            </a:r>
            <a:r>
              <a:rPr lang="en-US" dirty="0"/>
              <a:t>“</a:t>
            </a:r>
            <a:r>
              <a:rPr lang="en-US" dirty="0" err="1"/>
              <a:t>một</a:t>
            </a:r>
            <a:r>
              <a:rPr lang="en-US" dirty="0"/>
              <a:t> </a:t>
            </a:r>
            <a:r>
              <a:rPr lang="en-US" dirty="0" err="1"/>
              <a:t>người</a:t>
            </a:r>
            <a:r>
              <a:rPr lang="en-US" dirty="0"/>
              <a:t> </a:t>
            </a:r>
            <a:r>
              <a:rPr lang="en-US" dirty="0" err="1"/>
              <a:t>phụ</a:t>
            </a:r>
            <a:r>
              <a:rPr lang="en-US" dirty="0"/>
              <a:t> </a:t>
            </a:r>
            <a:r>
              <a:rPr lang="en-US" dirty="0" err="1"/>
              <a:t>nữ</a:t>
            </a:r>
            <a:r>
              <a:rPr lang="en-US" dirty="0"/>
              <a:t> </a:t>
            </a:r>
            <a:r>
              <a:rPr lang="en-US" dirty="0" err="1"/>
              <a:t>trong</a:t>
            </a:r>
            <a:r>
              <a:rPr lang="en-US" dirty="0"/>
              <a:t> </a:t>
            </a:r>
            <a:r>
              <a:rPr lang="en-US" dirty="0" err="1"/>
              <a:t>cuộc</a:t>
            </a:r>
            <a:r>
              <a:rPr lang="en-US" dirty="0"/>
              <a:t> </a:t>
            </a:r>
            <a:r>
              <a:rPr lang="en-US" dirty="0" err="1"/>
              <a:t>đời</a:t>
            </a:r>
            <a:r>
              <a:rPr lang="en-US" dirty="0"/>
              <a:t> </a:t>
            </a:r>
            <a:r>
              <a:rPr lang="en-US" dirty="0" err="1"/>
              <a:t>sẽ</a:t>
            </a:r>
            <a:r>
              <a:rPr lang="en-US" dirty="0"/>
              <a:t> </a:t>
            </a:r>
            <a:r>
              <a:rPr lang="en-US" dirty="0" err="1"/>
              <a:t>có</a:t>
            </a:r>
            <a:r>
              <a:rPr lang="en-US" dirty="0"/>
              <a:t> </a:t>
            </a:r>
            <a:r>
              <a:rPr lang="en-US" dirty="0" err="1"/>
              <a:t>ít</a:t>
            </a:r>
            <a:r>
              <a:rPr lang="en-US" dirty="0"/>
              <a:t> </a:t>
            </a:r>
            <a:r>
              <a:rPr lang="en-US" dirty="0" err="1"/>
              <a:t>nhất</a:t>
            </a:r>
            <a:r>
              <a:rPr lang="en-US" dirty="0"/>
              <a:t> </a:t>
            </a:r>
            <a:r>
              <a:rPr lang="en-US" dirty="0" err="1"/>
              <a:t>một</a:t>
            </a:r>
            <a:r>
              <a:rPr lang="en-US" dirty="0"/>
              <a:t> </a:t>
            </a:r>
            <a:r>
              <a:rPr lang="en-US" dirty="0" err="1"/>
              <a:t>lần</a:t>
            </a:r>
            <a:r>
              <a:rPr lang="en-US" dirty="0"/>
              <a:t> </a:t>
            </a:r>
            <a:r>
              <a:rPr lang="en-US" dirty="0" err="1"/>
              <a:t>đối</a:t>
            </a:r>
            <a:r>
              <a:rPr lang="en-US" dirty="0"/>
              <a:t> </a:t>
            </a:r>
            <a:r>
              <a:rPr lang="en-US" dirty="0" err="1"/>
              <a:t>mặt</a:t>
            </a:r>
            <a:r>
              <a:rPr lang="en-US" dirty="0"/>
              <a:t> </a:t>
            </a:r>
            <a:r>
              <a:rPr lang="en-US" dirty="0" err="1"/>
              <a:t>với</a:t>
            </a:r>
            <a:r>
              <a:rPr lang="en-US" dirty="0"/>
              <a:t> </a:t>
            </a:r>
            <a:r>
              <a:rPr lang="en-US" dirty="0" err="1"/>
              <a:t>xuất</a:t>
            </a:r>
            <a:r>
              <a:rPr lang="en-US" dirty="0"/>
              <a:t> </a:t>
            </a:r>
            <a:r>
              <a:rPr lang="en-US" dirty="0" err="1"/>
              <a:t>huyết</a:t>
            </a:r>
            <a:r>
              <a:rPr lang="en-US" dirty="0"/>
              <a:t> </a:t>
            </a:r>
            <a:r>
              <a:rPr lang="en-US" dirty="0" err="1"/>
              <a:t>tử</a:t>
            </a:r>
            <a:r>
              <a:rPr lang="en-US" dirty="0"/>
              <a:t> </a:t>
            </a:r>
            <a:r>
              <a:rPr lang="en-US" dirty="0" err="1"/>
              <a:t>cung</a:t>
            </a:r>
            <a:r>
              <a:rPr lang="en-US" dirty="0"/>
              <a:t> </a:t>
            </a:r>
            <a:r>
              <a:rPr lang="en-US" dirty="0" err="1"/>
              <a:t>bất</a:t>
            </a:r>
            <a:r>
              <a:rPr lang="en-US" dirty="0"/>
              <a:t> </a:t>
            </a:r>
            <a:r>
              <a:rPr lang="en-US" dirty="0" err="1"/>
              <a:t>thường</a:t>
            </a:r>
            <a:r>
              <a:rPr lang="en-US" dirty="0"/>
              <a:t> ”</a:t>
            </a:r>
          </a:p>
        </p:txBody>
      </p:sp>
      <p:sp>
        <p:nvSpPr>
          <p:cNvPr id="4" name="Slide Number Placeholder 3"/>
          <p:cNvSpPr>
            <a:spLocks noGrp="1"/>
          </p:cNvSpPr>
          <p:nvPr>
            <p:ph type="sldNum" sz="quarter" idx="10"/>
          </p:nvPr>
        </p:nvSpPr>
        <p:spPr/>
        <p:txBody>
          <a:bodyPr/>
          <a:lstStyle/>
          <a:p>
            <a:fld id="{59BBBFF1-276A-440E-9523-AD10984E52D7}" type="slidenum">
              <a:rPr lang="en-US" smtClean="0"/>
              <a:t>3</a:t>
            </a:fld>
            <a:endParaRPr lang="en-US"/>
          </a:p>
        </p:txBody>
      </p:sp>
    </p:spTree>
    <p:extLst>
      <p:ext uri="{BB962C8B-B14F-4D97-AF65-F5344CB8AC3E}">
        <p14:creationId xmlns:p14="http://schemas.microsoft.com/office/powerpoint/2010/main" val="918647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FMP trung bình : 51.5 tuổi</a:t>
            </a:r>
          </a:p>
          <a:p>
            <a:r>
              <a:rPr lang="en-US"/>
              <a:t>Quanh mãn kinh : 40s – 50s</a:t>
            </a:r>
          </a:p>
          <a:p>
            <a:r>
              <a:rPr lang="en-US" sz="1200" b="0" i="0" kern="1200">
                <a:solidFill>
                  <a:schemeClr val="tx1"/>
                </a:solidFill>
                <a:effectLst/>
                <a:latin typeface="+mn-lt"/>
                <a:ea typeface="+mn-ea"/>
                <a:cs typeface="+mn-cs"/>
              </a:rPr>
              <a:t>The Stages of Reproductive Aging Workshop + 10 staging system for reproductive aging in women. Bảng</a:t>
            </a:r>
            <a:r>
              <a:rPr lang="en-US" sz="1200" b="0" i="0" kern="1200" baseline="0">
                <a:solidFill>
                  <a:schemeClr val="tx1"/>
                </a:solidFill>
                <a:effectLst/>
                <a:latin typeface="+mn-lt"/>
                <a:ea typeface="+mn-ea"/>
                <a:cs typeface="+mn-cs"/>
              </a:rPr>
              <a:t> đánh giá lão hóa hệ sinh sản </a:t>
            </a:r>
            <a:endParaRPr lang="en-US"/>
          </a:p>
        </p:txBody>
      </p:sp>
      <p:sp>
        <p:nvSpPr>
          <p:cNvPr id="4" name="Slide Number Placeholder 3"/>
          <p:cNvSpPr>
            <a:spLocks noGrp="1"/>
          </p:cNvSpPr>
          <p:nvPr>
            <p:ph type="sldNum" sz="quarter" idx="10"/>
          </p:nvPr>
        </p:nvSpPr>
        <p:spPr/>
        <p:txBody>
          <a:bodyPr/>
          <a:lstStyle/>
          <a:p>
            <a:fld id="{EB4DB014-E676-4DC6-93E7-1D1C04713A89}" type="slidenum">
              <a:rPr lang="en-US" smtClean="0"/>
              <a:t>36</a:t>
            </a:fld>
            <a:endParaRPr lang="en-US"/>
          </a:p>
        </p:txBody>
      </p:sp>
    </p:spTree>
    <p:extLst>
      <p:ext uri="{BB962C8B-B14F-4D97-AF65-F5344CB8AC3E}">
        <p14:creationId xmlns:p14="http://schemas.microsoft.com/office/powerpoint/2010/main" val="3060975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CM Â.đ</a:t>
            </a:r>
            <a:r>
              <a:rPr lang="en-US" baseline="0"/>
              <a:t> ~ 4-11% sau MK, tương đồng t.điểm MK, tỉ lệ XH giảm theo thời gian</a:t>
            </a:r>
          </a:p>
          <a:p>
            <a:pPr marL="171450" indent="-171450">
              <a:buFontTx/>
              <a:buChar char="-"/>
            </a:pPr>
            <a:r>
              <a:rPr lang="en-US" baseline="0"/>
              <a:t>Có ng cứu quan sát 271 sau MK ghi lại , 409/1000  within 12 tháng sau MK còn 41/1000 ng/năm 3 năm sau MK</a:t>
            </a:r>
          </a:p>
          <a:p>
            <a:pPr marL="171450" indent="-171450">
              <a:buFontTx/>
              <a:buChar char="-"/>
            </a:pPr>
            <a:r>
              <a:rPr lang="en-US" baseline="0"/>
              <a:t>Nguyên nhân :</a:t>
            </a:r>
          </a:p>
          <a:p>
            <a:pPr marL="628650" lvl="1" indent="-171450">
              <a:buFontTx/>
              <a:buChar char="-"/>
            </a:pPr>
            <a:r>
              <a:rPr lang="en-US" baseline="0"/>
              <a:t>Thiểu sản NMTC – Â.Đ : đau khi giao hợp or XH tử cung sau giao hợp</a:t>
            </a:r>
          </a:p>
          <a:p>
            <a:pPr marL="171450" lvl="0" indent="-171450">
              <a:buFontTx/>
              <a:buChar char="-"/>
            </a:pPr>
            <a:r>
              <a:rPr lang="en-US" baseline="0"/>
              <a:t>K NMTC : Mỹ 2017 ~61380 ca ung thư tử cung mới. ~10.920 chết. </a:t>
            </a:r>
            <a:br>
              <a:rPr lang="en-US" baseline="0"/>
            </a:br>
            <a:r>
              <a:rPr lang="en-US" baseline="0"/>
              <a:t>Phần lớn 92% K NMTC</a:t>
            </a:r>
          </a:p>
          <a:p>
            <a:pPr marL="171450" lvl="0" indent="-171450">
              <a:buFontTx/>
              <a:buChar char="-"/>
            </a:pPr>
            <a:r>
              <a:rPr lang="en-US" baseline="0"/>
              <a:t>XH ÂD như 1 triejeu chứng khám, có hơn 90% BN hậu mãn kinh có carcinoma NMTC</a:t>
            </a:r>
          </a:p>
          <a:p>
            <a:pPr marL="171450" lvl="0" indent="-171450">
              <a:buFontTx/>
              <a:buChar char="-"/>
            </a:pPr>
            <a:r>
              <a:rPr lang="en-US" baseline="0"/>
              <a:t>Phần lớn ng nhân do thiểu sản âm đạo – NMTC</a:t>
            </a:r>
          </a:p>
          <a:p>
            <a:pPr marL="171450" lvl="0" indent="-171450">
              <a:buFontTx/>
              <a:buChar char="-"/>
            </a:pPr>
            <a:r>
              <a:rPr lang="en-US" baseline="0"/>
              <a:t>Tuổi- YTNC : 1-14% pn XH sau MK có K NMTC</a:t>
            </a:r>
          </a:p>
          <a:p>
            <a:pPr marL="171450" lvl="0" indent="-171450">
              <a:buFontTx/>
              <a:buChar char="-"/>
            </a:pPr>
            <a:endParaRPr lang="en-US"/>
          </a:p>
        </p:txBody>
      </p:sp>
      <p:sp>
        <p:nvSpPr>
          <p:cNvPr id="4" name="Slide Number Placeholder 3"/>
          <p:cNvSpPr>
            <a:spLocks noGrp="1"/>
          </p:cNvSpPr>
          <p:nvPr>
            <p:ph type="sldNum" sz="quarter" idx="10"/>
          </p:nvPr>
        </p:nvSpPr>
        <p:spPr/>
        <p:txBody>
          <a:bodyPr/>
          <a:lstStyle/>
          <a:p>
            <a:fld id="{EB4DB014-E676-4DC6-93E7-1D1C04713A89}" type="slidenum">
              <a:rPr lang="en-US" smtClean="0"/>
              <a:t>38</a:t>
            </a:fld>
            <a:endParaRPr lang="en-US"/>
          </a:p>
        </p:txBody>
      </p:sp>
    </p:spTree>
    <p:extLst>
      <p:ext uri="{BB962C8B-B14F-4D97-AF65-F5344CB8AC3E}">
        <p14:creationId xmlns:p14="http://schemas.microsoft.com/office/powerpoint/2010/main" val="448504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Đánh</a:t>
            </a:r>
            <a:r>
              <a:rPr lang="en-US" baseline="0"/>
              <a:t> giá qua MP dọc giữa TC- NM giữa 2 bờ. </a:t>
            </a:r>
            <a:r>
              <a:rPr lang="en-US" baseline="0">
                <a:sym typeface="Wingdings" panose="05000000000000000000" pitchFamily="2" charset="2"/>
              </a:rPr>
              <a:t> nhược điểm khi : </a:t>
            </a:r>
            <a:endParaRPr lang="en-US" baseline="0"/>
          </a:p>
        </p:txBody>
      </p:sp>
      <p:sp>
        <p:nvSpPr>
          <p:cNvPr id="4" name="Slide Number Placeholder 3"/>
          <p:cNvSpPr>
            <a:spLocks noGrp="1"/>
          </p:cNvSpPr>
          <p:nvPr>
            <p:ph type="sldNum" sz="quarter" idx="10"/>
          </p:nvPr>
        </p:nvSpPr>
        <p:spPr/>
        <p:txBody>
          <a:bodyPr/>
          <a:lstStyle/>
          <a:p>
            <a:fld id="{EB4DB014-E676-4DC6-93E7-1D1C04713A89}" type="slidenum">
              <a:rPr lang="en-US" smtClean="0"/>
              <a:t>41</a:t>
            </a:fld>
            <a:endParaRPr lang="en-US"/>
          </a:p>
        </p:txBody>
      </p:sp>
    </p:spTree>
    <p:extLst>
      <p:ext uri="{BB962C8B-B14F-4D97-AF65-F5344CB8AC3E}">
        <p14:creationId xmlns:p14="http://schemas.microsoft.com/office/powerpoint/2010/main" val="172986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t>Một vùng nội mạc tăng sinh khu trú ở giai đoạn chế tiết có thể nhầm là một polyps,</a:t>
            </a: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t>Một phân tích cộng gộp (2003) từ 24 nghiên cứu cho thấy </a:t>
            </a:r>
            <a:r>
              <a:rPr lang="vi-VN" b="1"/>
              <a:t>SIS ngang với hysteroscopy </a:t>
            </a:r>
            <a:r>
              <a:rPr lang="vi-VN"/>
              <a:t>trong đánh giá tổn thương khu trú lòng TC. Quan trọng là cả SIS và hyteroscopy đều </a:t>
            </a:r>
            <a:r>
              <a:rPr lang="vi-VN" b="1"/>
              <a:t>không phân biệt tin cậy dc lành và ác tinh</a:t>
            </a:r>
            <a:r>
              <a:rPr lang="vi-VN"/>
              <a:t>, nên vai trò của sinh thiết là rất quan trọng.</a:t>
            </a: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t>Mặc dù độ chinh xác cao hơn TVS trong các tổn thương khu trú, SIS không vượt trội hơn so với TVS trong đánh giá các </a:t>
            </a:r>
            <a:r>
              <a:rPr lang="vi-VN" b="1">
                <a:solidFill>
                  <a:srgbClr val="FF0000"/>
                </a:solidFill>
              </a:rPr>
              <a:t>tổn thương tăng sinh lan tỏa và ung thư</a:t>
            </a:r>
            <a:r>
              <a:rPr lang="vi-VN"/>
              <a:t>, do đó, với BN mãn kinh AUB, tiếp cận đầu tay với SIS không có thêm lợi ích so với TVS.</a:t>
            </a: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HA Dầy</a:t>
            </a:r>
            <a:r>
              <a:rPr lang="en-US" baseline="0"/>
              <a:t> NMTC (T) ; (P) - SIS thấy khối dưới TC </a:t>
            </a:r>
            <a:endParaRPr lang="vi-VN"/>
          </a:p>
        </p:txBody>
      </p:sp>
      <p:sp>
        <p:nvSpPr>
          <p:cNvPr id="4" name="Chỗ dành sẵn cho Số hiệu Bản chiếu 3"/>
          <p:cNvSpPr>
            <a:spLocks noGrp="1"/>
          </p:cNvSpPr>
          <p:nvPr>
            <p:ph type="sldNum" sz="quarter" idx="10"/>
          </p:nvPr>
        </p:nvSpPr>
        <p:spPr/>
        <p:txBody>
          <a:bodyPr/>
          <a:lstStyle/>
          <a:p>
            <a:fld id="{D3872B44-CAC6-4D3A-8F57-AA0C723A2A97}" type="slidenum">
              <a:rPr lang="vi-VN" smtClean="0"/>
              <a:t>42</a:t>
            </a:fld>
            <a:endParaRPr lang="vi-VN"/>
          </a:p>
        </p:txBody>
      </p:sp>
    </p:spTree>
    <p:extLst>
      <p:ext uri="{BB962C8B-B14F-4D97-AF65-F5344CB8AC3E}">
        <p14:creationId xmlns:p14="http://schemas.microsoft.com/office/powerpoint/2010/main" val="2518077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a:p>
            <a:endParaRPr lang="vi-VN"/>
          </a:p>
        </p:txBody>
      </p:sp>
      <p:sp>
        <p:nvSpPr>
          <p:cNvPr id="4" name="Chỗ dành sẵn cho Số hiệu Bản chiếu 3"/>
          <p:cNvSpPr>
            <a:spLocks noGrp="1"/>
          </p:cNvSpPr>
          <p:nvPr>
            <p:ph type="sldNum" sz="quarter" idx="10"/>
          </p:nvPr>
        </p:nvSpPr>
        <p:spPr/>
        <p:txBody>
          <a:bodyPr/>
          <a:lstStyle/>
          <a:p>
            <a:fld id="{D3872B44-CAC6-4D3A-8F57-AA0C723A2A97}" type="slidenum">
              <a:rPr lang="vi-VN" smtClean="0"/>
              <a:t>43</a:t>
            </a:fld>
            <a:endParaRPr lang="vi-VN"/>
          </a:p>
        </p:txBody>
      </p:sp>
    </p:spTree>
    <p:extLst>
      <p:ext uri="{BB962C8B-B14F-4D97-AF65-F5344CB8AC3E}">
        <p14:creationId xmlns:p14="http://schemas.microsoft.com/office/powerpoint/2010/main" val="3234377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Serous</a:t>
            </a:r>
            <a:r>
              <a:rPr lang="en-US" baseline="0"/>
              <a:t> thanh dịch</a:t>
            </a:r>
          </a:p>
          <a:p>
            <a:r>
              <a:rPr lang="en-US" baseline="0"/>
              <a:t>Mucinous nhầy</a:t>
            </a:r>
          </a:p>
          <a:p>
            <a:r>
              <a:rPr lang="en-US" baseline="0"/>
              <a:t>Clear cell : TB trong</a:t>
            </a:r>
          </a:p>
          <a:p>
            <a:r>
              <a:rPr lang="en-US" baseline="0"/>
              <a:t>- Sinh thiết mù ko thấy Tăng sinh NMTC - Ấc tính / st mù </a:t>
            </a:r>
            <a:r>
              <a:rPr lang="en-US" baseline="0">
                <a:sym typeface="Wingdings" panose="05000000000000000000" pitchFamily="2" charset="2"/>
              </a:rPr>
              <a:t> Nội soi sinh thiết</a:t>
            </a:r>
            <a:endParaRPr lang="en-US"/>
          </a:p>
        </p:txBody>
      </p:sp>
      <p:sp>
        <p:nvSpPr>
          <p:cNvPr id="4" name="Slide Number Placeholder 3"/>
          <p:cNvSpPr>
            <a:spLocks noGrp="1"/>
          </p:cNvSpPr>
          <p:nvPr>
            <p:ph type="sldNum" sz="quarter" idx="10"/>
          </p:nvPr>
        </p:nvSpPr>
        <p:spPr/>
        <p:txBody>
          <a:bodyPr/>
          <a:lstStyle/>
          <a:p>
            <a:fld id="{EB4DB014-E676-4DC6-93E7-1D1C04713A89}" type="slidenum">
              <a:rPr lang="en-US" smtClean="0"/>
              <a:t>44</a:t>
            </a:fld>
            <a:endParaRPr lang="en-US"/>
          </a:p>
        </p:txBody>
      </p:sp>
    </p:spTree>
    <p:extLst>
      <p:ext uri="{BB962C8B-B14F-4D97-AF65-F5344CB8AC3E}">
        <p14:creationId xmlns:p14="http://schemas.microsoft.com/office/powerpoint/2010/main" val="330083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 1 : chiếm</a:t>
            </a:r>
            <a:r>
              <a:rPr lang="en-US" baseline="0"/>
              <a:t> đa số BN,</a:t>
            </a:r>
            <a:r>
              <a:rPr lang="en-US"/>
              <a:t>E</a:t>
            </a:r>
            <a:r>
              <a:rPr lang="en-US" baseline="0"/>
              <a:t> ko đối kháng P, biến đổi NM TC, Đbiến PTEN or KRAS</a:t>
            </a:r>
          </a:p>
          <a:p>
            <a:r>
              <a:rPr lang="en-US" baseline="0"/>
              <a:t>Type 2 : nữ lớn tuổi hơn, NM thường teo, ko phát triển từ Tăng sinh NMTC và ko nhạy cảm hormone.  có bến thể ung thư thanh dịch, ung thư tb sáng hoặc hỗn hợp, thường có ĐB p53</a:t>
            </a:r>
          </a:p>
          <a:p>
            <a:endParaRPr lang="en-US" baseline="0"/>
          </a:p>
          <a:p>
            <a:r>
              <a:rPr lang="en-US" baseline="0"/>
              <a:t>(3) </a:t>
            </a:r>
            <a:r>
              <a:rPr lang="en-US" sz="1200" b="0" i="0" kern="1200">
                <a:solidFill>
                  <a:schemeClr val="tx1"/>
                </a:solidFill>
                <a:effectLst/>
                <a:latin typeface="+mn-lt"/>
                <a:ea typeface="+mn-ea"/>
                <a:cs typeface="+mn-cs"/>
              </a:rPr>
              <a:t>Goldberg H, Miller RC, Abdah-Bortnyak R, Steiner M, Yildiz F, Meirovitz A, Villà S, Poortmans PM, Azria D, Zidan J, Ozsahin M, Abacioglu U, Gold DG, Amit A, Lavie O, Atahan IL, Kuten A (February 2008). "Outcome after combined modality treatment for uterine papillary serous carcinoma: a study by the Rare Cancer Network (RCN)". </a:t>
            </a:r>
            <a:r>
              <a:rPr lang="en-US" sz="1200" b="0" i="1" kern="1200">
                <a:solidFill>
                  <a:schemeClr val="tx1"/>
                </a:solidFill>
                <a:effectLst/>
                <a:latin typeface="+mn-lt"/>
                <a:ea typeface="+mn-ea"/>
                <a:cs typeface="+mn-cs"/>
              </a:rPr>
              <a:t>Gynecol. Oncol</a:t>
            </a:r>
            <a:r>
              <a:rPr lang="en-US" sz="1200" b="0" i="0" kern="1200">
                <a:solidFill>
                  <a:schemeClr val="tx1"/>
                </a:solidFill>
                <a:effectLst/>
                <a:latin typeface="+mn-lt"/>
                <a:ea typeface="+mn-ea"/>
                <a:cs typeface="+mn-cs"/>
              </a:rPr>
              <a:t>. </a:t>
            </a:r>
            <a:r>
              <a:rPr lang="en-US" sz="1200" b="1" i="0" kern="1200">
                <a:solidFill>
                  <a:schemeClr val="tx1"/>
                </a:solidFill>
                <a:effectLst/>
                <a:latin typeface="+mn-lt"/>
                <a:ea typeface="+mn-ea"/>
                <a:cs typeface="+mn-cs"/>
              </a:rPr>
              <a:t>108</a:t>
            </a:r>
            <a:r>
              <a:rPr lang="en-US" sz="1200" b="0" i="0" kern="1200">
                <a:solidFill>
                  <a:schemeClr val="tx1"/>
                </a:solidFill>
                <a:effectLst/>
                <a:latin typeface="+mn-lt"/>
                <a:ea typeface="+mn-ea"/>
                <a:cs typeface="+mn-cs"/>
              </a:rPr>
              <a:t> (2): 298–305. </a:t>
            </a:r>
            <a:r>
              <a:rPr lang="en-US" sz="1200" b="0" i="0" u="none" strike="noStrike" kern="1200">
                <a:solidFill>
                  <a:schemeClr val="tx1"/>
                </a:solidFill>
                <a:effectLst/>
                <a:latin typeface="+mn-lt"/>
                <a:ea typeface="+mn-ea"/>
                <a:cs typeface="+mn-cs"/>
                <a:hlinkClick r:id="rId3" tooltip="Digital object identifier"/>
              </a:rPr>
              <a:t>doi</a:t>
            </a:r>
            <a:r>
              <a:rPr lang="en-US" sz="1200" b="0" i="0"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4"/>
              </a:rPr>
              <a:t>10.1016/j.ygyno.2007.10.037</a:t>
            </a:r>
            <a:r>
              <a:rPr lang="en-US" sz="1200" b="0" i="0"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tooltip="PubMed Identifier"/>
              </a:rPr>
              <a:t>PMID</a:t>
            </a:r>
            <a:r>
              <a:rPr lang="en-US" sz="1200" b="0" i="0"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6"/>
              </a:rPr>
              <a:t>18096209</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EB4DB014-E676-4DC6-93E7-1D1C04713A89}" type="slidenum">
              <a:rPr lang="en-US" smtClean="0"/>
              <a:t>45</a:t>
            </a:fld>
            <a:endParaRPr lang="en-US"/>
          </a:p>
        </p:txBody>
      </p:sp>
    </p:spTree>
    <p:extLst>
      <p:ext uri="{BB962C8B-B14F-4D97-AF65-F5344CB8AC3E}">
        <p14:creationId xmlns:p14="http://schemas.microsoft.com/office/powerpoint/2010/main" val="2981437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4DB014-E676-4DC6-93E7-1D1C04713A89}" type="slidenum">
              <a:rPr lang="en-US" smtClean="0"/>
              <a:t>47</a:t>
            </a:fld>
            <a:endParaRPr lang="en-US"/>
          </a:p>
        </p:txBody>
      </p:sp>
    </p:spTree>
    <p:extLst>
      <p:ext uri="{BB962C8B-B14F-4D97-AF65-F5344CB8AC3E}">
        <p14:creationId xmlns:p14="http://schemas.microsoft.com/office/powerpoint/2010/main" val="3441982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Tỉ lệ</a:t>
            </a:r>
            <a:r>
              <a:rPr lang="en-US" baseline="0"/>
              <a:t> d.báo ung thư tbai 0.9% : (+) chẩn đoán, (-) ko loại trừ đươc</a:t>
            </a:r>
          </a:p>
          <a:p>
            <a:r>
              <a:rPr lang="en-US" baseline="0">
                <a:sym typeface="Wingdings" panose="05000000000000000000" pitchFamily="2" charset="2"/>
              </a:rPr>
              <a:t> ST NM bình thường : AUB kéo dài dù đc điều trị, nghi k.năng UT cao  làm tiếp XN khác</a:t>
            </a:r>
            <a:endParaRPr lang="en-US"/>
          </a:p>
        </p:txBody>
      </p:sp>
      <p:sp>
        <p:nvSpPr>
          <p:cNvPr id="4" name="Slide Number Placeholder 3"/>
          <p:cNvSpPr>
            <a:spLocks noGrp="1"/>
          </p:cNvSpPr>
          <p:nvPr>
            <p:ph type="sldNum" sz="quarter" idx="10"/>
          </p:nvPr>
        </p:nvSpPr>
        <p:spPr/>
        <p:txBody>
          <a:bodyPr/>
          <a:lstStyle/>
          <a:p>
            <a:fld id="{EB4DB014-E676-4DC6-93E7-1D1C04713A89}" type="slidenum">
              <a:rPr lang="en-US" smtClean="0"/>
              <a:t>48</a:t>
            </a:fld>
            <a:endParaRPr lang="en-US"/>
          </a:p>
        </p:txBody>
      </p:sp>
    </p:spTree>
    <p:extLst>
      <p:ext uri="{BB962C8B-B14F-4D97-AF65-F5344CB8AC3E}">
        <p14:creationId xmlns:p14="http://schemas.microsoft.com/office/powerpoint/2010/main" val="2680456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Nghiên</a:t>
            </a:r>
            <a:r>
              <a:rPr lang="en-US" baseline="0"/>
              <a:t> cứu hồi cứu 400 PN PAP có BEC &gt;= 40 tuổi bao gồm 161 ng hậu MK . Tỉ lệ K NMTC và precursor for K NMTC cao hơn ở người BEC bao gồm cả trước- sau MK. . AUB Hậu MK ( BEC : 16.4 so với 10.9 ) cũng như là ko có AUB/hậu MK ( 7.6% so với O ).</a:t>
            </a:r>
          </a:p>
          <a:p>
            <a:pPr marL="171450" indent="-171450">
              <a:buFontTx/>
              <a:buChar char="-"/>
            </a:pPr>
            <a:r>
              <a:rPr lang="en-US" baseline="0"/>
              <a:t>Bethesda 2001 lấy mốc &gt;= 40 t, </a:t>
            </a:r>
            <a:r>
              <a:rPr lang="en-US" baseline="0">
                <a:sym typeface="Wingdings" panose="05000000000000000000" pitchFamily="2" charset="2"/>
              </a:rPr>
              <a:t> Bethesda 2014 : &gt;=45t</a:t>
            </a:r>
          </a:p>
          <a:p>
            <a:r>
              <a:rPr lang="en-US" sz="1200" b="1" i="0" kern="1200">
                <a:solidFill>
                  <a:schemeClr val="tx1"/>
                </a:solidFill>
                <a:effectLst/>
                <a:latin typeface="+mn-lt"/>
                <a:ea typeface="+mn-ea"/>
                <a:cs typeface="+mn-cs"/>
              </a:rPr>
              <a:t>Stage</a:t>
            </a:r>
            <a:r>
              <a:rPr lang="en-US" sz="1200" b="0" i="0" kern="1200">
                <a:solidFill>
                  <a:schemeClr val="tx1"/>
                </a:solidFill>
                <a:effectLst/>
                <a:latin typeface="+mn-lt"/>
                <a:ea typeface="+mn-ea"/>
                <a:cs typeface="+mn-cs"/>
              </a:rPr>
              <a:t> I: </a:t>
            </a:r>
            <a:r>
              <a:rPr lang="en-US" sz="1200" b="1" i="0" kern="1200">
                <a:solidFill>
                  <a:schemeClr val="tx1"/>
                </a:solidFill>
                <a:effectLst/>
                <a:latin typeface="+mn-lt"/>
                <a:ea typeface="+mn-ea"/>
                <a:cs typeface="+mn-cs"/>
              </a:rPr>
              <a:t>Cancer</a:t>
            </a:r>
            <a:r>
              <a:rPr lang="en-US" sz="1200" b="0" i="0" kern="1200">
                <a:solidFill>
                  <a:schemeClr val="tx1"/>
                </a:solidFill>
                <a:effectLst/>
                <a:latin typeface="+mn-lt"/>
                <a:ea typeface="+mn-ea"/>
                <a:cs typeface="+mn-cs"/>
              </a:rPr>
              <a:t> that is confined to the uterus.</a:t>
            </a:r>
          </a:p>
          <a:p>
            <a:r>
              <a:rPr lang="en-US" sz="1200" b="1" i="0" kern="1200">
                <a:solidFill>
                  <a:schemeClr val="tx1"/>
                </a:solidFill>
                <a:effectLst/>
                <a:latin typeface="+mn-lt"/>
                <a:ea typeface="+mn-ea"/>
                <a:cs typeface="+mn-cs"/>
              </a:rPr>
              <a:t>Stage</a:t>
            </a:r>
            <a:r>
              <a:rPr lang="en-US" sz="1200" b="0" i="0" kern="1200">
                <a:solidFill>
                  <a:schemeClr val="tx1"/>
                </a:solidFill>
                <a:effectLst/>
                <a:latin typeface="+mn-lt"/>
                <a:ea typeface="+mn-ea"/>
                <a:cs typeface="+mn-cs"/>
              </a:rPr>
              <a:t> II: </a:t>
            </a:r>
            <a:r>
              <a:rPr lang="en-US" sz="1200" b="1" i="0" kern="1200">
                <a:solidFill>
                  <a:schemeClr val="tx1"/>
                </a:solidFill>
                <a:effectLst/>
                <a:latin typeface="+mn-lt"/>
                <a:ea typeface="+mn-ea"/>
                <a:cs typeface="+mn-cs"/>
              </a:rPr>
              <a:t>Cancer</a:t>
            </a:r>
            <a:r>
              <a:rPr lang="en-US" sz="1200" b="0" i="0" kern="1200">
                <a:solidFill>
                  <a:schemeClr val="tx1"/>
                </a:solidFill>
                <a:effectLst/>
                <a:latin typeface="+mn-lt"/>
                <a:ea typeface="+mn-ea"/>
                <a:cs typeface="+mn-cs"/>
              </a:rPr>
              <a:t> that has spread to the cervix.</a:t>
            </a:r>
          </a:p>
          <a:p>
            <a:r>
              <a:rPr lang="en-US" sz="1200" b="1" i="0" kern="1200">
                <a:solidFill>
                  <a:schemeClr val="tx1"/>
                </a:solidFill>
                <a:effectLst/>
                <a:latin typeface="+mn-lt"/>
                <a:ea typeface="+mn-ea"/>
                <a:cs typeface="+mn-cs"/>
              </a:rPr>
              <a:t>Stage</a:t>
            </a:r>
            <a:r>
              <a:rPr lang="en-US" sz="1200" b="0" i="0" kern="1200">
                <a:solidFill>
                  <a:schemeClr val="tx1"/>
                </a:solidFill>
                <a:effectLst/>
                <a:latin typeface="+mn-lt"/>
                <a:ea typeface="+mn-ea"/>
                <a:cs typeface="+mn-cs"/>
              </a:rPr>
              <a:t> III: </a:t>
            </a:r>
            <a:r>
              <a:rPr lang="en-US" sz="1200" b="1" i="0" kern="1200">
                <a:solidFill>
                  <a:schemeClr val="tx1"/>
                </a:solidFill>
                <a:effectLst/>
                <a:latin typeface="+mn-lt"/>
                <a:ea typeface="+mn-ea"/>
                <a:cs typeface="+mn-cs"/>
              </a:rPr>
              <a:t>Cancer</a:t>
            </a:r>
            <a:r>
              <a:rPr lang="en-US" sz="1200" b="0" i="0" kern="1200">
                <a:solidFill>
                  <a:schemeClr val="tx1"/>
                </a:solidFill>
                <a:effectLst/>
                <a:latin typeface="+mn-lt"/>
                <a:ea typeface="+mn-ea"/>
                <a:cs typeface="+mn-cs"/>
              </a:rPr>
              <a:t> that has spread to the vagina, ovaries, and/or lymph nodes.</a:t>
            </a:r>
          </a:p>
          <a:p>
            <a:r>
              <a:rPr lang="en-US" sz="1200" b="1" i="0" kern="1200">
                <a:solidFill>
                  <a:schemeClr val="tx1"/>
                </a:solidFill>
                <a:effectLst/>
                <a:latin typeface="+mn-lt"/>
                <a:ea typeface="+mn-ea"/>
                <a:cs typeface="+mn-cs"/>
              </a:rPr>
              <a:t>Stage</a:t>
            </a:r>
            <a:r>
              <a:rPr lang="en-US" sz="1200" b="0" i="0" kern="1200">
                <a:solidFill>
                  <a:schemeClr val="tx1"/>
                </a:solidFill>
                <a:effectLst/>
                <a:latin typeface="+mn-lt"/>
                <a:ea typeface="+mn-ea"/>
                <a:cs typeface="+mn-cs"/>
              </a:rPr>
              <a:t> IV: </a:t>
            </a:r>
            <a:r>
              <a:rPr lang="en-US" sz="1200" b="1" i="0" kern="1200">
                <a:solidFill>
                  <a:schemeClr val="tx1"/>
                </a:solidFill>
                <a:effectLst/>
                <a:latin typeface="+mn-lt"/>
                <a:ea typeface="+mn-ea"/>
                <a:cs typeface="+mn-cs"/>
              </a:rPr>
              <a:t>Cancer</a:t>
            </a:r>
            <a:r>
              <a:rPr lang="en-US" sz="1200" b="0" i="0" kern="1200">
                <a:solidFill>
                  <a:schemeClr val="tx1"/>
                </a:solidFill>
                <a:effectLst/>
                <a:latin typeface="+mn-lt"/>
                <a:ea typeface="+mn-ea"/>
                <a:cs typeface="+mn-cs"/>
              </a:rPr>
              <a:t> that has spread to the urinary bladder, rectum, or organs located far from the uterus, such as the lungs or bones</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EB4DB014-E676-4DC6-93E7-1D1C04713A89}" type="slidenum">
              <a:rPr lang="en-US" smtClean="0"/>
              <a:t>49</a:t>
            </a:fld>
            <a:endParaRPr lang="en-US"/>
          </a:p>
        </p:txBody>
      </p:sp>
    </p:spTree>
    <p:extLst>
      <p:ext uri="{BB962C8B-B14F-4D97-AF65-F5344CB8AC3E}">
        <p14:creationId xmlns:p14="http://schemas.microsoft.com/office/powerpoint/2010/main" val="2758316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4</a:t>
            </a:fld>
            <a:endParaRPr lang="vi-VN"/>
          </a:p>
        </p:txBody>
      </p:sp>
    </p:spTree>
    <p:extLst>
      <p:ext uri="{BB962C8B-B14F-4D97-AF65-F5344CB8AC3E}">
        <p14:creationId xmlns:p14="http://schemas.microsoft.com/office/powerpoint/2010/main" val="405879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21710-9821-4F4F-8721-0A090884D2D3}" type="slidenum">
              <a:rPr lang="vi-VN" smtClean="0"/>
              <a:t>50</a:t>
            </a:fld>
            <a:endParaRPr lang="vi-VN"/>
          </a:p>
        </p:txBody>
      </p:sp>
    </p:spTree>
    <p:extLst>
      <p:ext uri="{BB962C8B-B14F-4D97-AF65-F5344CB8AC3E}">
        <p14:creationId xmlns:p14="http://schemas.microsoft.com/office/powerpoint/2010/main" val="3950894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Notes Placeholde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82667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Notes Placeholde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525658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Chlamydia</a:t>
            </a:r>
            <a:r>
              <a:rPr lang="en-US" baseline="0"/>
              <a:t> tấn công vào TB trụ, TB tuyến NMTC , thường gây tiết dịch Â.Đ bất thường, nhầy mủ, dễ chảy máu</a:t>
            </a:r>
            <a:endParaRPr lang="en-US"/>
          </a:p>
        </p:txBody>
      </p:sp>
      <p:sp>
        <p:nvSpPr>
          <p:cNvPr id="4" name="Slide Number Placeholder 3"/>
          <p:cNvSpPr>
            <a:spLocks noGrp="1"/>
          </p:cNvSpPr>
          <p:nvPr>
            <p:ph type="sldNum" sz="quarter" idx="10"/>
          </p:nvPr>
        </p:nvSpPr>
        <p:spPr/>
        <p:txBody>
          <a:bodyPr/>
          <a:lstStyle/>
          <a:p>
            <a:fld id="{D9221710-9821-4F4F-8721-0A090884D2D3}" type="slidenum">
              <a:rPr lang="vi-VN" smtClean="0"/>
              <a:t>54</a:t>
            </a:fld>
            <a:endParaRPr lang="vi-VN"/>
          </a:p>
        </p:txBody>
      </p:sp>
    </p:spTree>
    <p:extLst>
      <p:ext uri="{BB962C8B-B14F-4D97-AF65-F5344CB8AC3E}">
        <p14:creationId xmlns:p14="http://schemas.microsoft.com/office/powerpoint/2010/main" val="982831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200" kern="1200" dirty="0">
                <a:solidFill>
                  <a:schemeClr val="tx1"/>
                </a:solidFill>
                <a:effectLst/>
                <a:latin typeface="+mn-lt"/>
                <a:ea typeface="+mn-ea"/>
                <a:cs typeface="+mn-cs"/>
              </a:rPr>
              <a:t>Siêu âm </a:t>
            </a:r>
            <a:r>
              <a:rPr lang="vi-VN" sz="1200" kern="1200" dirty="0" err="1">
                <a:solidFill>
                  <a:schemeClr val="tx1"/>
                </a:solidFill>
                <a:effectLst/>
                <a:latin typeface="+mn-lt"/>
                <a:ea typeface="+mn-ea"/>
                <a:cs typeface="+mn-cs"/>
              </a:rPr>
              <a:t>ngả</a:t>
            </a:r>
            <a:r>
              <a:rPr lang="vi-VN" sz="1200" kern="1200" dirty="0">
                <a:solidFill>
                  <a:schemeClr val="tx1"/>
                </a:solidFill>
                <a:effectLst/>
                <a:latin typeface="+mn-lt"/>
                <a:ea typeface="+mn-ea"/>
                <a:cs typeface="+mn-cs"/>
              </a:rPr>
              <a:t> âm </a:t>
            </a:r>
            <a:r>
              <a:rPr lang="vi-VN" sz="1200" kern="1200" dirty="0" err="1">
                <a:solidFill>
                  <a:schemeClr val="tx1"/>
                </a:solidFill>
                <a:effectLst/>
                <a:latin typeface="+mn-lt"/>
                <a:ea typeface="+mn-ea"/>
                <a:cs typeface="+mn-cs"/>
              </a:rPr>
              <a:t>đạo</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là</a:t>
            </a:r>
            <a:r>
              <a:rPr lang="vi-VN" sz="1200" kern="1200" dirty="0">
                <a:solidFill>
                  <a:schemeClr val="tx1"/>
                </a:solidFill>
                <a:effectLst/>
                <a:latin typeface="+mn-lt"/>
                <a:ea typeface="+mn-ea"/>
                <a:cs typeface="+mn-cs"/>
              </a:rPr>
              <a:t> phương </a:t>
            </a:r>
            <a:r>
              <a:rPr lang="vi-VN" sz="1200" kern="1200" dirty="0" err="1">
                <a:solidFill>
                  <a:schemeClr val="tx1"/>
                </a:solidFill>
                <a:effectLst/>
                <a:latin typeface="+mn-lt"/>
                <a:ea typeface="+mn-ea"/>
                <a:cs typeface="+mn-cs"/>
              </a:rPr>
              <a:t>tiện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tầm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soát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phù</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hợp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trong </a:t>
            </a:r>
            <a:r>
              <a:rPr lang="vi-VN" sz="1200" kern="1200" dirty="0" err="1">
                <a:solidFill>
                  <a:schemeClr val="tx1"/>
                </a:solidFill>
                <a:effectLst/>
                <a:latin typeface="+mn-lt"/>
                <a:ea typeface="+mn-ea"/>
                <a:cs typeface="+mn-cs"/>
              </a:rPr>
              <a:t>hầu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hết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trường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hợp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đề</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nghị</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đầu</a:t>
            </a:r>
            <a:r>
              <a:rPr lang="vi-VN" sz="1200" kern="1200" dirty="0">
                <a:solidFill>
                  <a:schemeClr val="tx1"/>
                </a:solidFill>
                <a:effectLst/>
                <a:latin typeface="+mn-lt"/>
                <a:ea typeface="+mn-ea"/>
                <a:cs typeface="+mn-cs"/>
              </a:rPr>
              <a:t> tay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sớm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hình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ảnh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lý</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tưởng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thiết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bị</a:t>
            </a:r>
            <a:r>
              <a:rPr lang="vi-VN" sz="1200" kern="1200" dirty="0">
                <a:solidFill>
                  <a:schemeClr val="tx1"/>
                </a:solidFill>
                <a:effectLst/>
                <a:latin typeface="+mn-lt"/>
                <a:ea typeface="+mn-ea"/>
                <a:cs typeface="+mn-cs"/>
              </a:rPr>
              <a:t> siêu âm </a:t>
            </a:r>
            <a:r>
              <a:rPr lang="vi-VN" sz="1200" kern="1200" dirty="0" err="1">
                <a:solidFill>
                  <a:schemeClr val="tx1"/>
                </a:solidFill>
                <a:effectLst/>
                <a:latin typeface="+mn-lt"/>
                <a:ea typeface="+mn-ea"/>
                <a:cs typeface="+mn-cs"/>
              </a:rPr>
              <a:t>phải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đủ</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lượng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hiển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thị</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rõ</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ràng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đặc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điểm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nội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tử</a:t>
            </a:r>
            <a:r>
              <a:rPr lang="vi-VN" sz="1200" kern="1200" dirty="0">
                <a:solidFill>
                  <a:schemeClr val="tx1"/>
                </a:solidFill>
                <a:effectLst/>
                <a:latin typeface="+mn-lt"/>
                <a:ea typeface="+mn-ea"/>
                <a:cs typeface="+mn-cs"/>
              </a:rPr>
              <a:t> cung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nội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tử</a:t>
            </a:r>
            <a:r>
              <a:rPr lang="vi-VN" sz="1200" kern="1200" dirty="0">
                <a:solidFill>
                  <a:schemeClr val="tx1"/>
                </a:solidFill>
                <a:effectLst/>
                <a:latin typeface="+mn-lt"/>
                <a:ea typeface="+mn-ea"/>
                <a:cs typeface="+mn-cs"/>
              </a:rPr>
              <a:t> cung,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người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định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phải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khả</a:t>
            </a:r>
            <a:r>
              <a:rPr lang="vi-VN" sz="1200" kern="1200" dirty="0">
                <a:solidFill>
                  <a:schemeClr val="tx1"/>
                </a:solidFill>
                <a:effectLst/>
                <a:latin typeface="+mn-lt"/>
                <a:ea typeface="+mn-ea"/>
                <a:cs typeface="+mn-cs"/>
              </a:rPr>
              <a:t> năng </a:t>
            </a:r>
            <a:r>
              <a:rPr lang="vi-VN" sz="1200" kern="1200" dirty="0" err="1">
                <a:solidFill>
                  <a:schemeClr val="tx1"/>
                </a:solidFill>
                <a:effectLst/>
                <a:latin typeface="+mn-lt"/>
                <a:ea typeface="+mn-ea"/>
                <a:cs typeface="+mn-cs"/>
              </a:rPr>
              <a:t>sử</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dụng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thiết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bị</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diễn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giải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hình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ảnh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hiển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thị</a:t>
            </a:r>
            <a:r>
              <a:rPr lang="vi-VN" sz="1200" kern="1200" dirty="0">
                <a:solidFill>
                  <a:schemeClr val="tx1"/>
                </a:solidFill>
                <a:effectLst/>
                <a:latin typeface="+mn-lt"/>
                <a:ea typeface="+mn-ea"/>
                <a:cs typeface="+mn-cs"/>
              </a:rPr>
              <a:t>. </a:t>
            </a:r>
          </a:p>
          <a:p>
            <a:r>
              <a:rPr lang="vi-VN" sz="1200" kern="1200" dirty="0" err="1">
                <a:solidFill>
                  <a:schemeClr val="tx1"/>
                </a:solidFill>
                <a:effectLst/>
                <a:latin typeface="+mn-lt"/>
                <a:ea typeface="+mn-ea"/>
                <a:cs typeface="+mn-cs"/>
              </a:rPr>
              <a:t>Thậm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chí</a:t>
            </a:r>
            <a:r>
              <a:rPr lang="vi-VN" sz="1200" kern="1200" dirty="0">
                <a:solidFill>
                  <a:schemeClr val="tx1"/>
                </a:solidFill>
                <a:effectLst/>
                <a:latin typeface="+mn-lt"/>
                <a:ea typeface="+mn-ea"/>
                <a:cs typeface="+mn-cs"/>
              </a:rPr>
              <a:t> trong </a:t>
            </a:r>
            <a:r>
              <a:rPr lang="vi-VN" sz="1200" kern="1200" dirty="0" err="1">
                <a:solidFill>
                  <a:schemeClr val="tx1"/>
                </a:solidFill>
                <a:effectLst/>
                <a:latin typeface="+mn-lt"/>
                <a:ea typeface="+mn-ea"/>
                <a:cs typeface="+mn-cs"/>
              </a:rPr>
              <a:t>điều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kiện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lý</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tưởng</a:t>
            </a:r>
            <a:r>
              <a:rPr lang="vi-VN" sz="1200" kern="1200" dirty="0">
                <a:solidFill>
                  <a:schemeClr val="tx1"/>
                </a:solidFill>
                <a:effectLst/>
                <a:latin typeface="+mn-lt"/>
                <a:ea typeface="+mn-ea"/>
                <a:cs typeface="+mn-cs"/>
              </a:rPr>
              <a:t>, siêu âm qua </a:t>
            </a:r>
            <a:r>
              <a:rPr lang="vi-VN" sz="1200" kern="1200" dirty="0" err="1">
                <a:solidFill>
                  <a:schemeClr val="tx1"/>
                </a:solidFill>
                <a:effectLst/>
                <a:latin typeface="+mn-lt"/>
                <a:ea typeface="+mn-ea"/>
                <a:cs typeface="+mn-cs"/>
              </a:rPr>
              <a:t>ngả</a:t>
            </a:r>
            <a:r>
              <a:rPr lang="vi-VN" sz="1200" kern="1200" dirty="0">
                <a:solidFill>
                  <a:schemeClr val="tx1"/>
                </a:solidFill>
                <a:effectLst/>
                <a:latin typeface="+mn-lt"/>
                <a:ea typeface="+mn-ea"/>
                <a:cs typeface="+mn-cs"/>
              </a:rPr>
              <a:t> âm </a:t>
            </a:r>
            <a:r>
              <a:rPr lang="vi-VN" sz="1200" kern="1200" dirty="0" err="1">
                <a:solidFill>
                  <a:schemeClr val="tx1"/>
                </a:solidFill>
                <a:effectLst/>
                <a:latin typeface="+mn-lt"/>
                <a:ea typeface="+mn-ea"/>
                <a:cs typeface="+mn-cs"/>
              </a:rPr>
              <a:t>đạo</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cũng</a:t>
            </a:r>
            <a:r>
              <a:rPr lang="vi-VN" sz="1200" kern="1200" dirty="0">
                <a:solidFill>
                  <a:schemeClr val="tx1"/>
                </a:solidFill>
                <a:effectLst/>
                <a:latin typeface="+mn-lt"/>
                <a:ea typeface="+mn-ea"/>
                <a:cs typeface="+mn-cs"/>
              </a:rPr>
              <a:t> không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nhạy</a:t>
            </a:r>
            <a:r>
              <a:rPr lang="vi-VN" sz="1200" kern="1200" dirty="0">
                <a:solidFill>
                  <a:schemeClr val="tx1"/>
                </a:solidFill>
                <a:effectLst/>
                <a:latin typeface="+mn-lt"/>
                <a:ea typeface="+mn-ea"/>
                <a:cs typeface="+mn-cs"/>
              </a:rPr>
              <a:t> 100% </a:t>
            </a:r>
            <a:r>
              <a:rPr lang="vi-VN" sz="1200" kern="1200" dirty="0" err="1">
                <a:solidFill>
                  <a:schemeClr val="tx1"/>
                </a:solidFill>
                <a:effectLst/>
                <a:latin typeface="+mn-lt"/>
                <a:ea typeface="+mn-ea"/>
                <a:cs typeface="+mn-cs"/>
              </a:rPr>
              <a:t>bởi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vì</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những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polyp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u xơ </a:t>
            </a:r>
            <a:r>
              <a:rPr lang="vi-VN" sz="1200" kern="1200" dirty="0" err="1">
                <a:solidFill>
                  <a:schemeClr val="tx1"/>
                </a:solidFill>
                <a:effectLst/>
                <a:latin typeface="+mn-lt"/>
                <a:ea typeface="+mn-ea"/>
                <a:cs typeface="+mn-cs"/>
              </a:rPr>
              <a:t>nhỏ</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bị</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bỏ</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sót</a:t>
            </a:r>
            <a:r>
              <a:rPr lang="vi-VN" sz="1200" kern="1200" dirty="0">
                <a:solidFill>
                  <a:schemeClr val="tx1"/>
                </a:solidFill>
                <a:effectLst/>
                <a:latin typeface="+mn-lt"/>
                <a:ea typeface="+mn-ea"/>
                <a:cs typeface="+mn-cs"/>
              </a:rPr>
              <a:t>.</a:t>
            </a:r>
          </a:p>
          <a:p>
            <a:endParaRPr lang="vi-VN"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Tuy nhiên, </a:t>
            </a:r>
            <a:r>
              <a:rPr lang="vi-VN" sz="1200" kern="1200" dirty="0" err="1">
                <a:solidFill>
                  <a:schemeClr val="tx1"/>
                </a:solidFill>
                <a:effectLst/>
                <a:latin typeface="+mn-lt"/>
                <a:ea typeface="+mn-ea"/>
                <a:cs typeface="+mn-cs"/>
              </a:rPr>
              <a:t>nếu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đặc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điểm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hình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ảnh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gợi</a:t>
            </a:r>
            <a:r>
              <a:rPr lang="vi-VN" sz="1200" kern="1200" dirty="0">
                <a:solidFill>
                  <a:schemeClr val="tx1"/>
                </a:solidFill>
                <a:effectLst/>
                <a:latin typeface="+mn-lt"/>
                <a:ea typeface="+mn-ea"/>
                <a:cs typeface="+mn-cs"/>
              </a:rPr>
              <a:t> ý </a:t>
            </a:r>
            <a:r>
              <a:rPr lang="vi-VN" sz="1200" kern="1200" dirty="0" err="1">
                <a:solidFill>
                  <a:schemeClr val="tx1"/>
                </a:solidFill>
                <a:effectLst/>
                <a:latin typeface="+mn-lt"/>
                <a:ea typeface="+mn-ea"/>
                <a:cs typeface="+mn-cs"/>
              </a:rPr>
              <a:t>polyp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lòng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tử</a:t>
            </a:r>
            <a:r>
              <a:rPr lang="vi-VN" sz="1200" kern="1200" dirty="0">
                <a:solidFill>
                  <a:schemeClr val="tx1"/>
                </a:solidFill>
                <a:effectLst/>
                <a:latin typeface="+mn-lt"/>
                <a:ea typeface="+mn-ea"/>
                <a:cs typeface="+mn-cs"/>
              </a:rPr>
              <a:t> cung, </a:t>
            </a:r>
            <a:r>
              <a:rPr lang="vi-VN" sz="1200" kern="1200" dirty="0" err="1">
                <a:solidFill>
                  <a:schemeClr val="tx1"/>
                </a:solidFill>
                <a:effectLst/>
                <a:latin typeface="+mn-lt"/>
                <a:ea typeface="+mn-ea"/>
                <a:cs typeface="+mn-cs"/>
              </a:rPr>
              <a:t>nếu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u cơ </a:t>
            </a:r>
            <a:r>
              <a:rPr lang="vi-VN" sz="1200" kern="1200" dirty="0" err="1">
                <a:solidFill>
                  <a:schemeClr val="tx1"/>
                </a:solidFill>
                <a:effectLst/>
                <a:latin typeface="+mn-lt"/>
                <a:ea typeface="+mn-ea"/>
                <a:cs typeface="+mn-cs"/>
              </a:rPr>
              <a:t>mà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chiếm</a:t>
            </a:r>
            <a:r>
              <a:rPr lang="vi-VN" sz="1200" kern="1200" dirty="0">
                <a:solidFill>
                  <a:schemeClr val="tx1"/>
                </a:solidFill>
                <a:effectLst/>
                <a:latin typeface="+mn-lt"/>
                <a:ea typeface="+mn-ea"/>
                <a:cs typeface="+mn-cs"/>
              </a:rPr>
              <a:t> khoang </a:t>
            </a:r>
            <a:r>
              <a:rPr lang="vi-VN" sz="1200" kern="1200" dirty="0" err="1">
                <a:solidFill>
                  <a:schemeClr val="tx1"/>
                </a:solidFill>
                <a:effectLst/>
                <a:latin typeface="+mn-lt"/>
                <a:ea typeface="+mn-ea"/>
                <a:cs typeface="+mn-cs"/>
              </a:rPr>
              <a:t>tử</a:t>
            </a:r>
            <a:r>
              <a:rPr lang="vi-VN" sz="1200" kern="1200" dirty="0">
                <a:solidFill>
                  <a:schemeClr val="tx1"/>
                </a:solidFill>
                <a:effectLst/>
                <a:latin typeface="+mn-lt"/>
                <a:ea typeface="+mn-ea"/>
                <a:cs typeface="+mn-cs"/>
              </a:rPr>
              <a:t> cung, </a:t>
            </a:r>
            <a:r>
              <a:rPr lang="vi-VN" sz="1200" kern="1200" dirty="0" err="1">
                <a:solidFill>
                  <a:schemeClr val="tx1"/>
                </a:solidFill>
                <a:effectLst/>
                <a:latin typeface="+mn-lt"/>
                <a:ea typeface="+mn-ea"/>
                <a:cs typeface="+mn-cs"/>
              </a:rPr>
              <a:t>hoặc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tối</a:t>
            </a:r>
            <a:r>
              <a:rPr lang="vi-VN" sz="1200" kern="1200" dirty="0">
                <a:solidFill>
                  <a:schemeClr val="tx1"/>
                </a:solidFill>
                <a:effectLst/>
                <a:latin typeface="+mn-lt"/>
                <a:ea typeface="+mn-ea"/>
                <a:cs typeface="+mn-cs"/>
              </a:rPr>
              <a:t> ưu </a:t>
            </a:r>
            <a:r>
              <a:rPr lang="vi-VN" sz="1200" kern="1200" dirty="0" err="1">
                <a:solidFill>
                  <a:schemeClr val="tx1"/>
                </a:solidFill>
                <a:effectLst/>
                <a:latin typeface="+mn-lt"/>
                <a:ea typeface="+mn-ea"/>
                <a:cs typeface="+mn-cs"/>
              </a:rPr>
              <a:t>kết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quả</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dùng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phương </a:t>
            </a:r>
            <a:r>
              <a:rPr lang="vi-VN" sz="1200" kern="1200" dirty="0" err="1">
                <a:solidFill>
                  <a:schemeClr val="tx1"/>
                </a:solidFill>
                <a:effectLst/>
                <a:latin typeface="+mn-lt"/>
                <a:ea typeface="+mn-ea"/>
                <a:cs typeface="+mn-cs"/>
              </a:rPr>
              <a:t>tiện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hình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ảnh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khác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độ</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nhạy</a:t>
            </a:r>
            <a:r>
              <a:rPr lang="vi-VN" sz="1200" kern="1200" dirty="0">
                <a:solidFill>
                  <a:schemeClr val="tx1"/>
                </a:solidFill>
                <a:effectLst/>
                <a:latin typeface="+mn-lt"/>
                <a:ea typeface="+mn-ea"/>
                <a:cs typeface="+mn-cs"/>
              </a:rPr>
              <a:t> cao hơn </a:t>
            </a:r>
            <a:r>
              <a:rPr lang="vi-VN" sz="1200" kern="1200" dirty="0" err="1">
                <a:solidFill>
                  <a:schemeClr val="tx1"/>
                </a:solidFill>
                <a:effectLst/>
                <a:latin typeface="+mn-lt"/>
                <a:ea typeface="+mn-ea"/>
                <a:cs typeface="+mn-cs"/>
              </a:rPr>
              <a:t>là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hoặc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nội</a:t>
            </a:r>
            <a:r>
              <a:rPr lang="vi-VN" sz="1200" kern="1200" dirty="0">
                <a:solidFill>
                  <a:schemeClr val="tx1"/>
                </a:solidFill>
                <a:effectLst/>
                <a:latin typeface="+mn-lt"/>
                <a:ea typeface="+mn-ea"/>
                <a:cs typeface="+mn-cs"/>
              </a:rPr>
              <a:t> soi </a:t>
            </a:r>
            <a:r>
              <a:rPr lang="vi-VN" sz="1200" kern="1200" dirty="0" err="1">
                <a:solidFill>
                  <a:schemeClr val="tx1"/>
                </a:solidFill>
                <a:effectLst/>
                <a:latin typeface="+mn-lt"/>
                <a:ea typeface="+mn-ea"/>
                <a:cs typeface="+mn-cs"/>
              </a:rPr>
              <a:t>buồng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tử</a:t>
            </a:r>
            <a:r>
              <a:rPr lang="vi-VN" sz="1200" kern="1200" dirty="0">
                <a:solidFill>
                  <a:schemeClr val="tx1"/>
                </a:solidFill>
                <a:effectLst/>
                <a:latin typeface="+mn-lt"/>
                <a:ea typeface="+mn-ea"/>
                <a:cs typeface="+mn-cs"/>
              </a:rPr>
              <a:t> cung, </a:t>
            </a:r>
            <a:r>
              <a:rPr lang="vi-VN" sz="1200" kern="1200" dirty="0" err="1">
                <a:solidFill>
                  <a:schemeClr val="tx1"/>
                </a:solidFill>
                <a:effectLst/>
                <a:latin typeface="+mn-lt"/>
                <a:ea typeface="+mn-ea"/>
                <a:cs typeface="+mn-cs"/>
              </a:rPr>
              <a:t>phụ</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thuộc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vào</a:t>
            </a:r>
            <a:r>
              <a:rPr lang="vi-VN" sz="1200" kern="1200" dirty="0">
                <a:solidFill>
                  <a:schemeClr val="tx1"/>
                </a:solidFill>
                <a:effectLst/>
                <a:latin typeface="+mn-lt"/>
                <a:ea typeface="+mn-ea"/>
                <a:cs typeface="+mn-cs"/>
              </a:rPr>
              <a:t> cơ </a:t>
            </a:r>
            <a:r>
              <a:rPr lang="vi-VN" sz="1200" kern="1200" dirty="0" err="1">
                <a:solidFill>
                  <a:schemeClr val="tx1"/>
                </a:solidFill>
                <a:effectLst/>
                <a:latin typeface="+mn-lt"/>
                <a:ea typeface="+mn-ea"/>
                <a:cs typeface="+mn-cs"/>
              </a:rPr>
              <a:t>sở</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vật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chất</a:t>
            </a:r>
            <a:r>
              <a:rPr lang="vi-VN" sz="1200" kern="1200" dirty="0">
                <a:solidFill>
                  <a:schemeClr val="tx1"/>
                </a:solidFill>
                <a:effectLst/>
                <a:latin typeface="+mn-lt"/>
                <a:ea typeface="+mn-ea"/>
                <a:cs typeface="+mn-cs"/>
              </a:rPr>
              <a:t>. Trong </a:t>
            </a:r>
            <a:r>
              <a:rPr lang="vi-VN" sz="1200" kern="1200" dirty="0" err="1">
                <a:solidFill>
                  <a:schemeClr val="tx1"/>
                </a:solidFill>
                <a:effectLst/>
                <a:latin typeface="+mn-lt"/>
                <a:ea typeface="+mn-ea"/>
                <a:cs typeface="+mn-cs"/>
              </a:rPr>
              <a:t>nhiều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trường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hợp</a:t>
            </a:r>
            <a:r>
              <a:rPr lang="vi-VN" sz="1200" kern="1200" dirty="0">
                <a:solidFill>
                  <a:schemeClr val="tx1"/>
                </a:solidFill>
                <a:effectLst/>
                <a:latin typeface="+mn-lt"/>
                <a:ea typeface="+mn-ea"/>
                <a:cs typeface="+mn-cs"/>
              </a:rPr>
              <a:t>, SIS </a:t>
            </a:r>
            <a:r>
              <a:rPr lang="vi-VN" sz="1200" kern="1200" dirty="0" err="1">
                <a:solidFill>
                  <a:schemeClr val="tx1"/>
                </a:solidFill>
                <a:effectLst/>
                <a:latin typeface="+mn-lt"/>
                <a:ea typeface="+mn-ea"/>
                <a:cs typeface="+mn-cs"/>
              </a:rPr>
              <a:t>thường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sẵn</a:t>
            </a:r>
            <a:r>
              <a:rPr lang="vi-VN" sz="1200" kern="1200" dirty="0">
                <a:solidFill>
                  <a:schemeClr val="tx1"/>
                </a:solidFill>
                <a:effectLst/>
                <a:latin typeface="+mn-lt"/>
                <a:ea typeface="+mn-ea"/>
                <a:cs typeface="+mn-cs"/>
              </a:rPr>
              <a:t> hơn, </a:t>
            </a:r>
            <a:r>
              <a:rPr lang="vi-VN" sz="1200" kern="1200" dirty="0" err="1">
                <a:solidFill>
                  <a:schemeClr val="tx1"/>
                </a:solidFill>
                <a:effectLst/>
                <a:latin typeface="+mn-lt"/>
                <a:ea typeface="+mn-ea"/>
                <a:cs typeface="+mn-cs"/>
              </a:rPr>
              <a:t>đặc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biệt</a:t>
            </a:r>
            <a:r>
              <a:rPr lang="vi-VN" sz="1200" kern="1200" dirty="0">
                <a:solidFill>
                  <a:schemeClr val="tx1"/>
                </a:solidFill>
                <a:effectLst/>
                <a:latin typeface="+mn-lt"/>
                <a:ea typeface="+mn-ea"/>
                <a:cs typeface="+mn-cs"/>
              </a:rPr>
              <a:t> khi </a:t>
            </a:r>
            <a:r>
              <a:rPr lang="vi-VN" sz="1200" kern="1200" dirty="0" err="1">
                <a:solidFill>
                  <a:schemeClr val="tx1"/>
                </a:solidFill>
                <a:effectLst/>
                <a:latin typeface="+mn-lt"/>
                <a:ea typeface="+mn-ea"/>
                <a:cs typeface="+mn-cs"/>
              </a:rPr>
              <a:t>nội</a:t>
            </a:r>
            <a:r>
              <a:rPr lang="vi-VN" sz="1200" kern="1200" dirty="0">
                <a:solidFill>
                  <a:schemeClr val="tx1"/>
                </a:solidFill>
                <a:effectLst/>
                <a:latin typeface="+mn-lt"/>
                <a:ea typeface="+mn-ea"/>
                <a:cs typeface="+mn-cs"/>
              </a:rPr>
              <a:t> soi </a:t>
            </a:r>
            <a:r>
              <a:rPr lang="vi-VN" sz="1200" kern="1200" dirty="0" err="1">
                <a:solidFill>
                  <a:schemeClr val="tx1"/>
                </a:solidFill>
                <a:effectLst/>
                <a:latin typeface="+mn-lt"/>
                <a:ea typeface="+mn-ea"/>
                <a:cs typeface="+mn-cs"/>
              </a:rPr>
              <a:t>phải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làm</a:t>
            </a:r>
            <a:r>
              <a:rPr lang="vi-VN" sz="1200" kern="1200" dirty="0">
                <a:solidFill>
                  <a:schemeClr val="tx1"/>
                </a:solidFill>
                <a:effectLst/>
                <a:latin typeface="+mn-lt"/>
                <a:ea typeface="+mn-ea"/>
                <a:cs typeface="+mn-cs"/>
              </a:rPr>
              <a:t> trong </a:t>
            </a:r>
            <a:r>
              <a:rPr lang="vi-VN" sz="1200" kern="1200" dirty="0" err="1">
                <a:solidFill>
                  <a:schemeClr val="tx1"/>
                </a:solidFill>
                <a:effectLst/>
                <a:latin typeface="+mn-lt"/>
                <a:ea typeface="+mn-ea"/>
                <a:cs typeface="+mn-cs"/>
              </a:rPr>
              <a:t>phòng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mổ</a:t>
            </a:r>
            <a:r>
              <a:rPr lang="vi-VN" sz="1200" kern="1200" dirty="0">
                <a:solidFill>
                  <a:schemeClr val="tx1"/>
                </a:solidFill>
                <a:effectLst/>
                <a:latin typeface="+mn-lt"/>
                <a:ea typeface="+mn-ea"/>
                <a:cs typeface="+mn-cs"/>
              </a:rPr>
              <a:t>.</a:t>
            </a:r>
          </a:p>
          <a:p>
            <a:r>
              <a:rPr lang="vi-VN" sz="1200" kern="1200" dirty="0">
                <a:solidFill>
                  <a:schemeClr val="tx1"/>
                </a:solidFill>
                <a:effectLst/>
                <a:latin typeface="+mn-lt"/>
                <a:ea typeface="+mn-ea"/>
                <a:cs typeface="+mn-cs"/>
              </a:rPr>
              <a:t> Tuy nhiên, </a:t>
            </a:r>
            <a:r>
              <a:rPr lang="vi-VN" sz="1200" kern="1200" dirty="0" err="1">
                <a:solidFill>
                  <a:schemeClr val="tx1"/>
                </a:solidFill>
                <a:effectLst/>
                <a:latin typeface="+mn-lt"/>
                <a:ea typeface="+mn-ea"/>
                <a:cs typeface="+mn-cs"/>
              </a:rPr>
              <a:t>nếu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nội</a:t>
            </a:r>
            <a:r>
              <a:rPr lang="vi-VN" sz="1200" kern="1200" dirty="0">
                <a:solidFill>
                  <a:schemeClr val="tx1"/>
                </a:solidFill>
                <a:effectLst/>
                <a:latin typeface="+mn-lt"/>
                <a:ea typeface="+mn-ea"/>
                <a:cs typeface="+mn-cs"/>
              </a:rPr>
              <a:t> soi </a:t>
            </a:r>
            <a:r>
              <a:rPr lang="vi-VN" sz="1200" kern="1200" dirty="0" err="1">
                <a:solidFill>
                  <a:schemeClr val="tx1"/>
                </a:solidFill>
                <a:effectLst/>
                <a:latin typeface="+mn-lt"/>
                <a:ea typeface="+mn-ea"/>
                <a:cs typeface="+mn-cs"/>
              </a:rPr>
              <a:t>buồng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tử</a:t>
            </a:r>
            <a:r>
              <a:rPr lang="vi-VN" sz="1200" kern="1200" dirty="0">
                <a:solidFill>
                  <a:schemeClr val="tx1"/>
                </a:solidFill>
                <a:effectLst/>
                <a:latin typeface="+mn-lt"/>
                <a:ea typeface="+mn-ea"/>
                <a:cs typeface="+mn-cs"/>
              </a:rPr>
              <a:t> cung ở </a:t>
            </a:r>
            <a:r>
              <a:rPr lang="vi-VN" sz="1200" kern="1200" dirty="0" err="1">
                <a:solidFill>
                  <a:schemeClr val="tx1"/>
                </a:solidFill>
                <a:effectLst/>
                <a:latin typeface="+mn-lt"/>
                <a:ea typeface="+mn-ea"/>
                <a:cs typeface="+mn-cs"/>
              </a:rPr>
              <a:t>phòng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khám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sẵn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nội</a:t>
            </a:r>
            <a:r>
              <a:rPr lang="vi-VN" sz="1200" kern="1200" dirty="0">
                <a:solidFill>
                  <a:schemeClr val="tx1"/>
                </a:solidFill>
                <a:effectLst/>
                <a:latin typeface="+mn-lt"/>
                <a:ea typeface="+mn-ea"/>
                <a:cs typeface="+mn-cs"/>
              </a:rPr>
              <a:t> soi </a:t>
            </a:r>
            <a:r>
              <a:rPr lang="vi-VN" sz="1200" kern="1200" dirty="0" err="1">
                <a:solidFill>
                  <a:schemeClr val="tx1"/>
                </a:solidFill>
                <a:effectLst/>
                <a:latin typeface="+mn-lt"/>
                <a:ea typeface="+mn-ea"/>
                <a:cs typeface="+mn-cs"/>
              </a:rPr>
              <a:t>sẽ</a:t>
            </a:r>
            <a:r>
              <a:rPr lang="vi-VN" sz="1200" kern="1200" dirty="0">
                <a:solidFill>
                  <a:schemeClr val="tx1"/>
                </a:solidFill>
                <a:effectLst/>
                <a:latin typeface="+mn-lt"/>
                <a:ea typeface="+mn-ea"/>
                <a:cs typeface="+mn-cs"/>
              </a:rPr>
              <a:t> tăng </a:t>
            </a:r>
            <a:r>
              <a:rPr lang="vi-VN" sz="1200" kern="1200" dirty="0" err="1">
                <a:solidFill>
                  <a:schemeClr val="tx1"/>
                </a:solidFill>
                <a:effectLst/>
                <a:latin typeface="+mn-lt"/>
                <a:ea typeface="+mn-ea"/>
                <a:cs typeface="+mn-cs"/>
              </a:rPr>
              <a:t>giá</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trị</a:t>
            </a:r>
            <a:r>
              <a:rPr lang="vi-VN" sz="1200" kern="1200" dirty="0">
                <a:solidFill>
                  <a:schemeClr val="tx1"/>
                </a:solidFill>
                <a:effectLst/>
                <a:latin typeface="+mn-lt"/>
                <a:ea typeface="+mn-ea"/>
                <a:cs typeface="+mn-cs"/>
              </a:rPr>
              <a:t> khi </a:t>
            </a:r>
            <a:r>
              <a:rPr lang="vi-VN" sz="1200" kern="1200" dirty="0" err="1">
                <a:solidFill>
                  <a:schemeClr val="tx1"/>
                </a:solidFill>
                <a:effectLst/>
                <a:latin typeface="+mn-lt"/>
                <a:ea typeface="+mn-ea"/>
                <a:cs typeface="+mn-cs"/>
              </a:rPr>
              <a:t>polyp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chẩn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đoán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vì</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điều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trị</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cắt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bóc</a:t>
            </a:r>
            <a:r>
              <a:rPr lang="vi-VN" sz="1200" kern="1200" dirty="0">
                <a:solidFill>
                  <a:schemeClr val="tx1"/>
                </a:solidFill>
                <a:effectLst/>
                <a:latin typeface="+mn-lt"/>
                <a:ea typeface="+mn-ea"/>
                <a:cs typeface="+mn-cs"/>
              </a:rPr>
              <a:t>* luôn.</a:t>
            </a:r>
          </a:p>
          <a:p>
            <a:endParaRPr lang="vi-VN"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Trong </a:t>
            </a:r>
            <a:r>
              <a:rPr lang="vi-VN" sz="1200" kern="1200" dirty="0" err="1">
                <a:solidFill>
                  <a:schemeClr val="tx1"/>
                </a:solidFill>
                <a:effectLst/>
                <a:latin typeface="+mn-lt"/>
                <a:ea typeface="+mn-ea"/>
                <a:cs typeface="+mn-cs"/>
              </a:rPr>
              <a:t>trường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hợp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khó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tiếp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cận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ngả</a:t>
            </a:r>
            <a:r>
              <a:rPr lang="vi-VN" sz="1200" kern="1200" dirty="0">
                <a:solidFill>
                  <a:schemeClr val="tx1"/>
                </a:solidFill>
                <a:effectLst/>
                <a:latin typeface="+mn-lt"/>
                <a:ea typeface="+mn-ea"/>
                <a:cs typeface="+mn-cs"/>
              </a:rPr>
              <a:t> âm </a:t>
            </a:r>
            <a:r>
              <a:rPr lang="vi-VN" sz="1200" kern="1200" dirty="0" err="1">
                <a:solidFill>
                  <a:schemeClr val="tx1"/>
                </a:solidFill>
                <a:effectLst/>
                <a:latin typeface="+mn-lt"/>
                <a:ea typeface="+mn-ea"/>
                <a:cs typeface="+mn-cs"/>
              </a:rPr>
              <a:t>đạo</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trẻ</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dậy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thì</a:t>
            </a:r>
            <a:r>
              <a:rPr lang="vi-VN" sz="1200" kern="1200" dirty="0">
                <a:solidFill>
                  <a:schemeClr val="tx1"/>
                </a:solidFill>
                <a:effectLst/>
                <a:latin typeface="+mn-lt"/>
                <a:ea typeface="+mn-ea"/>
                <a:cs typeface="+mn-cs"/>
              </a:rPr>
              <a:t> hay </a:t>
            </a:r>
            <a:r>
              <a:rPr lang="vi-VN" sz="1200" kern="1200" dirty="0" err="1">
                <a:solidFill>
                  <a:schemeClr val="tx1"/>
                </a:solidFill>
                <a:effectLst/>
                <a:latin typeface="+mn-lt"/>
                <a:ea typeface="+mn-ea"/>
                <a:cs typeface="+mn-cs"/>
              </a:rPr>
              <a:t>nữ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trẻ</a:t>
            </a:r>
            <a:r>
              <a:rPr lang="vi-VN" sz="1200" kern="1200" dirty="0">
                <a:solidFill>
                  <a:schemeClr val="tx1"/>
                </a:solidFill>
                <a:effectLst/>
                <a:latin typeface="+mn-lt"/>
                <a:ea typeface="+mn-ea"/>
                <a:cs typeface="+mn-cs"/>
              </a:rPr>
              <a:t>, TVUS, SIS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nội</a:t>
            </a:r>
            <a:r>
              <a:rPr lang="vi-VN" sz="1200" kern="1200" dirty="0">
                <a:solidFill>
                  <a:schemeClr val="tx1"/>
                </a:solidFill>
                <a:effectLst/>
                <a:latin typeface="+mn-lt"/>
                <a:ea typeface="+mn-ea"/>
                <a:cs typeface="+mn-cs"/>
              </a:rPr>
              <a:t> soi không </a:t>
            </a:r>
            <a:r>
              <a:rPr lang="vi-VN" sz="1200" kern="1200" dirty="0" err="1">
                <a:solidFill>
                  <a:schemeClr val="tx1"/>
                </a:solidFill>
                <a:effectLst/>
                <a:latin typeface="+mn-lt"/>
                <a:ea typeface="+mn-ea"/>
                <a:cs typeface="+mn-cs"/>
              </a:rPr>
              <a:t>làm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Trong </a:t>
            </a:r>
            <a:r>
              <a:rPr lang="vi-VN" sz="1200" kern="1200" dirty="0" err="1">
                <a:solidFill>
                  <a:schemeClr val="tx1"/>
                </a:solidFill>
                <a:effectLst/>
                <a:latin typeface="+mn-lt"/>
                <a:ea typeface="+mn-ea"/>
                <a:cs typeface="+mn-cs"/>
              </a:rPr>
              <a:t>trường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hợp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đó</a:t>
            </a:r>
            <a:r>
              <a:rPr lang="vi-VN" sz="1200" kern="1200" dirty="0">
                <a:solidFill>
                  <a:schemeClr val="tx1"/>
                </a:solidFill>
                <a:effectLst/>
                <a:latin typeface="+mn-lt"/>
                <a:ea typeface="+mn-ea"/>
                <a:cs typeface="+mn-cs"/>
              </a:rPr>
              <a:t>, MRI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vai </a:t>
            </a:r>
            <a:r>
              <a:rPr lang="vi-VN" sz="1200" kern="1200" dirty="0" err="1">
                <a:solidFill>
                  <a:schemeClr val="tx1"/>
                </a:solidFill>
                <a:effectLst/>
                <a:latin typeface="+mn-lt"/>
                <a:ea typeface="+mn-ea"/>
                <a:cs typeface="+mn-cs"/>
              </a:rPr>
              <a:t>trò</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Để</a:t>
            </a:r>
            <a:r>
              <a:rPr lang="vi-VN" sz="1200" kern="1200" dirty="0">
                <a:solidFill>
                  <a:schemeClr val="tx1"/>
                </a:solidFill>
                <a:effectLst/>
                <a:latin typeface="+mn-lt"/>
                <a:ea typeface="+mn-ea"/>
                <a:cs typeface="+mn-cs"/>
              </a:rPr>
              <a:t> thay </a:t>
            </a:r>
            <a:r>
              <a:rPr lang="vi-VN" sz="1200" kern="1200" dirty="0" err="1">
                <a:solidFill>
                  <a:schemeClr val="tx1"/>
                </a:solidFill>
                <a:effectLst/>
                <a:latin typeface="+mn-lt"/>
                <a:ea typeface="+mn-ea"/>
                <a:cs typeface="+mn-cs"/>
              </a:rPr>
              <a:t>thế</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sát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tử</a:t>
            </a:r>
            <a:r>
              <a:rPr lang="vi-VN" sz="1200" kern="1200" dirty="0">
                <a:solidFill>
                  <a:schemeClr val="tx1"/>
                </a:solidFill>
                <a:effectLst/>
                <a:latin typeface="+mn-lt"/>
                <a:ea typeface="+mn-ea"/>
                <a:cs typeface="+mn-cs"/>
              </a:rPr>
              <a:t> cung </a:t>
            </a:r>
            <a:r>
              <a:rPr lang="vi-VN" sz="1200" kern="1200" dirty="0" err="1">
                <a:solidFill>
                  <a:schemeClr val="tx1"/>
                </a:solidFill>
                <a:effectLst/>
                <a:latin typeface="+mn-lt"/>
                <a:ea typeface="+mn-ea"/>
                <a:cs typeface="+mn-cs"/>
              </a:rPr>
              <a:t>dưới</a:t>
            </a:r>
            <a:r>
              <a:rPr lang="vi-VN" sz="1200" kern="1200" dirty="0">
                <a:solidFill>
                  <a:schemeClr val="tx1"/>
                </a:solidFill>
                <a:effectLst/>
                <a:latin typeface="+mn-lt"/>
                <a:ea typeface="+mn-ea"/>
                <a:cs typeface="+mn-cs"/>
              </a:rPr>
              <a:t> gây mê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tiếp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cận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tốt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nhất</a:t>
            </a:r>
            <a:r>
              <a:rPr lang="vi-VN" sz="1200" kern="1200" dirty="0">
                <a:solidFill>
                  <a:schemeClr val="tx1"/>
                </a:solidFill>
                <a:effectLst/>
                <a:latin typeface="+mn-lt"/>
                <a:ea typeface="+mn-ea"/>
                <a:cs typeface="+mn-cs"/>
              </a:rPr>
              <a:t>. </a:t>
            </a:r>
            <a:br>
              <a:rPr lang="vi-VN" sz="1200" kern="1200" dirty="0">
                <a:solidFill>
                  <a:schemeClr val="tx1"/>
                </a:solidFill>
                <a:effectLst/>
                <a:latin typeface="+mn-lt"/>
                <a:ea typeface="+mn-ea"/>
                <a:cs typeface="+mn-cs"/>
              </a:rPr>
            </a:br>
            <a:endParaRPr lang="vi-VN" sz="1200" kern="1200" dirty="0">
              <a:solidFill>
                <a:schemeClr val="tx1"/>
              </a:solidFill>
              <a:effectLst/>
              <a:latin typeface="+mn-lt"/>
              <a:ea typeface="+mn-ea"/>
              <a:cs typeface="+mn-cs"/>
            </a:endParaRPr>
          </a:p>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56</a:t>
            </a:fld>
            <a:endParaRPr lang="vi-VN"/>
          </a:p>
        </p:txBody>
      </p:sp>
    </p:spTree>
    <p:extLst>
      <p:ext uri="{BB962C8B-B14F-4D97-AF65-F5344CB8AC3E}">
        <p14:creationId xmlns:p14="http://schemas.microsoft.com/office/powerpoint/2010/main" val="542558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FIGO </a:t>
            </a:r>
            <a:r>
              <a:rPr lang="en-US" dirty="0"/>
              <a:t>2018</a:t>
            </a:r>
            <a:endParaRPr lang="vi-VN" dirty="0"/>
          </a:p>
          <a:p>
            <a:r>
              <a:rPr lang="vi-VN" dirty="0"/>
              <a:t>TVUS  + </a:t>
            </a:r>
            <a:r>
              <a:rPr lang="vi-VN" dirty="0" err="1"/>
              <a:t>bụng</a:t>
            </a:r>
            <a:r>
              <a:rPr lang="vi-VN" dirty="0"/>
              <a:t> --&gt; </a:t>
            </a:r>
            <a:r>
              <a:rPr lang="en-US" dirty="0" err="1"/>
              <a:t>có</a:t>
            </a:r>
            <a:r>
              <a:rPr lang="en-US" dirty="0"/>
              <a:t> L</a:t>
            </a:r>
          </a:p>
          <a:p>
            <a:r>
              <a:rPr lang="en-US" dirty="0"/>
              <a:t>2</a:t>
            </a:r>
            <a:r>
              <a:rPr lang="en-US" baseline="30000" dirty="0"/>
              <a:t>nd</a:t>
            </a:r>
            <a:r>
              <a:rPr lang="en-US" dirty="0"/>
              <a:t> </a:t>
            </a:r>
            <a:r>
              <a:rPr lang="en-US" dirty="0" err="1"/>
              <a:t>phân</a:t>
            </a:r>
            <a:r>
              <a:rPr lang="en-US" dirty="0"/>
              <a:t> </a:t>
            </a:r>
            <a:r>
              <a:rPr lang="en-US" dirty="0" err="1"/>
              <a:t>loại</a:t>
            </a:r>
            <a:r>
              <a:rPr lang="en-US" dirty="0"/>
              <a:t>: </a:t>
            </a:r>
            <a:r>
              <a:rPr lang="en-US" dirty="0" err="1"/>
              <a:t>liên</a:t>
            </a:r>
            <a:r>
              <a:rPr lang="en-US" dirty="0"/>
              <a:t> </a:t>
            </a:r>
            <a:r>
              <a:rPr lang="en-US" dirty="0" err="1"/>
              <a:t>hệ</a:t>
            </a:r>
            <a:r>
              <a:rPr lang="en-US" dirty="0"/>
              <a:t> </a:t>
            </a:r>
            <a:r>
              <a:rPr lang="en-US" dirty="0" err="1"/>
              <a:t>giữa</a:t>
            </a:r>
            <a:r>
              <a:rPr lang="en-US" dirty="0"/>
              <a:t> L </a:t>
            </a:r>
            <a:r>
              <a:rPr lang="en-US" dirty="0" err="1"/>
              <a:t>và</a:t>
            </a:r>
            <a:r>
              <a:rPr lang="en-US" dirty="0"/>
              <a:t> NMTC: Sis, </a:t>
            </a:r>
            <a:r>
              <a:rPr lang="en-US" dirty="0" err="1"/>
              <a:t>Nội</a:t>
            </a:r>
            <a:r>
              <a:rPr lang="en-US" dirty="0"/>
              <a:t> </a:t>
            </a:r>
            <a:r>
              <a:rPr lang="en-US" dirty="0" err="1"/>
              <a:t>soi</a:t>
            </a:r>
            <a:r>
              <a:rPr lang="en-US" dirty="0"/>
              <a:t>, </a:t>
            </a:r>
            <a:r>
              <a:rPr lang="en-US" dirty="0" err="1"/>
              <a:t>Mri</a:t>
            </a:r>
            <a:r>
              <a:rPr lang="en-US" dirty="0"/>
              <a:t> </a:t>
            </a:r>
          </a:p>
          <a:p>
            <a:r>
              <a:rPr lang="en-US" dirty="0"/>
              <a:t>Type 0,1,2,3 =&gt; </a:t>
            </a:r>
            <a:r>
              <a:rPr lang="en-US" dirty="0" err="1"/>
              <a:t>Lsm</a:t>
            </a:r>
            <a:endParaRPr lang="en-US" dirty="0"/>
          </a:p>
          <a:p>
            <a:r>
              <a:rPr lang="en-US" dirty="0"/>
              <a:t>Type 4,5,6,7,8,=&gt; Lo</a:t>
            </a:r>
            <a:endParaRPr lang="vi-VN" dirty="0"/>
          </a:p>
          <a:p>
            <a:endParaRPr lang="vi-VN" dirty="0"/>
          </a:p>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59</a:t>
            </a:fld>
            <a:endParaRPr lang="vi-VN"/>
          </a:p>
        </p:txBody>
      </p:sp>
    </p:spTree>
    <p:extLst>
      <p:ext uri="{BB962C8B-B14F-4D97-AF65-F5344CB8AC3E}">
        <p14:creationId xmlns:p14="http://schemas.microsoft.com/office/powerpoint/2010/main" val="3410018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60</a:t>
            </a:fld>
            <a:endParaRPr lang="vi-VN"/>
          </a:p>
        </p:txBody>
      </p:sp>
    </p:spTree>
    <p:extLst>
      <p:ext uri="{BB962C8B-B14F-4D97-AF65-F5344CB8AC3E}">
        <p14:creationId xmlns:p14="http://schemas.microsoft.com/office/powerpoint/2010/main" val="3369925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700" dirty="0"/>
              <a:t>Identification and evaluation of the junctional zone may best be accomplished with three-dimensional ultrasonography. For the present at least, the presence of two or more of these criteria are highly associated with a diagnosis of</a:t>
            </a:r>
            <a:r>
              <a:rPr lang="vi-VN" sz="1700" dirty="0"/>
              <a:t> </a:t>
            </a:r>
            <a:r>
              <a:rPr lang="en-US" sz="1700" dirty="0"/>
              <a:t>adenomyosis</a:t>
            </a:r>
          </a:p>
          <a:p>
            <a:r>
              <a:rPr lang="en-US" sz="1700" dirty="0" err="1"/>
              <a:t>Có</a:t>
            </a:r>
            <a:r>
              <a:rPr lang="en-US" sz="1700" dirty="0"/>
              <a:t> 2 </a:t>
            </a:r>
            <a:r>
              <a:rPr lang="en-US" sz="1700" dirty="0" err="1"/>
              <a:t>hoặc</a:t>
            </a:r>
            <a:r>
              <a:rPr lang="en-US" sz="1700" dirty="0"/>
              <a:t> </a:t>
            </a:r>
            <a:r>
              <a:rPr lang="en-US" sz="1700" dirty="0" err="1"/>
              <a:t>nhiều</a:t>
            </a:r>
            <a:r>
              <a:rPr lang="en-US" sz="1700" dirty="0"/>
              <a:t> h</a:t>
            </a:r>
            <a:r>
              <a:rPr lang="vi-VN" sz="1700" dirty="0"/>
              <a:t>ơ</a:t>
            </a:r>
            <a:r>
              <a:rPr lang="en-US" sz="1700" dirty="0"/>
              <a:t>n </a:t>
            </a:r>
            <a:r>
              <a:rPr lang="en-US" sz="1700" dirty="0" err="1"/>
              <a:t>trong</a:t>
            </a:r>
            <a:r>
              <a:rPr lang="en-US" sz="1700" dirty="0"/>
              <a:t> </a:t>
            </a:r>
            <a:r>
              <a:rPr lang="en-US" sz="1700" dirty="0" err="1"/>
              <a:t>các</a:t>
            </a:r>
            <a:r>
              <a:rPr lang="en-US" sz="1700" dirty="0"/>
              <a:t> </a:t>
            </a:r>
            <a:r>
              <a:rPr lang="en-US" sz="1700" dirty="0" err="1"/>
              <a:t>tiêu</a:t>
            </a:r>
            <a:r>
              <a:rPr lang="en-US" sz="1700" dirty="0"/>
              <a:t> </a:t>
            </a:r>
            <a:r>
              <a:rPr lang="en-US" sz="1700" dirty="0" err="1"/>
              <a:t>chuẩn</a:t>
            </a:r>
            <a:r>
              <a:rPr lang="en-US" sz="1700" dirty="0"/>
              <a:t> </a:t>
            </a:r>
            <a:r>
              <a:rPr lang="en-US" sz="1700" dirty="0" err="1"/>
              <a:t>này</a:t>
            </a:r>
            <a:r>
              <a:rPr lang="en-US" sz="1700" dirty="0"/>
              <a:t> </a:t>
            </a:r>
            <a:r>
              <a:rPr lang="en-US" sz="1700" dirty="0" err="1"/>
              <a:t>thì</a:t>
            </a:r>
            <a:r>
              <a:rPr lang="en-US" sz="1700" dirty="0"/>
              <a:t> </a:t>
            </a:r>
            <a:r>
              <a:rPr lang="vi-VN" sz="1700" dirty="0"/>
              <a:t>nghi  AUB – A</a:t>
            </a:r>
            <a:br>
              <a:rPr lang="vi-VN" sz="1700" dirty="0"/>
            </a:br>
            <a:endParaRPr lang="en-US" sz="1700"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61</a:t>
            </a:fld>
            <a:endParaRPr lang="vi-VN"/>
          </a:p>
        </p:txBody>
      </p:sp>
    </p:spTree>
    <p:extLst>
      <p:ext uri="{BB962C8B-B14F-4D97-AF65-F5344CB8AC3E}">
        <p14:creationId xmlns:p14="http://schemas.microsoft.com/office/powerpoint/2010/main" val="2778207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70</a:t>
            </a:fld>
            <a:endParaRPr lang="vi-VN"/>
          </a:p>
        </p:txBody>
      </p:sp>
    </p:spTree>
    <p:extLst>
      <p:ext uri="{BB962C8B-B14F-4D97-AF65-F5344CB8AC3E}">
        <p14:creationId xmlns:p14="http://schemas.microsoft.com/office/powerpoint/2010/main" val="617040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Trong</a:t>
            </a:r>
            <a:r>
              <a:rPr lang="en-US" dirty="0"/>
              <a:t> </a:t>
            </a:r>
            <a:r>
              <a:rPr lang="en-US" dirty="0" err="1"/>
              <a:t>tiếp</a:t>
            </a:r>
            <a:r>
              <a:rPr lang="en-US" dirty="0"/>
              <a:t> </a:t>
            </a:r>
            <a:r>
              <a:rPr lang="en-US" dirty="0" err="1"/>
              <a:t>cận</a:t>
            </a:r>
            <a:r>
              <a:rPr lang="en-US" dirty="0"/>
              <a:t> </a:t>
            </a:r>
            <a:r>
              <a:rPr lang="en-US" dirty="0" err="1"/>
              <a:t>của</a:t>
            </a:r>
            <a:r>
              <a:rPr lang="en-US" dirty="0"/>
              <a:t> FIGO </a:t>
            </a:r>
            <a:r>
              <a:rPr lang="en-US" dirty="0" err="1"/>
              <a:t>có</a:t>
            </a:r>
            <a:r>
              <a:rPr lang="en-US" dirty="0"/>
              <a:t> </a:t>
            </a:r>
            <a:r>
              <a:rPr lang="en-US" dirty="0" err="1"/>
              <a:t>hai</a:t>
            </a:r>
            <a:r>
              <a:rPr lang="en-US" dirty="0"/>
              <a:t> </a:t>
            </a:r>
            <a:r>
              <a:rPr lang="en-US" dirty="0" err="1"/>
              <a:t>hệ</a:t>
            </a:r>
            <a:r>
              <a:rPr lang="en-US" dirty="0"/>
              <a:t> </a:t>
            </a:r>
            <a:r>
              <a:rPr lang="en-US" dirty="0" err="1"/>
              <a:t>thống</a:t>
            </a:r>
            <a:r>
              <a:rPr lang="en-US" dirty="0"/>
              <a:t>:</a:t>
            </a:r>
          </a:p>
          <a:p>
            <a:r>
              <a:rPr lang="en-US" dirty="0" err="1"/>
              <a:t>Hệ</a:t>
            </a:r>
            <a:r>
              <a:rPr lang="en-US" dirty="0"/>
              <a:t> </a:t>
            </a:r>
            <a:r>
              <a:rPr lang="en-US" dirty="0" err="1"/>
              <a:t>thống</a:t>
            </a:r>
            <a:r>
              <a:rPr lang="en-US" dirty="0"/>
              <a:t> 1: </a:t>
            </a:r>
            <a:r>
              <a:rPr lang="en-US" dirty="0" err="1"/>
              <a:t>Các</a:t>
            </a:r>
            <a:r>
              <a:rPr lang="en-US" dirty="0"/>
              <a:t> </a:t>
            </a:r>
            <a:r>
              <a:rPr lang="en-US" dirty="0" err="1"/>
              <a:t>định</a:t>
            </a:r>
            <a:r>
              <a:rPr lang="en-US" dirty="0"/>
              <a:t> </a:t>
            </a:r>
            <a:r>
              <a:rPr lang="en-US" dirty="0" err="1"/>
              <a:t>nghĩa</a:t>
            </a:r>
            <a:r>
              <a:rPr lang="en-US" dirty="0"/>
              <a:t> AUB</a:t>
            </a:r>
          </a:p>
          <a:p>
            <a:r>
              <a:rPr lang="en-US" dirty="0" err="1"/>
              <a:t>Hệ</a:t>
            </a:r>
            <a:r>
              <a:rPr lang="en-US" dirty="0"/>
              <a:t> </a:t>
            </a:r>
            <a:r>
              <a:rPr lang="en-US" dirty="0" err="1"/>
              <a:t>thống</a:t>
            </a:r>
            <a:r>
              <a:rPr lang="en-US" dirty="0"/>
              <a:t> 2: </a:t>
            </a:r>
            <a:r>
              <a:rPr lang="en-US" dirty="0" err="1"/>
              <a:t>Phân</a:t>
            </a:r>
            <a:r>
              <a:rPr lang="en-US" dirty="0"/>
              <a:t> </a:t>
            </a:r>
            <a:r>
              <a:rPr lang="en-US" dirty="0" err="1"/>
              <a:t>loại</a:t>
            </a:r>
            <a:r>
              <a:rPr lang="en-US" dirty="0"/>
              <a:t> </a:t>
            </a:r>
            <a:r>
              <a:rPr lang="en-US" dirty="0" err="1"/>
              <a:t>các</a:t>
            </a:r>
            <a:r>
              <a:rPr lang="en-US" dirty="0"/>
              <a:t> </a:t>
            </a:r>
            <a:r>
              <a:rPr lang="en-US" dirty="0" err="1"/>
              <a:t>nguyên</a:t>
            </a:r>
            <a:r>
              <a:rPr lang="en-US" dirty="0"/>
              <a:t> </a:t>
            </a:r>
            <a:r>
              <a:rPr lang="en-US" dirty="0" err="1"/>
              <a:t>nhân</a:t>
            </a:r>
            <a:r>
              <a:rPr lang="en-US" dirty="0"/>
              <a:t> AUB </a:t>
            </a:r>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5</a:t>
            </a:fld>
            <a:endParaRPr lang="vi-VN"/>
          </a:p>
        </p:txBody>
      </p:sp>
    </p:spTree>
    <p:extLst>
      <p:ext uri="{BB962C8B-B14F-4D97-AF65-F5344CB8AC3E}">
        <p14:creationId xmlns:p14="http://schemas.microsoft.com/office/powerpoint/2010/main" val="214731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Vì</a:t>
            </a:r>
            <a:r>
              <a:rPr lang="vi-VN" dirty="0"/>
              <a:t> </a:t>
            </a:r>
            <a:r>
              <a:rPr lang="vi-VN" dirty="0" err="1"/>
              <a:t>sự</a:t>
            </a:r>
            <a:r>
              <a:rPr lang="vi-VN" dirty="0"/>
              <a:t> </a:t>
            </a:r>
            <a:r>
              <a:rPr lang="vi-VN" dirty="0" err="1"/>
              <a:t>rất</a:t>
            </a:r>
            <a:r>
              <a:rPr lang="vi-VN" dirty="0"/>
              <a:t> </a:t>
            </a:r>
            <a:r>
              <a:rPr lang="vi-VN" dirty="0" err="1"/>
              <a:t>thường</a:t>
            </a:r>
            <a:r>
              <a:rPr lang="vi-VN" dirty="0"/>
              <a:t> </a:t>
            </a:r>
            <a:r>
              <a:rPr lang="vi-VN" dirty="0" err="1"/>
              <a:t>gặp</a:t>
            </a:r>
            <a:r>
              <a:rPr lang="vi-VN" dirty="0"/>
              <a:t> </a:t>
            </a:r>
            <a:r>
              <a:rPr lang="vi-VN" dirty="0" err="1"/>
              <a:t>và</a:t>
            </a:r>
            <a:r>
              <a:rPr lang="vi-VN" dirty="0"/>
              <a:t> </a:t>
            </a:r>
            <a:r>
              <a:rPr lang="vi-VN" dirty="0" err="1"/>
              <a:t>ảnh</a:t>
            </a:r>
            <a:r>
              <a:rPr lang="vi-VN" dirty="0"/>
              <a:t> </a:t>
            </a:r>
            <a:r>
              <a:rPr lang="vi-VN" dirty="0" err="1"/>
              <a:t>hưởng</a:t>
            </a:r>
            <a:r>
              <a:rPr lang="vi-VN" dirty="0"/>
              <a:t> </a:t>
            </a:r>
            <a:r>
              <a:rPr lang="vi-VN" dirty="0" err="1"/>
              <a:t>của</a:t>
            </a:r>
            <a:r>
              <a:rPr lang="vi-VN" dirty="0"/>
              <a:t> AUB nên </a:t>
            </a:r>
            <a:r>
              <a:rPr lang="vi-VN" dirty="0" err="1"/>
              <a:t>chúng</a:t>
            </a:r>
            <a:r>
              <a:rPr lang="vi-VN" dirty="0"/>
              <a:t> ta </a:t>
            </a:r>
            <a:r>
              <a:rPr lang="vi-VN" dirty="0" err="1"/>
              <a:t>cần</a:t>
            </a:r>
            <a:r>
              <a:rPr lang="vi-VN" dirty="0"/>
              <a:t> </a:t>
            </a:r>
            <a:r>
              <a:rPr lang="vi-VN" dirty="0" err="1"/>
              <a:t>thiết</a:t>
            </a:r>
            <a:r>
              <a:rPr lang="vi-VN" dirty="0"/>
              <a:t> </a:t>
            </a:r>
            <a:r>
              <a:rPr lang="vi-VN" dirty="0" err="1"/>
              <a:t>có</a:t>
            </a:r>
            <a:r>
              <a:rPr lang="vi-VN" dirty="0"/>
              <a:t> </a:t>
            </a:r>
            <a:r>
              <a:rPr lang="vi-VN" dirty="0" err="1"/>
              <a:t>hiểu</a:t>
            </a:r>
            <a:r>
              <a:rPr lang="vi-VN" dirty="0"/>
              <a:t> </a:t>
            </a:r>
            <a:r>
              <a:rPr lang="vi-VN" dirty="0" err="1"/>
              <a:t>biết</a:t>
            </a:r>
            <a:r>
              <a:rPr lang="vi-VN" dirty="0"/>
              <a:t> </a:t>
            </a:r>
            <a:r>
              <a:rPr lang="vi-VN" dirty="0" err="1"/>
              <a:t>về</a:t>
            </a:r>
            <a:r>
              <a:rPr lang="vi-VN" dirty="0"/>
              <a:t> </a:t>
            </a:r>
            <a:r>
              <a:rPr lang="vi-VN" dirty="0" err="1"/>
              <a:t>vấn</a:t>
            </a:r>
            <a:r>
              <a:rPr lang="vi-VN" dirty="0"/>
              <a:t> </a:t>
            </a:r>
            <a:r>
              <a:rPr lang="vi-VN" dirty="0" err="1"/>
              <a:t>đề</a:t>
            </a:r>
            <a:r>
              <a:rPr lang="vi-VN" dirty="0"/>
              <a:t> </a:t>
            </a:r>
            <a:r>
              <a:rPr lang="vi-VN" dirty="0" err="1"/>
              <a:t>này</a:t>
            </a:r>
            <a:r>
              <a:rPr lang="vi-VN" dirty="0"/>
              <a:t>.</a:t>
            </a:r>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6</a:t>
            </a:fld>
            <a:endParaRPr lang="vi-VN"/>
          </a:p>
        </p:txBody>
      </p:sp>
    </p:spTree>
    <p:extLst>
      <p:ext uri="{BB962C8B-B14F-4D97-AF65-F5344CB8AC3E}">
        <p14:creationId xmlns:p14="http://schemas.microsoft.com/office/powerpoint/2010/main" val="2211520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Về</a:t>
            </a:r>
            <a:r>
              <a:rPr lang="en-US" dirty="0"/>
              <a:t> </a:t>
            </a:r>
            <a:r>
              <a:rPr lang="en-US" dirty="0" err="1"/>
              <a:t>các</a:t>
            </a:r>
            <a:r>
              <a:rPr lang="en-US" dirty="0"/>
              <a:t> </a:t>
            </a:r>
            <a:r>
              <a:rPr lang="en-US" dirty="0" err="1"/>
              <a:t>định</a:t>
            </a:r>
            <a:r>
              <a:rPr lang="en-US" dirty="0"/>
              <a:t> </a:t>
            </a:r>
            <a:r>
              <a:rPr lang="en-US" dirty="0" err="1"/>
              <a:t>nghĩa</a:t>
            </a:r>
            <a:r>
              <a:rPr lang="en-US" dirty="0"/>
              <a:t> </a:t>
            </a:r>
            <a:r>
              <a:rPr lang="en-US" dirty="0" err="1"/>
              <a:t>cũ</a:t>
            </a:r>
            <a:r>
              <a:rPr lang="en-US" dirty="0"/>
              <a:t> </a:t>
            </a:r>
            <a:r>
              <a:rPr lang="en-US" dirty="0" err="1"/>
              <a:t>thì</a:t>
            </a:r>
            <a:r>
              <a:rPr lang="en-US" dirty="0"/>
              <a:t> </a:t>
            </a:r>
            <a:r>
              <a:rPr lang="en-US" dirty="0" err="1"/>
              <a:t>mọi</a:t>
            </a:r>
            <a:r>
              <a:rPr lang="en-US" dirty="0"/>
              <a:t> ng</a:t>
            </a:r>
            <a:r>
              <a:rPr lang="vi-VN" dirty="0"/>
              <a:t>ư</a:t>
            </a:r>
            <a:r>
              <a:rPr lang="en-US" dirty="0" err="1"/>
              <a:t>ời</a:t>
            </a:r>
            <a:r>
              <a:rPr lang="en-US" dirty="0"/>
              <a:t> </a:t>
            </a:r>
            <a:r>
              <a:rPr lang="en-US" dirty="0" err="1"/>
              <a:t>đã</a:t>
            </a:r>
            <a:r>
              <a:rPr lang="en-US" dirty="0"/>
              <a:t> </a:t>
            </a:r>
            <a:r>
              <a:rPr lang="en-US" dirty="0" err="1"/>
              <a:t>biết</a:t>
            </a:r>
            <a:endParaRPr lang="en-US" dirty="0"/>
          </a:p>
          <a:p>
            <a:r>
              <a:rPr lang="vi-VN" dirty="0" err="1"/>
              <a:t>Chú</a:t>
            </a:r>
            <a:r>
              <a:rPr lang="vi-VN" dirty="0"/>
              <a:t> ý phân </a:t>
            </a:r>
            <a:r>
              <a:rPr lang="vi-VN" dirty="0" err="1"/>
              <a:t>biệt</a:t>
            </a:r>
            <a:r>
              <a:rPr lang="vi-VN" dirty="0"/>
              <a:t> rong kinh, </a:t>
            </a:r>
            <a:r>
              <a:rPr lang="vi-VN" dirty="0" err="1"/>
              <a:t>cường</a:t>
            </a:r>
            <a:r>
              <a:rPr lang="vi-VN" dirty="0"/>
              <a:t> kinh </a:t>
            </a:r>
            <a:r>
              <a:rPr lang="vi-VN" dirty="0" err="1"/>
              <a:t>và</a:t>
            </a:r>
            <a:r>
              <a:rPr lang="vi-VN" dirty="0"/>
              <a:t> rong </a:t>
            </a:r>
            <a:r>
              <a:rPr lang="vi-VN" dirty="0" err="1"/>
              <a:t>huyết</a:t>
            </a:r>
            <a:endParaRPr lang="vi-VN" dirty="0"/>
          </a:p>
          <a:p>
            <a:r>
              <a:rPr lang="vi-VN" dirty="0"/>
              <a:t>Tuy nhiên trên lâm sang, </a:t>
            </a:r>
            <a:r>
              <a:rPr lang="vi-VN" dirty="0" err="1"/>
              <a:t>nhất</a:t>
            </a:r>
            <a:r>
              <a:rPr lang="vi-VN" dirty="0"/>
              <a:t> </a:t>
            </a:r>
            <a:r>
              <a:rPr lang="vi-VN" dirty="0" err="1"/>
              <a:t>là</a:t>
            </a:r>
            <a:r>
              <a:rPr lang="vi-VN" dirty="0"/>
              <a:t> </a:t>
            </a:r>
            <a:r>
              <a:rPr lang="vi-VN" dirty="0" err="1"/>
              <a:t>đối</a:t>
            </a:r>
            <a:r>
              <a:rPr lang="vi-VN" dirty="0"/>
              <a:t> </a:t>
            </a:r>
            <a:r>
              <a:rPr lang="vi-VN" dirty="0" err="1"/>
              <a:t>với</a:t>
            </a:r>
            <a:r>
              <a:rPr lang="vi-VN" dirty="0"/>
              <a:t> </a:t>
            </a:r>
            <a:r>
              <a:rPr lang="vi-VN" dirty="0" err="1"/>
              <a:t>những</a:t>
            </a:r>
            <a:r>
              <a:rPr lang="vi-VN" dirty="0"/>
              <a:t> BN </a:t>
            </a:r>
            <a:r>
              <a:rPr lang="vi-VN" dirty="0" err="1"/>
              <a:t>có</a:t>
            </a:r>
            <a:r>
              <a:rPr lang="vi-VN" dirty="0"/>
              <a:t> chu </a:t>
            </a:r>
            <a:r>
              <a:rPr lang="vi-VN" dirty="0" err="1"/>
              <a:t>kì</a:t>
            </a:r>
            <a:r>
              <a:rPr lang="vi-VN" dirty="0"/>
              <a:t> không </a:t>
            </a:r>
            <a:r>
              <a:rPr lang="vi-VN" dirty="0" err="1"/>
              <a:t>đều</a:t>
            </a:r>
            <a:r>
              <a:rPr lang="vi-VN" dirty="0"/>
              <a:t>, </a:t>
            </a:r>
          </a:p>
          <a:p>
            <a:r>
              <a:rPr lang="vi-VN" dirty="0" err="1"/>
              <a:t>cần</a:t>
            </a:r>
            <a:r>
              <a:rPr lang="vi-VN" dirty="0"/>
              <a:t> </a:t>
            </a:r>
            <a:r>
              <a:rPr lang="vi-VN" dirty="0" err="1"/>
              <a:t>phải</a:t>
            </a:r>
            <a:r>
              <a:rPr lang="vi-VN" dirty="0"/>
              <a:t> khai </a:t>
            </a:r>
            <a:r>
              <a:rPr lang="vi-VN" dirty="0" err="1"/>
              <a:t>thác</a:t>
            </a:r>
            <a:r>
              <a:rPr lang="vi-VN" dirty="0"/>
              <a:t> </a:t>
            </a:r>
            <a:r>
              <a:rPr lang="vi-VN" dirty="0" err="1"/>
              <a:t>các</a:t>
            </a:r>
            <a:r>
              <a:rPr lang="vi-VN" dirty="0"/>
              <a:t> </a:t>
            </a:r>
            <a:r>
              <a:rPr lang="vi-VN" dirty="0" err="1"/>
              <a:t>triệu</a:t>
            </a:r>
            <a:r>
              <a:rPr lang="vi-VN" dirty="0"/>
              <a:t> </a:t>
            </a:r>
            <a:r>
              <a:rPr lang="vi-VN" dirty="0" err="1"/>
              <a:t>chứng</a:t>
            </a:r>
            <a:r>
              <a:rPr lang="vi-VN" dirty="0"/>
              <a:t> </a:t>
            </a:r>
            <a:r>
              <a:rPr lang="vi-VN" dirty="0" err="1"/>
              <a:t>thường</a:t>
            </a:r>
            <a:r>
              <a:rPr lang="vi-VN" dirty="0"/>
              <a:t> </a:t>
            </a:r>
            <a:r>
              <a:rPr lang="vi-VN" dirty="0" err="1"/>
              <a:t>gặp</a:t>
            </a:r>
            <a:r>
              <a:rPr lang="vi-VN" dirty="0"/>
              <a:t> khi hanh kinh như đau </a:t>
            </a:r>
            <a:r>
              <a:rPr lang="vi-VN" dirty="0" err="1"/>
              <a:t>tức</a:t>
            </a:r>
            <a:r>
              <a:rPr lang="vi-VN" dirty="0"/>
              <a:t> </a:t>
            </a:r>
            <a:r>
              <a:rPr lang="vi-VN" dirty="0" err="1"/>
              <a:t>vú</a:t>
            </a:r>
            <a:r>
              <a:rPr lang="vi-VN" dirty="0"/>
              <a:t>, </a:t>
            </a:r>
            <a:r>
              <a:rPr lang="vi-VN" dirty="0" err="1"/>
              <a:t>nặng</a:t>
            </a:r>
            <a:r>
              <a:rPr lang="vi-VN" dirty="0"/>
              <a:t> </a:t>
            </a:r>
            <a:r>
              <a:rPr lang="vi-VN" dirty="0" err="1"/>
              <a:t>bụng</a:t>
            </a:r>
            <a:r>
              <a:rPr lang="vi-VN" dirty="0"/>
              <a:t>, </a:t>
            </a:r>
            <a:r>
              <a:rPr lang="vi-VN" dirty="0" err="1"/>
              <a:t>thống</a:t>
            </a:r>
            <a:r>
              <a:rPr lang="vi-VN" dirty="0"/>
              <a:t> kinh, </a:t>
            </a:r>
            <a:r>
              <a:rPr lang="vi-VN" dirty="0" err="1"/>
              <a:t>mỏi</a:t>
            </a:r>
            <a:r>
              <a:rPr lang="vi-VN" dirty="0"/>
              <a:t> lưng… </a:t>
            </a:r>
          </a:p>
          <a:p>
            <a:r>
              <a:rPr lang="vi-VN" dirty="0" err="1"/>
              <a:t>để</a:t>
            </a:r>
            <a:r>
              <a:rPr lang="vi-VN" dirty="0"/>
              <a:t> xem AUB </a:t>
            </a:r>
            <a:r>
              <a:rPr lang="vi-VN" dirty="0" err="1"/>
              <a:t>này</a:t>
            </a:r>
            <a:r>
              <a:rPr lang="vi-VN" dirty="0"/>
              <a:t> </a:t>
            </a:r>
            <a:r>
              <a:rPr lang="vi-VN" dirty="0" err="1"/>
              <a:t>có</a:t>
            </a:r>
            <a:r>
              <a:rPr lang="vi-VN" dirty="0"/>
              <a:t> liên quan đ </a:t>
            </a:r>
            <a:r>
              <a:rPr lang="vi-VN" dirty="0" err="1"/>
              <a:t>kì</a:t>
            </a:r>
            <a:r>
              <a:rPr lang="vi-VN" dirty="0"/>
              <a:t> kinh</a:t>
            </a:r>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7</a:t>
            </a:fld>
            <a:endParaRPr lang="vi-VN"/>
          </a:p>
        </p:txBody>
      </p:sp>
    </p:spTree>
    <p:extLst>
      <p:ext uri="{BB962C8B-B14F-4D97-AF65-F5344CB8AC3E}">
        <p14:creationId xmlns:p14="http://schemas.microsoft.com/office/powerpoint/2010/main" val="164508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Sự</a:t>
            </a:r>
            <a:r>
              <a:rPr lang="en-US" dirty="0"/>
              <a:t> </a:t>
            </a:r>
            <a:r>
              <a:rPr lang="en-US" dirty="0" err="1"/>
              <a:t>đều</a:t>
            </a:r>
            <a:r>
              <a:rPr lang="en-US" dirty="0"/>
              <a:t> </a:t>
            </a:r>
            <a:r>
              <a:rPr lang="en-US" dirty="0" err="1"/>
              <a:t>đặn</a:t>
            </a:r>
            <a:r>
              <a:rPr lang="en-US" dirty="0"/>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chu </a:t>
            </a:r>
            <a:r>
              <a:rPr lang="en-US" sz="1200" kern="1200" dirty="0" err="1">
                <a:solidFill>
                  <a:schemeClr val="tx1"/>
                </a:solidFill>
                <a:effectLst/>
                <a:latin typeface="+mn-lt"/>
                <a:ea typeface="+mn-ea"/>
                <a:cs typeface="+mn-cs"/>
              </a:rPr>
              <a:t>kì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 4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br>
              <a:rPr lang="en-US" dirty="0"/>
            </a:br>
            <a:r>
              <a:rPr lang="en-US" dirty="0" err="1"/>
              <a:t>Một</a:t>
            </a:r>
            <a:r>
              <a:rPr lang="en-US" dirty="0"/>
              <a:t> ng</a:t>
            </a:r>
            <a:r>
              <a:rPr lang="vi-VN" dirty="0"/>
              <a:t>ư</a:t>
            </a:r>
            <a:r>
              <a:rPr lang="en-US" dirty="0" err="1"/>
              <a:t>ời</a:t>
            </a:r>
            <a:r>
              <a:rPr lang="en-US" dirty="0"/>
              <a:t> 20 </a:t>
            </a:r>
            <a:r>
              <a:rPr lang="en-US" dirty="0" err="1"/>
              <a:t>tuổi</a:t>
            </a:r>
            <a:r>
              <a:rPr lang="en-US" dirty="0"/>
              <a:t> </a:t>
            </a:r>
            <a:r>
              <a:rPr lang="en-US" dirty="0" err="1"/>
              <a:t>có</a:t>
            </a:r>
            <a:r>
              <a:rPr lang="en-US" dirty="0"/>
              <a:t> chu </a:t>
            </a:r>
            <a:r>
              <a:rPr lang="en-US" dirty="0" err="1"/>
              <a:t>kì</a:t>
            </a:r>
            <a:r>
              <a:rPr lang="en-US" dirty="0"/>
              <a:t> </a:t>
            </a:r>
            <a:r>
              <a:rPr lang="en-US" dirty="0" err="1"/>
              <a:t>kinh</a:t>
            </a:r>
            <a:r>
              <a:rPr lang="en-US" dirty="0"/>
              <a:t> </a:t>
            </a:r>
            <a:r>
              <a:rPr lang="en-US" dirty="0" err="1"/>
              <a:t>những</a:t>
            </a:r>
            <a:r>
              <a:rPr lang="en-US" dirty="0"/>
              <a:t> </a:t>
            </a:r>
            <a:r>
              <a:rPr lang="en-US" dirty="0" err="1"/>
              <a:t>tháng</a:t>
            </a:r>
            <a:r>
              <a:rPr lang="en-US" dirty="0"/>
              <a:t> </a:t>
            </a:r>
            <a:r>
              <a:rPr lang="en-US" dirty="0" err="1"/>
              <a:t>gần</a:t>
            </a:r>
            <a:r>
              <a:rPr lang="en-US" dirty="0"/>
              <a:t> </a:t>
            </a:r>
            <a:r>
              <a:rPr lang="en-US" dirty="0" err="1"/>
              <a:t>đây</a:t>
            </a:r>
            <a:r>
              <a:rPr lang="en-US" dirty="0"/>
              <a:t> </a:t>
            </a:r>
            <a:r>
              <a:rPr lang="en-US" dirty="0" err="1"/>
              <a:t>là</a:t>
            </a:r>
            <a:r>
              <a:rPr lang="en-US" dirty="0"/>
              <a:t> 28 </a:t>
            </a:r>
            <a:r>
              <a:rPr lang="en-US" dirty="0" err="1"/>
              <a:t>ngày</a:t>
            </a:r>
            <a:r>
              <a:rPr lang="en-US" dirty="0"/>
              <a:t>,  31 </a:t>
            </a:r>
            <a:r>
              <a:rPr lang="en-US" dirty="0" err="1"/>
              <a:t>ngày</a:t>
            </a:r>
            <a:r>
              <a:rPr lang="en-US" dirty="0"/>
              <a:t>, 29 </a:t>
            </a:r>
            <a:r>
              <a:rPr lang="en-US" dirty="0" err="1"/>
              <a:t>ngày</a:t>
            </a:r>
            <a:r>
              <a:rPr lang="en-US" dirty="0"/>
              <a:t> </a:t>
            </a:r>
            <a:r>
              <a:rPr lang="en-US" dirty="0" err="1"/>
              <a:t>vẫn</a:t>
            </a:r>
            <a:r>
              <a:rPr lang="en-US" dirty="0"/>
              <a:t> đ</a:t>
            </a:r>
            <a:r>
              <a:rPr lang="vi-VN" dirty="0"/>
              <a:t>ư</a:t>
            </a:r>
            <a:r>
              <a:rPr lang="en-US" dirty="0" err="1"/>
              <a:t>ợc</a:t>
            </a:r>
            <a:r>
              <a:rPr lang="en-US" dirty="0"/>
              <a:t> </a:t>
            </a:r>
            <a:r>
              <a:rPr lang="en-US" dirty="0" err="1"/>
              <a:t>coi</a:t>
            </a:r>
            <a:r>
              <a:rPr lang="en-US" dirty="0"/>
              <a:t> </a:t>
            </a:r>
            <a:r>
              <a:rPr lang="en-US" dirty="0" err="1"/>
              <a:t>là</a:t>
            </a:r>
            <a:r>
              <a:rPr lang="en-US" dirty="0"/>
              <a:t> </a:t>
            </a:r>
            <a:r>
              <a:rPr lang="en-US" dirty="0" err="1"/>
              <a:t>đều</a:t>
            </a:r>
            <a:endParaRPr lang="en-US" dirty="0"/>
          </a:p>
          <a:p>
            <a:r>
              <a:rPr lang="en-US" dirty="0"/>
              <a:t> </a:t>
            </a:r>
          </a:p>
          <a:p>
            <a:r>
              <a:rPr lang="en-US" dirty="0"/>
              <a:t>C</a:t>
            </a:r>
            <a:r>
              <a:rPr lang="vi-VN" dirty="0"/>
              <a:t>ư</a:t>
            </a:r>
            <a:r>
              <a:rPr lang="en-US" dirty="0" err="1"/>
              <a:t>ờng</a:t>
            </a:r>
            <a:r>
              <a:rPr lang="en-US" dirty="0"/>
              <a:t> </a:t>
            </a:r>
            <a:r>
              <a:rPr lang="en-US" dirty="0" err="1"/>
              <a:t>kinh</a:t>
            </a:r>
            <a:r>
              <a:rPr lang="en-US" dirty="0"/>
              <a:t> </a:t>
            </a:r>
            <a:r>
              <a:rPr lang="en-US" dirty="0" err="1"/>
              <a:t>là</a:t>
            </a:r>
            <a:r>
              <a:rPr lang="en-US" dirty="0"/>
              <a:t> </a:t>
            </a:r>
            <a:r>
              <a:rPr lang="en-US" dirty="0" err="1"/>
              <a:t>định</a:t>
            </a:r>
            <a:r>
              <a:rPr lang="en-US" dirty="0"/>
              <a:t> </a:t>
            </a:r>
            <a:r>
              <a:rPr lang="en-US" dirty="0" err="1"/>
              <a:t>nghĩa</a:t>
            </a:r>
            <a:r>
              <a:rPr lang="en-US" dirty="0"/>
              <a:t> </a:t>
            </a:r>
            <a:r>
              <a:rPr lang="en-US" dirty="0" err="1"/>
              <a:t>của</a:t>
            </a:r>
            <a:r>
              <a:rPr lang="en-US" dirty="0"/>
              <a:t> </a:t>
            </a:r>
            <a:r>
              <a:rPr lang="en-US" dirty="0" err="1"/>
              <a:t>triệu</a:t>
            </a:r>
            <a:r>
              <a:rPr lang="en-US" dirty="0"/>
              <a:t> </a:t>
            </a:r>
            <a:r>
              <a:rPr lang="en-US" dirty="0" err="1"/>
              <a:t>chứng</a:t>
            </a:r>
            <a:r>
              <a:rPr lang="en-US" dirty="0"/>
              <a:t>, </a:t>
            </a:r>
            <a:r>
              <a:rPr lang="en-US" dirty="0" err="1"/>
              <a:t>không</a:t>
            </a:r>
            <a:r>
              <a:rPr lang="en-US" dirty="0"/>
              <a:t> </a:t>
            </a:r>
            <a:r>
              <a:rPr lang="en-US" dirty="0" err="1"/>
              <a:t>phải</a:t>
            </a:r>
            <a:r>
              <a:rPr lang="en-US" dirty="0"/>
              <a:t> </a:t>
            </a:r>
            <a:r>
              <a:rPr lang="en-US" dirty="0" err="1"/>
              <a:t>bệnh</a:t>
            </a:r>
            <a:r>
              <a:rPr lang="en-US" dirty="0"/>
              <a:t>.</a:t>
            </a:r>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8</a:t>
            </a:fld>
            <a:endParaRPr lang="vi-VN"/>
          </a:p>
        </p:txBody>
      </p:sp>
    </p:spTree>
    <p:extLst>
      <p:ext uri="{BB962C8B-B14F-4D97-AF65-F5344CB8AC3E}">
        <p14:creationId xmlns:p14="http://schemas.microsoft.com/office/powerpoint/2010/main" val="988198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AUB </a:t>
            </a:r>
            <a:r>
              <a:rPr lang="en-US" dirty="0" err="1"/>
              <a:t>cấp</a:t>
            </a:r>
            <a:r>
              <a:rPr lang="en-US" dirty="0"/>
              <a:t> </a:t>
            </a:r>
            <a:r>
              <a:rPr lang="en-US" dirty="0" err="1"/>
              <a:t>tính</a:t>
            </a:r>
            <a:r>
              <a:rPr lang="en-US" dirty="0"/>
              <a:t>:</a:t>
            </a:r>
            <a:r>
              <a:rPr lang="vi-VN" dirty="0"/>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tình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trạng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xuất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huyết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nặng</a:t>
            </a:r>
            <a:r>
              <a:rPr lang="vi-V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L</a:t>
            </a:r>
            <a:r>
              <a:rPr lang="vi-VN" sz="1200" b="0" i="0" kern="1200" dirty="0" err="1">
                <a:solidFill>
                  <a:schemeClr val="tx1"/>
                </a:solidFill>
                <a:effectLst/>
                <a:latin typeface="+mn-lt"/>
                <a:ea typeface="+mn-ea"/>
                <a:cs typeface="+mn-cs"/>
              </a:rPr>
              <a:t>ượng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máu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cần</a:t>
            </a:r>
            <a:r>
              <a:rPr lang="vi-VN" sz="1200" b="0" i="0" kern="1200" dirty="0">
                <a:solidFill>
                  <a:schemeClr val="tx1"/>
                </a:solidFill>
                <a:effectLst/>
                <a:latin typeface="+mn-lt"/>
                <a:ea typeface="+mn-ea"/>
                <a:cs typeface="+mn-cs"/>
              </a:rPr>
              <a:t> can </a:t>
            </a:r>
            <a:r>
              <a:rPr lang="vi-VN" sz="1200" b="0" i="0" kern="1200" dirty="0" err="1">
                <a:solidFill>
                  <a:schemeClr val="tx1"/>
                </a:solidFill>
                <a:effectLst/>
                <a:latin typeface="+mn-lt"/>
                <a:ea typeface="+mn-ea"/>
                <a:cs typeface="+mn-cs"/>
              </a:rPr>
              <a:t>thiệp</a:t>
            </a:r>
            <a:r>
              <a:rPr lang="vi-VN" sz="1200" b="0" i="0" kern="1200" dirty="0">
                <a:solidFill>
                  <a:schemeClr val="tx1"/>
                </a:solidFill>
                <a:effectLst/>
                <a:latin typeface="+mn-lt"/>
                <a:ea typeface="+mn-ea"/>
                <a:cs typeface="+mn-cs"/>
              </a:rPr>
              <a:t> ngay </a:t>
            </a:r>
            <a:r>
              <a:rPr lang="vi-VN" sz="1200" b="0" i="0" kern="1200" dirty="0" err="1">
                <a:solidFill>
                  <a:schemeClr val="tx1"/>
                </a:solidFill>
                <a:effectLst/>
                <a:latin typeface="+mn-lt"/>
                <a:ea typeface="+mn-ea"/>
                <a:cs typeface="+mn-cs"/>
              </a:rPr>
              <a:t>lập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tức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giảm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thiểu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ngăn </a:t>
            </a:r>
            <a:r>
              <a:rPr lang="vi-VN" sz="1200" b="0" i="0" kern="1200" dirty="0" err="1">
                <a:solidFill>
                  <a:schemeClr val="tx1"/>
                </a:solidFill>
                <a:effectLst/>
                <a:latin typeface="+mn-lt"/>
                <a:ea typeface="+mn-ea"/>
                <a:cs typeface="+mn-cs"/>
              </a:rPr>
              <a:t>ngừa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máu</a:t>
            </a:r>
            <a:r>
              <a:rPr lang="vi-VN" sz="1200" b="0" i="0" kern="1200" dirty="0">
                <a:solidFill>
                  <a:schemeClr val="tx1"/>
                </a:solidFill>
                <a:effectLst/>
                <a:latin typeface="+mn-lt"/>
                <a:ea typeface="+mn-ea"/>
                <a:cs typeface="+mn-cs"/>
              </a:rPr>
              <a:t> thêm.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dirty="0" err="1">
                <a:solidFill>
                  <a:schemeClr val="tx1"/>
                </a:solidFill>
                <a:effectLst/>
                <a:latin typeface="+mn-lt"/>
                <a:ea typeface="+mn-ea"/>
                <a:cs typeface="+mn-cs"/>
              </a:rPr>
              <a:t>Chảy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máu</a:t>
            </a:r>
            <a:r>
              <a:rPr lang="vi-VN" sz="1200" b="0" i="0" kern="1200" dirty="0">
                <a:solidFill>
                  <a:schemeClr val="tx1"/>
                </a:solidFill>
                <a:effectLst/>
                <a:latin typeface="+mn-lt"/>
                <a:ea typeface="+mn-ea"/>
                <a:cs typeface="+mn-cs"/>
              </a:rPr>
              <a:t> kinh </a:t>
            </a:r>
            <a:r>
              <a:rPr lang="vi-VN" sz="1200" b="0" i="0" kern="1200" dirty="0" err="1">
                <a:solidFill>
                  <a:schemeClr val="tx1"/>
                </a:solidFill>
                <a:effectLst/>
                <a:latin typeface="+mn-lt"/>
                <a:ea typeface="+mn-ea"/>
                <a:cs typeface="+mn-cs"/>
              </a:rPr>
              <a:t>nguyệt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nặng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cấp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tính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xuất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hiện</a:t>
            </a:r>
            <a:r>
              <a:rPr lang="vi-VN" sz="1200" b="0" i="0" kern="1200" dirty="0">
                <a:solidFill>
                  <a:schemeClr val="tx1"/>
                </a:solidFill>
                <a:effectLst/>
                <a:latin typeface="+mn-lt"/>
                <a:ea typeface="+mn-ea"/>
                <a:cs typeface="+mn-cs"/>
              </a:rPr>
              <a:t> trong </a:t>
            </a:r>
            <a:r>
              <a:rPr lang="vi-VN" sz="1200" b="0" i="0" kern="1200" dirty="0" err="1">
                <a:solidFill>
                  <a:schemeClr val="tx1"/>
                </a:solidFill>
                <a:effectLst/>
                <a:latin typeface="+mn-lt"/>
                <a:ea typeface="+mn-ea"/>
                <a:cs typeface="+mn-cs"/>
              </a:rPr>
              <a:t>bối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AUB </a:t>
            </a:r>
            <a:r>
              <a:rPr lang="vi-VN" sz="1200" b="0" i="0" kern="1200" dirty="0" err="1">
                <a:solidFill>
                  <a:schemeClr val="tx1"/>
                </a:solidFill>
                <a:effectLst/>
                <a:latin typeface="+mn-lt"/>
                <a:ea typeface="+mn-ea"/>
                <a:cs typeface="+mn-cs"/>
              </a:rPr>
              <a:t>mãn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tính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hiện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tại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xảy</a:t>
            </a:r>
            <a:r>
              <a:rPr lang="vi-VN" sz="1200" b="0" i="0" kern="1200" dirty="0">
                <a:solidFill>
                  <a:schemeClr val="tx1"/>
                </a:solidFill>
                <a:effectLst/>
                <a:latin typeface="+mn-lt"/>
                <a:ea typeface="+mn-ea"/>
                <a:cs typeface="+mn-cs"/>
              </a:rPr>
              <a:t> ra trong </a:t>
            </a:r>
            <a:r>
              <a:rPr lang="vi-VN" sz="1200" b="0" i="0" kern="1200" dirty="0" err="1">
                <a:solidFill>
                  <a:schemeClr val="tx1"/>
                </a:solidFill>
                <a:effectLst/>
                <a:latin typeface="+mn-lt"/>
                <a:ea typeface="+mn-ea"/>
                <a:cs typeface="+mn-cs"/>
              </a:rPr>
              <a:t>tiền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sử</a:t>
            </a:r>
            <a:r>
              <a:rPr lang="vi-VN"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AUB </a:t>
            </a:r>
            <a:r>
              <a:rPr lang="vi-VN" dirty="0" err="1"/>
              <a:t>mãn</a:t>
            </a:r>
            <a:r>
              <a:rPr lang="vi-VN" dirty="0"/>
              <a:t> </a:t>
            </a:r>
            <a:r>
              <a:rPr lang="vi-VN" dirty="0" err="1"/>
              <a:t>tính</a:t>
            </a:r>
            <a:r>
              <a:rPr lang="vi-VN" dirty="0"/>
              <a:t> </a:t>
            </a:r>
            <a:r>
              <a:rPr lang="vi-VN" dirty="0" err="1"/>
              <a:t>là</a:t>
            </a:r>
            <a:r>
              <a:rPr lang="vi-VN" baseline="0" dirty="0"/>
              <a:t> </a:t>
            </a:r>
            <a:r>
              <a:rPr lang="vi-VN" dirty="0" err="1"/>
              <a:t>xuất</a:t>
            </a:r>
            <a:r>
              <a:rPr lang="vi-VN" baseline="0" dirty="0"/>
              <a:t> </a:t>
            </a:r>
            <a:r>
              <a:rPr lang="vi-VN" baseline="0" dirty="0" err="1"/>
              <a:t>huyết</a:t>
            </a:r>
            <a:r>
              <a:rPr lang="vi-VN" baseline="0" dirty="0"/>
              <a:t> </a:t>
            </a:r>
            <a:r>
              <a:rPr lang="vi-VN" dirty="0" err="1"/>
              <a:t>tử</a:t>
            </a:r>
            <a:r>
              <a:rPr lang="vi-VN" dirty="0"/>
              <a:t> cung </a:t>
            </a:r>
            <a:r>
              <a:rPr lang="vi-VN" dirty="0" err="1"/>
              <a:t>bất</a:t>
            </a:r>
            <a:r>
              <a:rPr lang="vi-VN" dirty="0"/>
              <a:t> </a:t>
            </a:r>
            <a:r>
              <a:rPr lang="vi-VN" dirty="0" err="1"/>
              <a:t>thường</a:t>
            </a:r>
            <a:r>
              <a:rPr lang="vi-VN" dirty="0"/>
              <a:t> </a:t>
            </a:r>
            <a:r>
              <a:rPr lang="vi-VN" dirty="0" err="1"/>
              <a:t>về</a:t>
            </a:r>
            <a:r>
              <a:rPr lang="vi-VN" dirty="0"/>
              <a:t> </a:t>
            </a:r>
            <a:r>
              <a:rPr lang="vi-VN" dirty="0" err="1"/>
              <a:t>thời</a:t>
            </a:r>
            <a:r>
              <a:rPr lang="vi-VN" dirty="0"/>
              <a:t> gian, </a:t>
            </a:r>
            <a:r>
              <a:rPr lang="vi-VN" dirty="0" err="1"/>
              <a:t>lượng</a:t>
            </a:r>
            <a:r>
              <a:rPr lang="vi-VN" dirty="0"/>
              <a:t> </a:t>
            </a:r>
            <a:r>
              <a:rPr lang="vi-VN" dirty="0" err="1"/>
              <a:t>và</a:t>
            </a:r>
            <a:r>
              <a:rPr lang="vi-VN" dirty="0"/>
              <a:t> / </a:t>
            </a:r>
            <a:r>
              <a:rPr lang="vi-VN" dirty="0" err="1"/>
              <a:t>hoặc</a:t>
            </a:r>
            <a:r>
              <a:rPr lang="vi-VN" dirty="0"/>
              <a:t> </a:t>
            </a:r>
            <a:r>
              <a:rPr lang="vi-VN" dirty="0" err="1"/>
              <a:t>tần</a:t>
            </a:r>
            <a:r>
              <a:rPr lang="vi-VN" dirty="0"/>
              <a:t> </a:t>
            </a:r>
            <a:r>
              <a:rPr lang="vi-VN" dirty="0" err="1"/>
              <a:t>suất</a:t>
            </a:r>
            <a:r>
              <a:rPr lang="vi-VN" dirty="0"/>
              <a:t> </a:t>
            </a:r>
            <a:r>
              <a:rPr lang="vi-VN" dirty="0" err="1"/>
              <a:t>và</a:t>
            </a:r>
            <a:r>
              <a:rPr lang="vi-VN" dirty="0"/>
              <a:t> </a:t>
            </a:r>
            <a:r>
              <a:rPr lang="vi-VN" dirty="0" err="1"/>
              <a:t>kéo</a:t>
            </a:r>
            <a:r>
              <a:rPr lang="vi-VN" baseline="0" dirty="0"/>
              <a:t> </a:t>
            </a:r>
            <a:r>
              <a:rPr lang="vi-VN" baseline="0" dirty="0" err="1"/>
              <a:t>dài</a:t>
            </a:r>
            <a:r>
              <a:rPr lang="vi-VN" baseline="0" dirty="0"/>
              <a:t> ≥ </a:t>
            </a:r>
            <a:r>
              <a:rPr lang="vi-VN" dirty="0"/>
              <a:t>6 </a:t>
            </a:r>
            <a:r>
              <a:rPr lang="vi-VN" dirty="0" err="1"/>
              <a:t>tháng</a:t>
            </a:r>
            <a:r>
              <a:rPr lang="vi-VN" dirty="0"/>
              <a:t>.</a:t>
            </a:r>
            <a:r>
              <a:rPr lang="vi-VN" baseline="0" dirty="0"/>
              <a:t> </a:t>
            </a:r>
          </a:p>
          <a:p>
            <a:endParaRPr lang="en-US" dirty="0"/>
          </a:p>
        </p:txBody>
      </p:sp>
      <p:sp>
        <p:nvSpPr>
          <p:cNvPr id="4" name="Chỗ dành sẵn cho Số hiệu Bản chiếu 3"/>
          <p:cNvSpPr>
            <a:spLocks noGrp="1"/>
          </p:cNvSpPr>
          <p:nvPr>
            <p:ph type="sldNum" sz="quarter" idx="5"/>
          </p:nvPr>
        </p:nvSpPr>
        <p:spPr/>
        <p:txBody>
          <a:bodyPr/>
          <a:lstStyle/>
          <a:p>
            <a:fld id="{D9221710-9821-4F4F-8721-0A090884D2D3}" type="slidenum">
              <a:rPr lang="vi-VN" smtClean="0"/>
              <a:t>9</a:t>
            </a:fld>
            <a:endParaRPr lang="vi-VN"/>
          </a:p>
        </p:txBody>
      </p:sp>
    </p:spTree>
    <p:extLst>
      <p:ext uri="{BB962C8B-B14F-4D97-AF65-F5344CB8AC3E}">
        <p14:creationId xmlns:p14="http://schemas.microsoft.com/office/powerpoint/2010/main" val="337721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HMB ( </a:t>
            </a:r>
            <a:r>
              <a:rPr lang="vi-VN" dirty="0" err="1"/>
              <a:t>cường</a:t>
            </a:r>
            <a:r>
              <a:rPr lang="vi-VN" baseline="0" dirty="0"/>
              <a:t> kinh ) </a:t>
            </a:r>
            <a:r>
              <a:rPr lang="vi-VN" dirty="0"/>
              <a:t> </a:t>
            </a:r>
            <a:r>
              <a:rPr lang="vi-VN" dirty="0" err="1"/>
              <a:t>được</a:t>
            </a:r>
            <a:r>
              <a:rPr lang="vi-VN" dirty="0"/>
              <a:t> </a:t>
            </a:r>
            <a:r>
              <a:rPr lang="vi-VN" dirty="0" err="1"/>
              <a:t>xác</a:t>
            </a:r>
            <a:r>
              <a:rPr lang="vi-VN" dirty="0"/>
              <a:t> </a:t>
            </a:r>
            <a:r>
              <a:rPr lang="vi-VN" dirty="0" err="1"/>
              <a:t>định</a:t>
            </a:r>
            <a:r>
              <a:rPr lang="vi-VN" dirty="0"/>
              <a:t> </a:t>
            </a:r>
            <a:r>
              <a:rPr lang="vi-VN" dirty="0" err="1"/>
              <a:t>là</a:t>
            </a:r>
            <a:r>
              <a:rPr lang="vi-VN" dirty="0"/>
              <a:t> </a:t>
            </a:r>
            <a:r>
              <a:rPr lang="vi-VN" dirty="0" err="1"/>
              <a:t>tình</a:t>
            </a:r>
            <a:r>
              <a:rPr lang="vi-VN" baseline="0" dirty="0"/>
              <a:t> </a:t>
            </a:r>
            <a:r>
              <a:rPr lang="vi-VN" baseline="0" dirty="0" err="1"/>
              <a:t>trạng</a:t>
            </a:r>
            <a:r>
              <a:rPr lang="vi-VN" baseline="0" dirty="0"/>
              <a:t> </a:t>
            </a:r>
            <a:r>
              <a:rPr lang="vi-VN" dirty="0" err="1"/>
              <a:t>mất</a:t>
            </a:r>
            <a:r>
              <a:rPr lang="vi-VN" dirty="0"/>
              <a:t> </a:t>
            </a:r>
            <a:r>
              <a:rPr lang="vi-VN" dirty="0" err="1"/>
              <a:t>máu</a:t>
            </a:r>
            <a:r>
              <a:rPr lang="vi-VN" dirty="0"/>
              <a:t> kinh </a:t>
            </a:r>
            <a:r>
              <a:rPr lang="vi-VN" dirty="0" err="1"/>
              <a:t>nguyệt</a:t>
            </a:r>
            <a:r>
              <a:rPr lang="vi-VN" dirty="0"/>
              <a:t> </a:t>
            </a:r>
            <a:r>
              <a:rPr lang="vi-VN" dirty="0" err="1"/>
              <a:t>quá</a:t>
            </a:r>
            <a:r>
              <a:rPr lang="vi-VN" dirty="0"/>
              <a:t> </a:t>
            </a:r>
            <a:r>
              <a:rPr lang="vi-VN" dirty="0" err="1"/>
              <a:t>mức</a:t>
            </a:r>
            <a:r>
              <a:rPr lang="vi-VN" dirty="0"/>
              <a:t> gây </a:t>
            </a:r>
            <a:r>
              <a:rPr lang="vi-VN" dirty="0" err="1"/>
              <a:t>trở</a:t>
            </a:r>
            <a:r>
              <a:rPr lang="vi-VN" dirty="0"/>
              <a:t> </a:t>
            </a:r>
            <a:r>
              <a:rPr lang="vi-VN" dirty="0" err="1"/>
              <a:t>ngại</a:t>
            </a:r>
            <a:r>
              <a:rPr lang="vi-VN" dirty="0"/>
              <a:t> cho </a:t>
            </a:r>
            <a:r>
              <a:rPr lang="vi-VN" dirty="0" err="1"/>
              <a:t>chất</a:t>
            </a:r>
            <a:r>
              <a:rPr lang="vi-VN" dirty="0"/>
              <a:t> </a:t>
            </a:r>
            <a:r>
              <a:rPr lang="vi-VN" dirty="0" err="1"/>
              <a:t>lượng</a:t>
            </a:r>
            <a:r>
              <a:rPr lang="vi-VN" dirty="0"/>
              <a:t> </a:t>
            </a:r>
            <a:r>
              <a:rPr lang="vi-VN" dirty="0" err="1"/>
              <a:t>cuộc</a:t>
            </a:r>
            <a:r>
              <a:rPr lang="vi-VN" dirty="0"/>
              <a:t> </a:t>
            </a:r>
            <a:r>
              <a:rPr lang="vi-VN" dirty="0" err="1"/>
              <a:t>sống</a:t>
            </a:r>
            <a:r>
              <a:rPr lang="vi-VN" dirty="0"/>
              <a:t>, </a:t>
            </a:r>
            <a:r>
              <a:rPr lang="vi-VN" dirty="0" err="1"/>
              <a:t>cảm</a:t>
            </a:r>
            <a:r>
              <a:rPr lang="vi-VN" dirty="0"/>
              <a:t> </a:t>
            </a:r>
            <a:r>
              <a:rPr lang="vi-VN" dirty="0" err="1"/>
              <a:t>xúc</a:t>
            </a:r>
            <a:r>
              <a:rPr lang="vi-VN" baseline="0" dirty="0"/>
              <a:t> </a:t>
            </a:r>
            <a:r>
              <a:rPr lang="vi-VN" dirty="0" err="1"/>
              <a:t>của</a:t>
            </a:r>
            <a:r>
              <a:rPr lang="vi-VN" dirty="0"/>
              <a:t> </a:t>
            </a:r>
            <a:r>
              <a:rPr lang="vi-VN" dirty="0" err="1"/>
              <a:t>người</a:t>
            </a:r>
            <a:r>
              <a:rPr lang="vi-VN" dirty="0"/>
              <a:t> </a:t>
            </a:r>
            <a:r>
              <a:rPr lang="vi-VN" dirty="0" err="1"/>
              <a:t>phụ</a:t>
            </a:r>
            <a:r>
              <a:rPr lang="vi-VN" dirty="0"/>
              <a:t> </a:t>
            </a:r>
            <a:r>
              <a:rPr lang="vi-VN" dirty="0" err="1"/>
              <a:t>nữ</a:t>
            </a:r>
            <a:r>
              <a:rPr lang="vi-VN" dirty="0"/>
              <a:t> </a:t>
            </a:r>
            <a:r>
              <a:rPr lang="vi-VN" dirty="0" err="1"/>
              <a:t>và</a:t>
            </a:r>
            <a:r>
              <a:rPr lang="vi-VN" dirty="0"/>
              <a:t> </a:t>
            </a:r>
            <a:r>
              <a:rPr lang="vi-VN" dirty="0" err="1"/>
              <a:t>có</a:t>
            </a:r>
            <a:r>
              <a:rPr lang="vi-VN" dirty="0"/>
              <a:t> </a:t>
            </a:r>
            <a:r>
              <a:rPr lang="vi-VN" dirty="0" err="1"/>
              <a:t>thể</a:t>
            </a:r>
            <a:r>
              <a:rPr lang="vi-VN" dirty="0"/>
              <a:t> </a:t>
            </a:r>
            <a:r>
              <a:rPr lang="vi-VN" dirty="0" err="1"/>
              <a:t>xảy</a:t>
            </a:r>
            <a:r>
              <a:rPr lang="vi-VN" dirty="0"/>
              <a:t> ra</a:t>
            </a:r>
            <a:r>
              <a:rPr lang="vi-VN" baseline="0" dirty="0"/>
              <a:t> đơn </a:t>
            </a:r>
            <a:r>
              <a:rPr lang="vi-VN" baseline="0" dirty="0" err="1"/>
              <a:t>độc</a:t>
            </a:r>
            <a:r>
              <a:rPr lang="vi-VN" baseline="0" dirty="0"/>
              <a:t> </a:t>
            </a:r>
            <a:r>
              <a:rPr lang="vi-VN" baseline="0" dirty="0" err="1"/>
              <a:t>hoặc</a:t>
            </a:r>
            <a:r>
              <a:rPr lang="vi-VN" baseline="0" dirty="0"/>
              <a:t> </a:t>
            </a:r>
            <a:r>
              <a:rPr lang="vi-VN" baseline="0" dirty="0" err="1"/>
              <a:t>kết</a:t>
            </a:r>
            <a:r>
              <a:rPr lang="vi-VN" baseline="0" dirty="0"/>
              <a:t> </a:t>
            </a:r>
            <a:r>
              <a:rPr lang="vi-VN" baseline="0" dirty="0" err="1"/>
              <a:t>hợp</a:t>
            </a:r>
            <a:r>
              <a:rPr lang="vi-VN" baseline="0" dirty="0"/>
              <a:t> </a:t>
            </a:r>
            <a:r>
              <a:rPr lang="vi-VN" baseline="0" dirty="0" err="1"/>
              <a:t>với</a:t>
            </a:r>
            <a:r>
              <a:rPr lang="vi-VN" baseline="0" dirty="0"/>
              <a:t> </a:t>
            </a:r>
            <a:r>
              <a:rPr lang="vi-VN" baseline="0" dirty="0" err="1"/>
              <a:t>các</a:t>
            </a:r>
            <a:r>
              <a:rPr lang="vi-VN" baseline="0" dirty="0"/>
              <a:t> </a:t>
            </a:r>
            <a:r>
              <a:rPr lang="vi-VN" baseline="0" dirty="0" err="1"/>
              <a:t>triệu</a:t>
            </a:r>
            <a:r>
              <a:rPr lang="vi-VN" baseline="0" dirty="0"/>
              <a:t> </a:t>
            </a:r>
            <a:r>
              <a:rPr lang="vi-VN" baseline="0" dirty="0" err="1"/>
              <a:t>chứng</a:t>
            </a:r>
            <a:r>
              <a:rPr lang="vi-VN" baseline="0" dirty="0"/>
              <a:t> </a:t>
            </a:r>
            <a:r>
              <a:rPr lang="vi-VN" baseline="0" dirty="0" err="1"/>
              <a:t>khác</a:t>
            </a:r>
            <a:r>
              <a:rPr lang="vi-VN" baseline="0" dirty="0"/>
              <a:t> .</a:t>
            </a:r>
          </a:p>
          <a:p>
            <a:endParaRPr lang="vi-VN" baseline="0" dirty="0"/>
          </a:p>
          <a:p>
            <a:r>
              <a:rPr lang="vi-VN" baseline="0" dirty="0"/>
              <a:t>IMB ( rong </a:t>
            </a:r>
            <a:r>
              <a:rPr lang="vi-VN" baseline="0" dirty="0" err="1"/>
              <a:t>huyết</a:t>
            </a:r>
            <a:r>
              <a:rPr lang="vi-VN" baseline="0" dirty="0"/>
              <a:t> ) : </a:t>
            </a:r>
            <a:r>
              <a:rPr lang="vi-VN" baseline="0" dirty="0" err="1"/>
              <a:t>xuất</a:t>
            </a:r>
            <a:r>
              <a:rPr lang="vi-VN" baseline="0" dirty="0"/>
              <a:t> </a:t>
            </a:r>
            <a:r>
              <a:rPr lang="vi-VN" baseline="0" dirty="0" err="1"/>
              <a:t>huyết</a:t>
            </a:r>
            <a:r>
              <a:rPr lang="vi-VN" baseline="0" dirty="0"/>
              <a:t> </a:t>
            </a:r>
            <a:r>
              <a:rPr lang="vi-VN" baseline="0" dirty="0" err="1"/>
              <a:t>giữa</a:t>
            </a:r>
            <a:r>
              <a:rPr lang="vi-VN" baseline="0" dirty="0"/>
              <a:t> </a:t>
            </a:r>
            <a:r>
              <a:rPr lang="vi-VN" baseline="0" dirty="0" err="1"/>
              <a:t>các</a:t>
            </a:r>
            <a:r>
              <a:rPr lang="vi-VN" baseline="0" dirty="0"/>
              <a:t> chu </a:t>
            </a:r>
            <a:r>
              <a:rPr lang="vi-VN" baseline="0" dirty="0" err="1"/>
              <a:t>kỳ</a:t>
            </a:r>
            <a:r>
              <a:rPr lang="vi-VN" baseline="0" dirty="0"/>
              <a:t> </a:t>
            </a:r>
            <a:r>
              <a:rPr lang="vi-VN" baseline="0" dirty="0" err="1"/>
              <a:t>được</a:t>
            </a:r>
            <a:r>
              <a:rPr lang="vi-VN" baseline="0" dirty="0"/>
              <a:t> </a:t>
            </a:r>
            <a:r>
              <a:rPr lang="vi-VN" baseline="0" dirty="0" err="1"/>
              <a:t>định</a:t>
            </a:r>
            <a:r>
              <a:rPr lang="vi-VN" baseline="0" dirty="0"/>
              <a:t> </a:t>
            </a:r>
            <a:r>
              <a:rPr lang="vi-VN" baseline="0" dirty="0" err="1"/>
              <a:t>nghĩa</a:t>
            </a:r>
            <a:r>
              <a:rPr lang="vi-VN" baseline="0" dirty="0"/>
              <a:t> </a:t>
            </a:r>
            <a:r>
              <a:rPr lang="vi-VN" baseline="0" dirty="0" err="1"/>
              <a:t>là</a:t>
            </a:r>
            <a:r>
              <a:rPr lang="vi-VN" baseline="0" dirty="0"/>
              <a:t> </a:t>
            </a:r>
            <a:r>
              <a:rPr lang="vi-VN" baseline="0" dirty="0" err="1"/>
              <a:t>các</a:t>
            </a:r>
            <a:r>
              <a:rPr lang="vi-VN" baseline="0" dirty="0"/>
              <a:t> </a:t>
            </a:r>
            <a:r>
              <a:rPr lang="vi-VN" baseline="0" dirty="0" err="1"/>
              <a:t>đợt</a:t>
            </a:r>
            <a:r>
              <a:rPr lang="vi-VN" baseline="0" dirty="0"/>
              <a:t> </a:t>
            </a:r>
            <a:r>
              <a:rPr lang="vi-VN" baseline="0" dirty="0" err="1"/>
              <a:t>chảy</a:t>
            </a:r>
            <a:r>
              <a:rPr lang="vi-VN" baseline="0" dirty="0"/>
              <a:t> </a:t>
            </a:r>
            <a:r>
              <a:rPr lang="vi-VN" baseline="0" dirty="0" err="1"/>
              <a:t>máu</a:t>
            </a:r>
            <a:r>
              <a:rPr lang="vi-VN" baseline="0" dirty="0"/>
              <a:t> </a:t>
            </a:r>
            <a:r>
              <a:rPr lang="vi-VN" baseline="0" dirty="0" err="1"/>
              <a:t>bất</a:t>
            </a:r>
            <a:r>
              <a:rPr lang="vi-VN" baseline="0" dirty="0"/>
              <a:t> </a:t>
            </a:r>
            <a:r>
              <a:rPr lang="vi-VN" baseline="0" dirty="0" err="1"/>
              <a:t>thường</a:t>
            </a:r>
            <a:r>
              <a:rPr lang="vi-VN" baseline="0" dirty="0"/>
              <a:t>, </a:t>
            </a:r>
            <a:r>
              <a:rPr lang="vi-VN" baseline="0" dirty="0" err="1"/>
              <a:t>thường</a:t>
            </a:r>
            <a:r>
              <a:rPr lang="vi-VN" baseline="0" dirty="0"/>
              <a:t> </a:t>
            </a:r>
            <a:r>
              <a:rPr lang="vi-VN" baseline="0" dirty="0" err="1"/>
              <a:t>là</a:t>
            </a:r>
            <a:r>
              <a:rPr lang="vi-VN" baseline="0" dirty="0"/>
              <a:t> </a:t>
            </a:r>
            <a:r>
              <a:rPr lang="vi-VN" baseline="0" dirty="0" err="1"/>
              <a:t>nhẹ</a:t>
            </a:r>
            <a:r>
              <a:rPr lang="vi-VN" baseline="0" dirty="0"/>
              <a:t> </a:t>
            </a:r>
            <a:r>
              <a:rPr lang="vi-VN" baseline="0" dirty="0" err="1"/>
              <a:t>và</a:t>
            </a:r>
            <a:r>
              <a:rPr lang="vi-VN" baseline="0" dirty="0"/>
              <a:t> </a:t>
            </a:r>
            <a:r>
              <a:rPr lang="vi-VN" baseline="0" dirty="0" err="1"/>
              <a:t>ngắn</a:t>
            </a:r>
            <a:r>
              <a:rPr lang="vi-VN" baseline="0" dirty="0"/>
              <a:t>, </a:t>
            </a:r>
            <a:r>
              <a:rPr lang="vi-VN" baseline="0" dirty="0" err="1"/>
              <a:t>xảy</a:t>
            </a:r>
            <a:r>
              <a:rPr lang="vi-VN" baseline="0" dirty="0"/>
              <a:t> ra </a:t>
            </a:r>
            <a:r>
              <a:rPr lang="vi-VN" baseline="0" dirty="0" err="1"/>
              <a:t>giữa</a:t>
            </a:r>
            <a:r>
              <a:rPr lang="vi-VN" baseline="0" dirty="0"/>
              <a:t> </a:t>
            </a:r>
            <a:r>
              <a:rPr lang="vi-VN" baseline="0" dirty="0" err="1"/>
              <a:t>các</a:t>
            </a:r>
            <a:r>
              <a:rPr lang="vi-VN" baseline="0" dirty="0"/>
              <a:t> chu </a:t>
            </a:r>
            <a:r>
              <a:rPr lang="vi-VN" baseline="0" dirty="0" err="1"/>
              <a:t>kì</a:t>
            </a:r>
            <a:r>
              <a:rPr lang="vi-VN" baseline="0" dirty="0"/>
              <a:t> kinh </a:t>
            </a:r>
            <a:r>
              <a:rPr lang="vi-VN" baseline="0" dirty="0" err="1"/>
              <a:t>nguyệt</a:t>
            </a:r>
            <a:r>
              <a:rPr lang="vi-VN" baseline="0" dirty="0"/>
              <a:t> </a:t>
            </a:r>
            <a:r>
              <a:rPr lang="vi-VN" baseline="0" dirty="0" err="1"/>
              <a:t>bình</a:t>
            </a:r>
            <a:r>
              <a:rPr lang="vi-VN" baseline="0" dirty="0"/>
              <a:t> </a:t>
            </a:r>
            <a:r>
              <a:rPr lang="vi-VN" baseline="0" dirty="0" err="1"/>
              <a:t>thường</a:t>
            </a:r>
            <a:r>
              <a:rPr lang="vi-VN" baseline="0" dirty="0"/>
              <a:t>. =&gt; </a:t>
            </a:r>
            <a:r>
              <a:rPr lang="vi-VN" baseline="0" dirty="0" err="1"/>
              <a:t>update</a:t>
            </a:r>
            <a:r>
              <a:rPr lang="vi-VN" baseline="0" dirty="0"/>
              <a:t> </a:t>
            </a:r>
            <a:r>
              <a:rPr lang="vi-VN" baseline="0" dirty="0" err="1"/>
              <a:t>mới</a:t>
            </a:r>
            <a:endParaRPr lang="en-US" baseline="0" dirty="0"/>
          </a:p>
          <a:p>
            <a:endParaRPr lang="en-US" baseline="0" dirty="0"/>
          </a:p>
          <a:p>
            <a:r>
              <a:rPr lang="en-US" baseline="0" dirty="0"/>
              <a:t>IDA: TMTS</a:t>
            </a:r>
            <a:endParaRPr lang="vi-VN" baseline="0" dirty="0"/>
          </a:p>
          <a:p>
            <a:endParaRPr lang="vi-VN" baseline="0" dirty="0"/>
          </a:p>
          <a:p>
            <a:r>
              <a:rPr lang="vi-VN" baseline="0" dirty="0"/>
              <a:t>http://www.pharllc.com/wp-content/uploads/2014/03/Fraser-Semin-Reprod-Med-2011.pdf</a:t>
            </a:r>
          </a:p>
          <a:p>
            <a:endParaRPr lang="vi-VN" baseline="0" dirty="0"/>
          </a:p>
          <a:p>
            <a:endParaRPr lang="vi-VN" baseline="0" dirty="0"/>
          </a:p>
          <a:p>
            <a:endParaRPr lang="vi-VN" dirty="0"/>
          </a:p>
          <a:p>
            <a:endParaRPr lang="vi-VN" dirty="0"/>
          </a:p>
        </p:txBody>
      </p:sp>
      <p:sp>
        <p:nvSpPr>
          <p:cNvPr id="4" name="Slide Number Placeholder 3"/>
          <p:cNvSpPr>
            <a:spLocks noGrp="1"/>
          </p:cNvSpPr>
          <p:nvPr>
            <p:ph type="sldNum" sz="quarter" idx="10"/>
          </p:nvPr>
        </p:nvSpPr>
        <p:spPr/>
        <p:txBody>
          <a:bodyPr/>
          <a:lstStyle/>
          <a:p>
            <a:fld id="{0EE430F2-D180-4D29-B94C-CB0A97DCE9D7}" type="slidenum">
              <a:rPr lang="vi-VN" smtClean="0"/>
              <a:t>10</a:t>
            </a:fld>
            <a:endParaRPr lang="vi-VN"/>
          </a:p>
        </p:txBody>
      </p:sp>
    </p:spTree>
    <p:extLst>
      <p:ext uri="{BB962C8B-B14F-4D97-AF65-F5344CB8AC3E}">
        <p14:creationId xmlns:p14="http://schemas.microsoft.com/office/powerpoint/2010/main" val="2121401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lumMod val="75000"/>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lumMod val="75000"/>
                  </a:schemeClr>
                </a:solidFill>
              </a:defRPr>
            </a:lvl1pPr>
          </a:lstStyle>
          <a:p>
            <a:r>
              <a:rPr lang="vi-VN"/>
              <a:t>Bấm để sửa kiểu tiêu đề Bản cái</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540386BF-13AC-498B-8C68-73164741EC8C}" type="datetimeFigureOut">
              <a:rPr lang="vi-VN" smtClean="0"/>
              <a:t>17/10/2018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77121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vi-VN"/>
              <a:t>Bấm để sửa kiểu tiêu đề Bản cái</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540386BF-13AC-498B-8C68-73164741EC8C}" type="datetimeFigureOut">
              <a:rPr lang="vi-VN" smtClean="0"/>
              <a:t>17/10/2018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237024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Chỉnh sửa kiểu văn bản của Bản cái</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540386BF-13AC-498B-8C68-73164741EC8C}" type="datetimeFigureOut">
              <a:rPr lang="vi-VN" smtClean="0"/>
              <a:t>17/10/2018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955F34B-D778-40E6-8CD1-A939241388D9}" type="slidenum">
              <a:rPr lang="vi-VN" smtClean="0"/>
              <a:t>‹#›</a:t>
            </a:fld>
            <a:endParaRPr lang="vi-V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7490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vi-VN"/>
              <a:t>Bấm để sửa kiểu tiêu đề Bản cái</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540386BF-13AC-498B-8C68-73164741EC8C}" type="datetimeFigureOut">
              <a:rPr lang="vi-VN" smtClean="0"/>
              <a:t>17/10/2018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3930078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Chỉnh sửa kiểu văn bản của Bản cái</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540386BF-13AC-498B-8C68-73164741EC8C}" type="datetimeFigureOut">
              <a:rPr lang="vi-VN" smtClean="0"/>
              <a:t>17/10/2018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955F34B-D778-40E6-8CD1-A939241388D9}" type="slidenum">
              <a:rPr lang="vi-VN" smtClean="0"/>
              <a:t>‹#›</a:t>
            </a:fld>
            <a:endParaRPr lang="vi-V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01934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Đúng hoặc Sai">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Chỉnh sửa kiểu văn bản của Bản cái</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540386BF-13AC-498B-8C68-73164741EC8C}" type="datetimeFigureOut">
              <a:rPr lang="vi-VN" smtClean="0"/>
              <a:t>17/10/2018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3794847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540386BF-13AC-498B-8C68-73164741EC8C}" type="datetimeFigureOut">
              <a:rPr lang="vi-VN" smtClean="0"/>
              <a:t>17/10/2018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3486497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vi-VN"/>
              <a:t>Bấm để sửa kiểu tiêu đề Bản cái</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540386BF-13AC-498B-8C68-73164741EC8C}" type="datetimeFigureOut">
              <a:rPr lang="vi-VN" smtClean="0"/>
              <a:t>17/10/2018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1437302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540386BF-13AC-498B-8C68-73164741EC8C}" type="datetimeFigureOut">
              <a:rPr lang="vi-VN" smtClean="0"/>
              <a:t>17/10/2018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783660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540386BF-13AC-498B-8C68-73164741EC8C}" type="datetimeFigureOut">
              <a:rPr lang="vi-VN" smtClean="0"/>
              <a:t>17/10/2018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3814929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540386BF-13AC-498B-8C68-73164741EC8C}" type="datetimeFigureOut">
              <a:rPr lang="vi-VN" smtClean="0"/>
              <a:t>17/10/2018</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3777150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540386BF-13AC-498B-8C68-73164741EC8C}" type="datetimeFigureOut">
              <a:rPr lang="vi-VN" smtClean="0"/>
              <a:t>17/10/2018</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1338277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540386BF-13AC-498B-8C68-73164741EC8C}" type="datetimeFigureOut">
              <a:rPr lang="vi-VN" smtClean="0"/>
              <a:t>17/10/2018</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344052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0386BF-13AC-498B-8C68-73164741EC8C}" type="datetimeFigureOut">
              <a:rPr lang="vi-VN" smtClean="0"/>
              <a:t>17/10/2018</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1552688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vi-VN"/>
              <a:t>Bấm để sửa kiểu tiêu đề Bản cái</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540386BF-13AC-498B-8C68-73164741EC8C}" type="datetimeFigureOut">
              <a:rPr lang="vi-VN" smtClean="0"/>
              <a:t>17/10/2018</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793206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540386BF-13AC-498B-8C68-73164741EC8C}" type="datetimeFigureOut">
              <a:rPr lang="vi-VN" smtClean="0"/>
              <a:t>17/10/2018</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5955F34B-D778-40E6-8CD1-A939241388D9}" type="slidenum">
              <a:rPr lang="vi-VN" smtClean="0"/>
              <a:t>‹#›</a:t>
            </a:fld>
            <a:endParaRPr lang="vi-VN"/>
          </a:p>
        </p:txBody>
      </p:sp>
    </p:spTree>
    <p:extLst>
      <p:ext uri="{BB962C8B-B14F-4D97-AF65-F5344CB8AC3E}">
        <p14:creationId xmlns:p14="http://schemas.microsoft.com/office/powerpoint/2010/main" val="109773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cxnSp>
          <p:nvCxnSpPr>
            <p:cNvPr id="7" name="Straight Connector 6"/>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vi-VN"/>
              <a:t>Bấm để sửa kiểu tiêu đề Bản cái</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40386BF-13AC-498B-8C68-73164741EC8C}" type="datetimeFigureOut">
              <a:rPr lang="vi-VN" smtClean="0"/>
              <a:t>17/10/2018</a:t>
            </a:fld>
            <a:endParaRPr lang="vi-VN"/>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5955F34B-D778-40E6-8CD1-A939241388D9}" type="slidenum">
              <a:rPr lang="vi-VN" smtClean="0"/>
              <a:t>‹#›</a:t>
            </a:fld>
            <a:endParaRPr lang="vi-VN"/>
          </a:p>
        </p:txBody>
      </p:sp>
    </p:spTree>
    <p:extLst>
      <p:ext uri="{BB962C8B-B14F-4D97-AF65-F5344CB8AC3E}">
        <p14:creationId xmlns:p14="http://schemas.microsoft.com/office/powerpoint/2010/main" val="218999312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ncbi.nlm.nih.gov/pubmed/22851826/"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hyperlink" Target="https://www.ncbi.nlm.nih.gov/pmc/articles/PMC3702059/"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ncbi.nlm.nih.gov/pubmed/30075511"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uptodate.com/contents/society-guideline-links-abnormal-uterine-bleeding?topicRef=5421&amp;source=see_link#H3608677014" TargetMode="External"/><Relationship Id="rId2" Type="http://schemas.openxmlformats.org/officeDocument/2006/relationships/hyperlink" Target="https://www.uptodate.com/contents/postmenopausal-uterine-bleeding?search=abnormal%20uterine%20bleeding%20menopause&amp;source=search_result&amp;selectedTitle=1~150&amp;usage_type=default&amp;display_rank=1#H5" TargetMode="External"/><Relationship Id="rId1" Type="http://schemas.openxmlformats.org/officeDocument/2006/relationships/slideLayout" Target="../slideLayouts/slideLayout4.xml"/><Relationship Id="rId4" Type="http://schemas.openxmlformats.org/officeDocument/2006/relationships/hyperlink" Target="https://www.ncbi.nlm.nih.gov/pmc/articles/PMC370205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06B7250-5598-4FBC-8E6B-A6B27FB5E717}"/>
              </a:ext>
            </a:extLst>
          </p:cNvPr>
          <p:cNvSpPr>
            <a:spLocks noGrp="1"/>
          </p:cNvSpPr>
          <p:nvPr>
            <p:ph type="ctrTitle"/>
          </p:nvPr>
        </p:nvSpPr>
        <p:spPr>
          <a:xfrm>
            <a:off x="827584" y="692696"/>
            <a:ext cx="7992888" cy="2736304"/>
          </a:xfrm>
        </p:spPr>
        <p:txBody>
          <a:bodyPr>
            <a:normAutofit/>
          </a:bodyPr>
          <a:lstStyle/>
          <a:p>
            <a:pPr algn="l"/>
            <a:r>
              <a:rPr lang="en-US" dirty="0">
                <a:cs typeface="Times New Roman" panose="02020603050405020304" pitchFamily="18" charset="0"/>
              </a:rPr>
              <a:t>TIẾP CẬN </a:t>
            </a:r>
            <a:br>
              <a:rPr lang="en-US" dirty="0">
                <a:cs typeface="Times New Roman" panose="02020603050405020304" pitchFamily="18" charset="0"/>
              </a:rPr>
            </a:br>
            <a:r>
              <a:rPr lang="en-US" dirty="0">
                <a:cs typeface="Times New Roman" panose="02020603050405020304" pitchFamily="18" charset="0"/>
              </a:rPr>
              <a:t>XUẤT HUYẾT TỬ CUNG        						BẤT TH</a:t>
            </a:r>
            <a:r>
              <a:rPr lang="vi-VN" dirty="0">
                <a:cs typeface="Times New Roman" panose="02020603050405020304" pitchFamily="18" charset="0"/>
              </a:rPr>
              <a:t>Ư</a:t>
            </a:r>
            <a:r>
              <a:rPr lang="en-US" dirty="0">
                <a:cs typeface="Times New Roman" panose="02020603050405020304" pitchFamily="18" charset="0"/>
              </a:rPr>
              <a:t>ỜNG </a:t>
            </a:r>
          </a:p>
        </p:txBody>
      </p:sp>
      <p:sp>
        <p:nvSpPr>
          <p:cNvPr id="3" name="Tiêu đề phụ 2">
            <a:extLst>
              <a:ext uri="{FF2B5EF4-FFF2-40B4-BE49-F238E27FC236}">
                <a16:creationId xmlns:a16="http://schemas.microsoft.com/office/drawing/2014/main" id="{D46AFA6E-C14B-4637-A1DC-E7E7460B61C4}"/>
              </a:ext>
            </a:extLst>
          </p:cNvPr>
          <p:cNvSpPr>
            <a:spLocks noGrp="1"/>
          </p:cNvSpPr>
          <p:nvPr>
            <p:ph type="subTitle" idx="1"/>
          </p:nvPr>
        </p:nvSpPr>
        <p:spPr>
          <a:xfrm>
            <a:off x="2183532" y="3717032"/>
            <a:ext cx="6624736" cy="1096899"/>
          </a:xfrm>
        </p:spPr>
        <p:txBody>
          <a:bodyPr>
            <a:normAutofit/>
          </a:bodyPr>
          <a:lstStyle/>
          <a:p>
            <a:r>
              <a:rPr lang="en-US" sz="2300" b="1" dirty="0">
                <a:solidFill>
                  <a:schemeClr val="tx1"/>
                </a:solidFill>
                <a:latin typeface="+mj-lt"/>
                <a:cs typeface="Times New Roman" panose="02020603050405020304" pitchFamily="18" charset="0"/>
              </a:rPr>
              <a:t>THEO PHÂN LOẠI PALM – COEIN FIGO 201</a:t>
            </a:r>
            <a:r>
              <a:rPr lang="vi-VN" sz="2300" b="1" dirty="0">
                <a:solidFill>
                  <a:schemeClr val="tx1"/>
                </a:solidFill>
                <a:latin typeface="+mj-lt"/>
                <a:cs typeface="Times New Roman" panose="02020603050405020304" pitchFamily="18" charset="0"/>
              </a:rPr>
              <a:t>8</a:t>
            </a:r>
            <a:br>
              <a:rPr lang="vi-VN" sz="2300" b="1" dirty="0">
                <a:solidFill>
                  <a:schemeClr val="tx1"/>
                </a:solidFill>
                <a:latin typeface="+mj-lt"/>
                <a:cs typeface="Times New Roman" panose="02020603050405020304" pitchFamily="18" charset="0"/>
              </a:rPr>
            </a:br>
            <a:endParaRPr lang="en-US" sz="2300" b="1" dirty="0">
              <a:solidFill>
                <a:schemeClr val="tx1"/>
              </a:solidFill>
              <a:latin typeface="+mj-lt"/>
              <a:cs typeface="Times New Roman" panose="02020603050405020304" pitchFamily="18" charset="0"/>
            </a:endParaRPr>
          </a:p>
        </p:txBody>
      </p:sp>
      <p:sp>
        <p:nvSpPr>
          <p:cNvPr id="4" name="Hộp Văn bản 3">
            <a:extLst>
              <a:ext uri="{FF2B5EF4-FFF2-40B4-BE49-F238E27FC236}">
                <a16:creationId xmlns:a16="http://schemas.microsoft.com/office/drawing/2014/main" id="{D252B698-7CBA-4E9D-A344-EF044314A1AE}"/>
              </a:ext>
            </a:extLst>
          </p:cNvPr>
          <p:cNvSpPr txBox="1"/>
          <p:nvPr/>
        </p:nvSpPr>
        <p:spPr>
          <a:xfrm>
            <a:off x="1151620" y="4813931"/>
            <a:ext cx="7656648" cy="1015663"/>
          </a:xfrm>
          <a:prstGeom prst="rect">
            <a:avLst/>
          </a:prstGeom>
          <a:noFill/>
        </p:spPr>
        <p:txBody>
          <a:bodyPr wrap="square" rtlCol="0">
            <a:spAutoFit/>
          </a:bodyPr>
          <a:lstStyle/>
          <a:p>
            <a:r>
              <a:rPr lang="en-US" sz="3000" dirty="0">
                <a:latin typeface="+mj-lt"/>
                <a:cs typeface="Times New Roman" panose="02020603050405020304" pitchFamily="18" charset="0"/>
              </a:rPr>
              <a:t>GV h</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dẫn</a:t>
            </a:r>
            <a:r>
              <a:rPr lang="en-US" sz="3000" dirty="0">
                <a:latin typeface="+mj-lt"/>
                <a:cs typeface="Times New Roman" panose="02020603050405020304" pitchFamily="18" charset="0"/>
              </a:rPr>
              <a:t>: ThS.BS. </a:t>
            </a:r>
            <a:r>
              <a:rPr lang="en-US" sz="3000" dirty="0" err="1">
                <a:latin typeface="+mj-lt"/>
                <a:cs typeface="Times New Roman" panose="02020603050405020304" pitchFamily="18" charset="0"/>
              </a:rPr>
              <a:t>Ngô</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Thị</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Bình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Lụa</a:t>
            </a:r>
            <a:endParaRPr lang="en-US" sz="3000" dirty="0">
              <a:latin typeface="+mj-lt"/>
              <a:cs typeface="Times New Roman" panose="02020603050405020304" pitchFamily="18" charset="0"/>
            </a:endParaRPr>
          </a:p>
          <a:p>
            <a:r>
              <a:rPr lang="en-US" sz="3000" dirty="0" err="1">
                <a:latin typeface="+mj-lt"/>
                <a:cs typeface="Times New Roman" panose="02020603050405020304" pitchFamily="18" charset="0"/>
              </a:rPr>
              <a:t>Nhóm</a:t>
            </a:r>
            <a:r>
              <a:rPr lang="en-US" sz="3000" dirty="0">
                <a:latin typeface="+mj-lt"/>
                <a:cs typeface="Times New Roman" panose="02020603050405020304" pitchFamily="18" charset="0"/>
              </a:rPr>
              <a:t> 1 – </a:t>
            </a:r>
            <a:r>
              <a:rPr lang="en-US" sz="3000" dirty="0" err="1">
                <a:latin typeface="+mj-lt"/>
                <a:cs typeface="Times New Roman" panose="02020603050405020304" pitchFamily="18" charset="0"/>
              </a:rPr>
              <a:t>Tổ</a:t>
            </a:r>
            <a:r>
              <a:rPr lang="en-US" sz="3000" dirty="0">
                <a:latin typeface="+mj-lt"/>
                <a:cs typeface="Times New Roman" panose="02020603050405020304" pitchFamily="18" charset="0"/>
              </a:rPr>
              <a:t> 28.1</a:t>
            </a:r>
          </a:p>
        </p:txBody>
      </p:sp>
    </p:spTree>
    <p:extLst>
      <p:ext uri="{BB962C8B-B14F-4D97-AF65-F5344CB8AC3E}">
        <p14:creationId xmlns:p14="http://schemas.microsoft.com/office/powerpoint/2010/main" val="2169266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12285755"/>
              </p:ext>
            </p:extLst>
          </p:nvPr>
        </p:nvGraphicFramePr>
        <p:xfrm>
          <a:off x="467544" y="355202"/>
          <a:ext cx="7349195" cy="5614195"/>
        </p:xfrm>
        <a:graphic>
          <a:graphicData uri="http://schemas.openxmlformats.org/drawingml/2006/table">
            <a:tbl>
              <a:tblPr firstRow="1" bandRow="1">
                <a:tableStyleId>{5940675A-B579-460E-94D1-54222C63F5DA}</a:tableStyleId>
              </a:tblPr>
              <a:tblGrid>
                <a:gridCol w="2236627">
                  <a:extLst>
                    <a:ext uri="{9D8B030D-6E8A-4147-A177-3AD203B41FA5}">
                      <a16:colId xmlns:a16="http://schemas.microsoft.com/office/drawing/2014/main" val="20000"/>
                    </a:ext>
                  </a:extLst>
                </a:gridCol>
                <a:gridCol w="5112568">
                  <a:extLst>
                    <a:ext uri="{9D8B030D-6E8A-4147-A177-3AD203B41FA5}">
                      <a16:colId xmlns:a16="http://schemas.microsoft.com/office/drawing/2014/main" val="20001"/>
                    </a:ext>
                  </a:extLst>
                </a:gridCol>
              </a:tblGrid>
              <a:tr h="1519936">
                <a:tc>
                  <a:txBody>
                    <a:bodyPr/>
                    <a:lstStyle/>
                    <a:p>
                      <a:pPr algn="l"/>
                      <a:r>
                        <a:rPr lang="vi-VN" sz="2500" dirty="0"/>
                        <a:t>Heavy menstrual bleeding (HMB)</a:t>
                      </a:r>
                      <a:endParaRPr lang="vi-VN" sz="2500" b="1" dirty="0"/>
                    </a:p>
                  </a:txBody>
                  <a:tcPr>
                    <a:solidFill>
                      <a:schemeClr val="accent1">
                        <a:lumMod val="20000"/>
                        <a:lumOff val="80000"/>
                      </a:schemeClr>
                    </a:solidFill>
                  </a:tcPr>
                </a:tc>
                <a:tc>
                  <a:txBody>
                    <a:bodyPr/>
                    <a:lstStyle/>
                    <a:p>
                      <a:r>
                        <a:rPr lang="en-US" sz="2800" dirty="0"/>
                        <a:t>Excessive menstrual blood loss which interferes</a:t>
                      </a:r>
                      <a:r>
                        <a:rPr lang="vi-VN" sz="2800" dirty="0"/>
                        <a:t> </a:t>
                      </a:r>
                      <a:r>
                        <a:rPr lang="en-US" sz="2800" dirty="0"/>
                        <a:t>with a woman’s physical, social, emotional, and/or material quality of life</a:t>
                      </a:r>
                      <a:endParaRPr lang="vi-VN" sz="2500" dirty="0"/>
                    </a:p>
                  </a:txBody>
                  <a:tcPr>
                    <a:solidFill>
                      <a:schemeClr val="accent1">
                        <a:lumMod val="20000"/>
                        <a:lumOff val="80000"/>
                      </a:schemeClr>
                    </a:solidFill>
                  </a:tcPr>
                </a:tc>
                <a:extLst>
                  <a:ext uri="{0D108BD9-81ED-4DB2-BD59-A6C34878D82A}">
                    <a16:rowId xmlns:a16="http://schemas.microsoft.com/office/drawing/2014/main" val="10002"/>
                  </a:ext>
                </a:extLst>
              </a:tr>
              <a:tr h="1621528">
                <a:tc>
                  <a:txBody>
                    <a:bodyPr/>
                    <a:lstStyle/>
                    <a:p>
                      <a:pPr algn="l"/>
                      <a:r>
                        <a:rPr lang="vi-VN" sz="2500" dirty="0"/>
                        <a:t> Intermenstrual bleeding </a:t>
                      </a:r>
                      <a:r>
                        <a:rPr lang="en-US" sz="2500" dirty="0"/>
                        <a:t>(IMB)</a:t>
                      </a:r>
                      <a:endParaRPr lang="vi-VN" sz="2500" b="1" dirty="0"/>
                    </a:p>
                  </a:txBody>
                  <a:tcPr>
                    <a:solidFill>
                      <a:schemeClr val="accent1">
                        <a:lumMod val="20000"/>
                        <a:lumOff val="80000"/>
                      </a:schemeClr>
                    </a:solidFill>
                  </a:tcPr>
                </a:tc>
                <a:tc>
                  <a:txBody>
                    <a:bodyPr/>
                    <a:lstStyle/>
                    <a:p>
                      <a:r>
                        <a:rPr lang="en-US" sz="2500" dirty="0"/>
                        <a:t>IMB</a:t>
                      </a:r>
                      <a:r>
                        <a:rPr lang="en-US" sz="2500" baseline="0" dirty="0"/>
                        <a:t> </a:t>
                      </a:r>
                      <a:r>
                        <a:rPr lang="en-US" sz="2500" dirty="0"/>
                        <a:t>is defined as irregular episodes of bleeding, often light and short, occurring between otherwise fairly normal menstrual periods.</a:t>
                      </a:r>
                      <a:r>
                        <a:rPr lang="vi-VN" sz="2500" dirty="0"/>
                        <a:t> </a:t>
                      </a:r>
                      <a:r>
                        <a:rPr lang="en-US" sz="2500" dirty="0"/>
                        <a:t> *</a:t>
                      </a:r>
                      <a:endParaRPr lang="vi-VN" sz="2500" dirty="0"/>
                    </a:p>
                  </a:txBody>
                  <a:tcPr>
                    <a:solidFill>
                      <a:schemeClr val="accent1">
                        <a:lumMod val="20000"/>
                        <a:lumOff val="80000"/>
                      </a:schemeClr>
                    </a:solidFill>
                  </a:tcPr>
                </a:tc>
                <a:extLst>
                  <a:ext uri="{0D108BD9-81ED-4DB2-BD59-A6C34878D82A}">
                    <a16:rowId xmlns:a16="http://schemas.microsoft.com/office/drawing/2014/main" val="10003"/>
                  </a:ext>
                </a:extLst>
              </a:tr>
              <a:tr h="1392715">
                <a:tc>
                  <a:txBody>
                    <a:bodyPr/>
                    <a:lstStyle/>
                    <a:p>
                      <a:pPr algn="l"/>
                      <a:r>
                        <a:rPr lang="vi-VN" sz="2500" dirty="0"/>
                        <a:t>Iron deficiency anemia</a:t>
                      </a:r>
                      <a:r>
                        <a:rPr lang="en-US" sz="2500" dirty="0"/>
                        <a:t> (IDA)</a:t>
                      </a:r>
                      <a:endParaRPr lang="vi-VN" sz="2500" b="1" dirty="0"/>
                    </a:p>
                  </a:txBody>
                  <a:tcPr>
                    <a:solidFill>
                      <a:schemeClr val="accent1">
                        <a:lumMod val="20000"/>
                        <a:lumOff val="80000"/>
                      </a:schemeClr>
                    </a:solidFill>
                  </a:tcPr>
                </a:tc>
                <a:tc>
                  <a:txBody>
                    <a:bodyPr/>
                    <a:lstStyle/>
                    <a:p>
                      <a:r>
                        <a:rPr lang="en-US" sz="2500" dirty="0"/>
                        <a:t>Iron-deficiency anemia is anemia caused by a lack of iron</a:t>
                      </a:r>
                      <a:endParaRPr lang="vi-VN" sz="2500" dirty="0"/>
                    </a:p>
                  </a:txBody>
                  <a:tcP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8773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60649"/>
            <a:ext cx="7864084" cy="958552"/>
          </a:xfrm>
        </p:spPr>
        <p:txBody>
          <a:bodyPr>
            <a:normAutofit/>
          </a:bodyPr>
          <a:lstStyle/>
          <a:p>
            <a:pPr algn="l"/>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2 </a:t>
            </a:r>
            <a:endParaRPr lang="vi-VN" dirty="0"/>
          </a:p>
        </p:txBody>
      </p:sp>
      <p:sp>
        <p:nvSpPr>
          <p:cNvPr id="3" name="Subtitle 2"/>
          <p:cNvSpPr>
            <a:spLocks noGrp="1"/>
          </p:cNvSpPr>
          <p:nvPr>
            <p:ph type="subTitle" idx="1"/>
          </p:nvPr>
        </p:nvSpPr>
        <p:spPr>
          <a:xfrm>
            <a:off x="1371600" y="1772816"/>
            <a:ext cx="6400800" cy="3865984"/>
          </a:xfrm>
        </p:spPr>
        <p:txBody>
          <a:bodyPr/>
          <a:lstStyle/>
          <a:p>
            <a:endParaRPr lang="vi-VN"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10" y="1412776"/>
            <a:ext cx="8532379" cy="5027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4986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4D1CC30-9EE2-465F-AFA1-07F57476EE27}"/>
              </a:ext>
            </a:extLst>
          </p:cNvPr>
          <p:cNvSpPr>
            <a:spLocks noGrp="1"/>
          </p:cNvSpPr>
          <p:nvPr>
            <p:ph type="title"/>
          </p:nvPr>
        </p:nvSpPr>
        <p:spPr/>
        <p:txBody>
          <a:bodyPr/>
          <a:lstStyle/>
          <a:p>
            <a:endParaRPr lang="en-US"/>
          </a:p>
        </p:txBody>
      </p:sp>
      <p:sp>
        <p:nvSpPr>
          <p:cNvPr id="3" name="Chỗ dành sẵn cho Nội dung 2">
            <a:extLst>
              <a:ext uri="{FF2B5EF4-FFF2-40B4-BE49-F238E27FC236}">
                <a16:creationId xmlns:a16="http://schemas.microsoft.com/office/drawing/2014/main" id="{2BD744CE-1E8D-4177-83E9-F011154B88AE}"/>
              </a:ext>
            </a:extLst>
          </p:cNvPr>
          <p:cNvSpPr>
            <a:spLocks noGrp="1"/>
          </p:cNvSpPr>
          <p:nvPr>
            <p:ph idx="1"/>
          </p:nvPr>
        </p:nvSpPr>
        <p:spPr/>
        <p:txBody>
          <a:bodyPr/>
          <a:lstStyle/>
          <a:p>
            <a:endParaRPr lang="en-US"/>
          </a:p>
        </p:txBody>
      </p:sp>
      <p:pic>
        <p:nvPicPr>
          <p:cNvPr id="4" name="Hình ảnh 3">
            <a:extLst>
              <a:ext uri="{FF2B5EF4-FFF2-40B4-BE49-F238E27FC236}">
                <a16:creationId xmlns:a16="http://schemas.microsoft.com/office/drawing/2014/main" id="{492C7F80-ED33-43BE-855C-A8A7C286F70A}"/>
              </a:ext>
            </a:extLst>
          </p:cNvPr>
          <p:cNvPicPr>
            <a:picLocks noChangeAspect="1"/>
          </p:cNvPicPr>
          <p:nvPr/>
        </p:nvPicPr>
        <p:blipFill rotWithShape="1">
          <a:blip r:embed="rId3"/>
          <a:srcRect l="21655" t="22964" r="15289" b="11469"/>
          <a:stretch/>
        </p:blipFill>
        <p:spPr>
          <a:xfrm>
            <a:off x="164666" y="404664"/>
            <a:ext cx="8814667" cy="5153372"/>
          </a:xfrm>
          <a:prstGeom prst="rect">
            <a:avLst/>
          </a:prstGeom>
        </p:spPr>
      </p:pic>
    </p:spTree>
    <p:extLst>
      <p:ext uri="{BB962C8B-B14F-4D97-AF65-F5344CB8AC3E}">
        <p14:creationId xmlns:p14="http://schemas.microsoft.com/office/powerpoint/2010/main" val="3763049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FF4C9CF-E71B-44C8-82F4-6AD618105E4D}"/>
              </a:ext>
            </a:extLst>
          </p:cNvPr>
          <p:cNvSpPr>
            <a:spLocks noGrp="1"/>
          </p:cNvSpPr>
          <p:nvPr>
            <p:ph type="title"/>
          </p:nvPr>
        </p:nvSpPr>
        <p:spPr/>
        <p:txBody>
          <a:bodyPr/>
          <a:lstStyle/>
          <a:p>
            <a:endParaRPr lang="en-US"/>
          </a:p>
        </p:txBody>
      </p:sp>
      <p:sp>
        <p:nvSpPr>
          <p:cNvPr id="3" name="Chỗ dành sẵn cho Nội dung 2">
            <a:extLst>
              <a:ext uri="{FF2B5EF4-FFF2-40B4-BE49-F238E27FC236}">
                <a16:creationId xmlns:a16="http://schemas.microsoft.com/office/drawing/2014/main" id="{58956821-1DAF-45A0-AA07-1C444FC062C7}"/>
              </a:ext>
            </a:extLst>
          </p:cNvPr>
          <p:cNvSpPr>
            <a:spLocks noGrp="1"/>
          </p:cNvSpPr>
          <p:nvPr>
            <p:ph idx="1"/>
          </p:nvPr>
        </p:nvSpPr>
        <p:spPr/>
        <p:txBody>
          <a:bodyPr/>
          <a:lstStyle/>
          <a:p>
            <a:endParaRPr lang="en-US"/>
          </a:p>
        </p:txBody>
      </p:sp>
      <p:pic>
        <p:nvPicPr>
          <p:cNvPr id="4" name="Hình ảnh 3">
            <a:extLst>
              <a:ext uri="{FF2B5EF4-FFF2-40B4-BE49-F238E27FC236}">
                <a16:creationId xmlns:a16="http://schemas.microsoft.com/office/drawing/2014/main" id="{D9785FA8-C7DD-4A47-8219-85D011E0CED5}"/>
              </a:ext>
            </a:extLst>
          </p:cNvPr>
          <p:cNvPicPr>
            <a:picLocks noChangeAspect="1"/>
          </p:cNvPicPr>
          <p:nvPr/>
        </p:nvPicPr>
        <p:blipFill rotWithShape="1">
          <a:blip r:embed="rId3"/>
          <a:srcRect l="25302" t="30948" r="26590" b="16340"/>
          <a:stretch/>
        </p:blipFill>
        <p:spPr>
          <a:xfrm>
            <a:off x="0" y="293594"/>
            <a:ext cx="7379846" cy="6447774"/>
          </a:xfrm>
          <a:prstGeom prst="rect">
            <a:avLst/>
          </a:prstGeom>
        </p:spPr>
      </p:pic>
      <p:sp>
        <p:nvSpPr>
          <p:cNvPr id="5" name="Tim 4">
            <a:extLst>
              <a:ext uri="{FF2B5EF4-FFF2-40B4-BE49-F238E27FC236}">
                <a16:creationId xmlns:a16="http://schemas.microsoft.com/office/drawing/2014/main" id="{B8275AAB-67D3-478D-A4FA-EFB94A806831}"/>
              </a:ext>
            </a:extLst>
          </p:cNvPr>
          <p:cNvSpPr/>
          <p:nvPr/>
        </p:nvSpPr>
        <p:spPr>
          <a:xfrm>
            <a:off x="4283968" y="2564904"/>
            <a:ext cx="576064" cy="473615"/>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ũi tên: Cong Trái 6">
            <a:extLst>
              <a:ext uri="{FF2B5EF4-FFF2-40B4-BE49-F238E27FC236}">
                <a16:creationId xmlns:a16="http://schemas.microsoft.com/office/drawing/2014/main" id="{8BC82191-5EA7-4C70-9EB1-DBF23D475730}"/>
              </a:ext>
            </a:extLst>
          </p:cNvPr>
          <p:cNvSpPr/>
          <p:nvPr/>
        </p:nvSpPr>
        <p:spPr>
          <a:xfrm>
            <a:off x="6951705" y="782944"/>
            <a:ext cx="576064" cy="1532243"/>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ộp Văn bản 8">
            <a:extLst>
              <a:ext uri="{FF2B5EF4-FFF2-40B4-BE49-F238E27FC236}">
                <a16:creationId xmlns:a16="http://schemas.microsoft.com/office/drawing/2014/main" id="{66CBE662-5892-46FE-B77C-AD4862B8AE30}"/>
              </a:ext>
            </a:extLst>
          </p:cNvPr>
          <p:cNvSpPr txBox="1"/>
          <p:nvPr/>
        </p:nvSpPr>
        <p:spPr>
          <a:xfrm>
            <a:off x="7258737" y="1159195"/>
            <a:ext cx="1764153" cy="369332"/>
          </a:xfrm>
          <a:prstGeom prst="rect">
            <a:avLst/>
          </a:prstGeom>
          <a:noFill/>
        </p:spPr>
        <p:txBody>
          <a:bodyPr wrap="square" rtlCol="0">
            <a:spAutoFit/>
          </a:bodyPr>
          <a:lstStyle/>
          <a:p>
            <a:r>
              <a:rPr lang="en-US" b="1" dirty="0">
                <a:solidFill>
                  <a:schemeClr val="accent6">
                    <a:lumMod val="50000"/>
                  </a:schemeClr>
                </a:solidFill>
                <a:highlight>
                  <a:srgbClr val="FFFF00"/>
                </a:highlight>
              </a:rPr>
              <a:t>Anticoagulant</a:t>
            </a:r>
          </a:p>
        </p:txBody>
      </p:sp>
      <p:sp>
        <p:nvSpPr>
          <p:cNvPr id="10" name="Dấu Cộng 9">
            <a:extLst>
              <a:ext uri="{FF2B5EF4-FFF2-40B4-BE49-F238E27FC236}">
                <a16:creationId xmlns:a16="http://schemas.microsoft.com/office/drawing/2014/main" id="{F991A427-B7A7-4BC4-81F9-69CB9F0F6ABC}"/>
              </a:ext>
            </a:extLst>
          </p:cNvPr>
          <p:cNvSpPr/>
          <p:nvPr/>
        </p:nvSpPr>
        <p:spPr>
          <a:xfrm>
            <a:off x="7258737" y="2195572"/>
            <a:ext cx="327175" cy="369332"/>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ộp Văn bản 10">
            <a:extLst>
              <a:ext uri="{FF2B5EF4-FFF2-40B4-BE49-F238E27FC236}">
                <a16:creationId xmlns:a16="http://schemas.microsoft.com/office/drawing/2014/main" id="{6DC94AF0-1042-4A48-9E7B-FDD1D8472DE8}"/>
              </a:ext>
            </a:extLst>
          </p:cNvPr>
          <p:cNvSpPr txBox="1"/>
          <p:nvPr/>
        </p:nvSpPr>
        <p:spPr>
          <a:xfrm>
            <a:off x="7511595" y="2025045"/>
            <a:ext cx="1659429" cy="646331"/>
          </a:xfrm>
          <a:prstGeom prst="rect">
            <a:avLst/>
          </a:prstGeom>
          <a:solidFill>
            <a:srgbClr val="FFFF00"/>
          </a:solidFill>
        </p:spPr>
        <p:txBody>
          <a:bodyPr wrap="none" rtlCol="0">
            <a:spAutoFit/>
          </a:bodyPr>
          <a:lstStyle/>
          <a:p>
            <a:r>
              <a:rPr lang="en-US" b="1" dirty="0" err="1"/>
              <a:t>Nonsteroid</a:t>
            </a:r>
            <a:r>
              <a:rPr lang="vi-VN" b="1" dirty="0" err="1"/>
              <a:t>al</a:t>
            </a:r>
            <a:r>
              <a:rPr lang="vi-VN" b="1" dirty="0"/>
              <a:t> </a:t>
            </a:r>
          </a:p>
          <a:p>
            <a:r>
              <a:rPr lang="vi-VN" b="1" dirty="0" err="1"/>
              <a:t>pharma</a:t>
            </a:r>
            <a:endParaRPr lang="en-US" b="1" dirty="0"/>
          </a:p>
        </p:txBody>
      </p:sp>
    </p:spTree>
    <p:extLst>
      <p:ext uri="{BB962C8B-B14F-4D97-AF65-F5344CB8AC3E}">
        <p14:creationId xmlns:p14="http://schemas.microsoft.com/office/powerpoint/2010/main" val="3359466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ỗ dành sẵn cho Nội dung 5">
            <a:extLst>
              <a:ext uri="{FF2B5EF4-FFF2-40B4-BE49-F238E27FC236}">
                <a16:creationId xmlns:a16="http://schemas.microsoft.com/office/drawing/2014/main" id="{1479081B-5D81-46B9-A6E8-E7F408E165CB}"/>
              </a:ext>
            </a:extLst>
          </p:cNvPr>
          <p:cNvGraphicFramePr>
            <a:graphicFrameLocks noGrp="1"/>
          </p:cNvGraphicFramePr>
          <p:nvPr>
            <p:ph idx="1"/>
            <p:extLst>
              <p:ext uri="{D42A27DB-BD31-4B8C-83A1-F6EECF244321}">
                <p14:modId xmlns:p14="http://schemas.microsoft.com/office/powerpoint/2010/main" val="3578247555"/>
              </p:ext>
            </p:extLst>
          </p:nvPr>
        </p:nvGraphicFramePr>
        <p:xfrm>
          <a:off x="395536" y="692696"/>
          <a:ext cx="7632847" cy="5351472"/>
        </p:xfrm>
        <a:graphic>
          <a:graphicData uri="http://schemas.openxmlformats.org/drawingml/2006/table">
            <a:tbl>
              <a:tblPr firstRow="1" bandRow="1">
                <a:tableStyleId>{21E4AEA4-8DFA-4A89-87EB-49C32662AFE0}</a:tableStyleId>
              </a:tblPr>
              <a:tblGrid>
                <a:gridCol w="2016224">
                  <a:extLst>
                    <a:ext uri="{9D8B030D-6E8A-4147-A177-3AD203B41FA5}">
                      <a16:colId xmlns:a16="http://schemas.microsoft.com/office/drawing/2014/main" val="2658740844"/>
                    </a:ext>
                  </a:extLst>
                </a:gridCol>
                <a:gridCol w="3970323">
                  <a:extLst>
                    <a:ext uri="{9D8B030D-6E8A-4147-A177-3AD203B41FA5}">
                      <a16:colId xmlns:a16="http://schemas.microsoft.com/office/drawing/2014/main" val="1292049455"/>
                    </a:ext>
                  </a:extLst>
                </a:gridCol>
                <a:gridCol w="1646300">
                  <a:extLst>
                    <a:ext uri="{9D8B030D-6E8A-4147-A177-3AD203B41FA5}">
                      <a16:colId xmlns:a16="http://schemas.microsoft.com/office/drawing/2014/main" val="104161657"/>
                    </a:ext>
                  </a:extLst>
                </a:gridCol>
              </a:tblGrid>
              <a:tr h="1296144">
                <a:tc>
                  <a:txBody>
                    <a:bodyPr/>
                    <a:lstStyle/>
                    <a:p>
                      <a:pPr lvl="0" algn="l"/>
                      <a:r>
                        <a:rPr lang="en-US" sz="3000" b="1" dirty="0">
                          <a:latin typeface="+mj-lt"/>
                          <a:cs typeface="Times New Roman" panose="02020603050405020304" pitchFamily="18" charset="0"/>
                        </a:rPr>
                        <a:t>AUB – P</a:t>
                      </a:r>
                    </a:p>
                  </a:txBody>
                  <a:tcPr/>
                </a:tc>
                <a:tc>
                  <a:txBody>
                    <a:bodyPr/>
                    <a:lstStyle/>
                    <a:p>
                      <a:r>
                        <a:rPr lang="en-US" sz="2500" b="1" dirty="0" err="1">
                          <a:latin typeface="+mj-lt"/>
                          <a:cs typeface="Times New Roman" panose="02020603050405020304" pitchFamily="18" charset="0"/>
                        </a:rPr>
                        <a:t>Polype</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lòng</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tử</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cung</a:t>
                      </a:r>
                      <a:br>
                        <a:rPr lang="en-US" sz="2500" b="1" dirty="0">
                          <a:latin typeface="+mj-lt"/>
                          <a:cs typeface="Times New Roman" panose="02020603050405020304" pitchFamily="18" charset="0"/>
                        </a:rPr>
                      </a:br>
                      <a:r>
                        <a:rPr lang="en-US" sz="2500" b="1" dirty="0" err="1">
                          <a:latin typeface="+mj-lt"/>
                          <a:cs typeface="Times New Roman" panose="02020603050405020304" pitchFamily="18" charset="0"/>
                        </a:rPr>
                        <a:t>Polype</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cổ</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tử</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cung</a:t>
                      </a:r>
                      <a:endParaRPr lang="en-US" sz="2500" b="1" dirty="0">
                        <a:latin typeface="+mj-lt"/>
                        <a:cs typeface="Times New Roman" panose="02020603050405020304" pitchFamily="18" charset="0"/>
                      </a:endParaRPr>
                    </a:p>
                  </a:txBody>
                  <a:tcPr/>
                </a:tc>
                <a:tc>
                  <a:txBody>
                    <a:bodyPr/>
                    <a:lstStyle/>
                    <a:p>
                      <a:r>
                        <a:rPr lang="en-US" sz="2500" b="1" dirty="0">
                          <a:latin typeface="+mj-lt"/>
                          <a:cs typeface="Times New Roman" panose="02020603050405020304" pitchFamily="18" charset="0"/>
                        </a:rPr>
                        <a:t>16.24%</a:t>
                      </a:r>
                    </a:p>
                  </a:txBody>
                  <a:tcPr/>
                </a:tc>
                <a:extLst>
                  <a:ext uri="{0D108BD9-81ED-4DB2-BD59-A6C34878D82A}">
                    <a16:rowId xmlns:a16="http://schemas.microsoft.com/office/drawing/2014/main" val="2768057256"/>
                  </a:ext>
                </a:extLst>
              </a:tr>
              <a:tr h="1296144">
                <a:tc>
                  <a:txBody>
                    <a:bodyPr/>
                    <a:lstStyle/>
                    <a:p>
                      <a:pPr lvl="0" algn="l"/>
                      <a:r>
                        <a:rPr lang="en-US" sz="3000" b="1" dirty="0">
                          <a:latin typeface="+mj-lt"/>
                          <a:cs typeface="Times New Roman" panose="02020603050405020304" pitchFamily="18" charset="0"/>
                        </a:rPr>
                        <a:t>AUB – A</a:t>
                      </a:r>
                    </a:p>
                    <a:p>
                      <a:pPr lvl="0" algn="l"/>
                      <a:endParaRPr lang="en-US" sz="3000" b="1" dirty="0">
                        <a:latin typeface="+mj-lt"/>
                        <a:cs typeface="Times New Roman" panose="02020603050405020304" pitchFamily="18" charset="0"/>
                      </a:endParaRPr>
                    </a:p>
                  </a:txBody>
                  <a:tcPr/>
                </a:tc>
                <a:tc>
                  <a:txBody>
                    <a:bodyPr/>
                    <a:lstStyle/>
                    <a:p>
                      <a:r>
                        <a:rPr lang="en-US" sz="2500" b="1" dirty="0">
                          <a:latin typeface="+mj-lt"/>
                          <a:cs typeface="Times New Roman" panose="02020603050405020304" pitchFamily="18" charset="0"/>
                        </a:rPr>
                        <a:t>Adenomyosis</a:t>
                      </a:r>
                      <a:br>
                        <a:rPr lang="en-US" sz="2500" b="1" dirty="0">
                          <a:latin typeface="+mj-lt"/>
                          <a:cs typeface="Times New Roman" panose="02020603050405020304" pitchFamily="18" charset="0"/>
                        </a:rPr>
                      </a:br>
                      <a:r>
                        <a:rPr lang="en-US" sz="2500" b="1" dirty="0">
                          <a:latin typeface="+mj-lt"/>
                          <a:cs typeface="Times New Roman" panose="02020603050405020304" pitchFamily="18" charset="0"/>
                        </a:rPr>
                        <a:t>(</a:t>
                      </a:r>
                      <a:r>
                        <a:rPr lang="en-US" sz="2500" b="1" dirty="0" err="1">
                          <a:latin typeface="+mj-lt"/>
                          <a:cs typeface="Times New Roman" panose="02020603050405020304" pitchFamily="18" charset="0"/>
                        </a:rPr>
                        <a:t>Bệnh</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tuyến</a:t>
                      </a:r>
                      <a:r>
                        <a:rPr lang="en-US" sz="2500" b="1" dirty="0">
                          <a:latin typeface="+mj-lt"/>
                          <a:cs typeface="Times New Roman" panose="02020603050405020304" pitchFamily="18" charset="0"/>
                        </a:rPr>
                        <a:t> c</a:t>
                      </a:r>
                      <a:r>
                        <a:rPr lang="vi-VN" sz="2500" b="1" dirty="0">
                          <a:latin typeface="+mj-lt"/>
                          <a:cs typeface="Times New Roman" panose="02020603050405020304" pitchFamily="18" charset="0"/>
                        </a:rPr>
                        <a:t>ơ</a:t>
                      </a:r>
                      <a:r>
                        <a:rPr lang="en-US" sz="2500" b="1" dirty="0">
                          <a:latin typeface="+mj-lt"/>
                          <a:cs typeface="Times New Roman" panose="02020603050405020304" pitchFamily="18" charset="0"/>
                        </a:rPr>
                        <a:t> t</a:t>
                      </a:r>
                      <a:r>
                        <a:rPr lang="vi-VN" sz="2500" b="1" dirty="0">
                          <a:latin typeface="+mj-lt"/>
                          <a:cs typeface="Times New Roman" panose="02020603050405020304" pitchFamily="18" charset="0"/>
                        </a:rPr>
                        <a:t>ư</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cung</a:t>
                      </a:r>
                      <a:r>
                        <a:rPr lang="en-US" sz="2500" b="1" dirty="0">
                          <a:latin typeface="+mj-lt"/>
                          <a:cs typeface="Times New Roman" panose="02020603050405020304" pitchFamily="18" charset="0"/>
                        </a:rPr>
                        <a:t>)</a:t>
                      </a:r>
                    </a:p>
                  </a:txBody>
                  <a:tcPr/>
                </a:tc>
                <a:tc>
                  <a:txBody>
                    <a:bodyPr/>
                    <a:lstStyle/>
                    <a:p>
                      <a:r>
                        <a:rPr lang="en-US" sz="2500" b="1" dirty="0">
                          <a:latin typeface="+mj-lt"/>
                          <a:cs typeface="Times New Roman" panose="02020603050405020304" pitchFamily="18" charset="0"/>
                        </a:rPr>
                        <a:t>4.94%</a:t>
                      </a:r>
                    </a:p>
                  </a:txBody>
                  <a:tcPr/>
                </a:tc>
                <a:extLst>
                  <a:ext uri="{0D108BD9-81ED-4DB2-BD59-A6C34878D82A}">
                    <a16:rowId xmlns:a16="http://schemas.microsoft.com/office/drawing/2014/main" val="3275391681"/>
                  </a:ext>
                </a:extLst>
              </a:tr>
              <a:tr h="1296144">
                <a:tc>
                  <a:txBody>
                    <a:bodyPr/>
                    <a:lstStyle/>
                    <a:p>
                      <a:pPr lvl="0" algn="l"/>
                      <a:r>
                        <a:rPr lang="en-US" sz="3000" b="1" dirty="0">
                          <a:latin typeface="+mj-lt"/>
                          <a:cs typeface="Times New Roman" panose="02020603050405020304" pitchFamily="18" charset="0"/>
                        </a:rPr>
                        <a:t>AUB – L</a:t>
                      </a:r>
                      <a:br>
                        <a:rPr lang="en-US" sz="3000" b="1" dirty="0">
                          <a:latin typeface="+mj-lt"/>
                          <a:cs typeface="Times New Roman" panose="02020603050405020304" pitchFamily="18" charset="0"/>
                        </a:rPr>
                      </a:br>
                      <a:r>
                        <a:rPr lang="en-US" sz="3000" b="1" dirty="0">
                          <a:latin typeface="+mj-lt"/>
                          <a:cs typeface="Times New Roman" panose="02020603050405020304" pitchFamily="18" charset="0"/>
                        </a:rPr>
                        <a:t>+ SM</a:t>
                      </a:r>
                    </a:p>
                    <a:p>
                      <a:pPr lvl="0" algn="l"/>
                      <a:r>
                        <a:rPr lang="en-US" sz="3000" b="1" dirty="0">
                          <a:latin typeface="+mj-lt"/>
                          <a:cs typeface="Times New Roman" panose="02020603050405020304" pitchFamily="18" charset="0"/>
                        </a:rPr>
                        <a:t>+ Other</a:t>
                      </a:r>
                    </a:p>
                  </a:txBody>
                  <a:tcPr/>
                </a:tc>
                <a:tc>
                  <a:txBody>
                    <a:bodyPr/>
                    <a:lstStyle/>
                    <a:p>
                      <a:r>
                        <a:rPr lang="en-US" sz="2500" b="1" dirty="0">
                          <a:latin typeface="+mj-lt"/>
                          <a:cs typeface="Times New Roman" panose="02020603050405020304" pitchFamily="18" charset="0"/>
                        </a:rPr>
                        <a:t>Leiomyoma</a:t>
                      </a:r>
                      <a:br>
                        <a:rPr lang="en-US" sz="2500" b="1" dirty="0">
                          <a:latin typeface="+mj-lt"/>
                          <a:cs typeface="Times New Roman" panose="02020603050405020304" pitchFamily="18" charset="0"/>
                        </a:rPr>
                      </a:br>
                      <a:r>
                        <a:rPr lang="en-US" sz="2500" b="1" dirty="0">
                          <a:latin typeface="+mj-lt"/>
                          <a:cs typeface="Times New Roman" panose="02020603050405020304" pitchFamily="18" charset="0"/>
                        </a:rPr>
                        <a:t>(U x</a:t>
                      </a:r>
                      <a:r>
                        <a:rPr lang="vi-VN" sz="2500" b="1" dirty="0">
                          <a:latin typeface="+mj-lt"/>
                          <a:cs typeface="Times New Roman" panose="02020603050405020304" pitchFamily="18" charset="0"/>
                        </a:rPr>
                        <a:t>ơ</a:t>
                      </a:r>
                      <a:r>
                        <a:rPr lang="en-US" sz="2500" b="1" dirty="0">
                          <a:latin typeface="+mj-lt"/>
                          <a:cs typeface="Times New Roman" panose="02020603050405020304" pitchFamily="18" charset="0"/>
                        </a:rPr>
                        <a:t> c</a:t>
                      </a:r>
                      <a:r>
                        <a:rPr lang="vi-VN" sz="2500" b="1" dirty="0">
                          <a:latin typeface="+mj-lt"/>
                          <a:cs typeface="Times New Roman" panose="02020603050405020304" pitchFamily="18" charset="0"/>
                        </a:rPr>
                        <a:t>ơ</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tử</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cung</a:t>
                      </a:r>
                      <a:r>
                        <a:rPr lang="en-US" sz="2500" b="1" dirty="0">
                          <a:latin typeface="+mj-lt"/>
                          <a:cs typeface="Times New Roman" panose="02020603050405020304" pitchFamily="18" charset="0"/>
                        </a:rPr>
                        <a:t>)</a:t>
                      </a:r>
                    </a:p>
                  </a:txBody>
                  <a:tcPr/>
                </a:tc>
                <a:tc>
                  <a:txBody>
                    <a:bodyPr/>
                    <a:lstStyle/>
                    <a:p>
                      <a:r>
                        <a:rPr lang="en-US" sz="2500" b="1" dirty="0">
                          <a:latin typeface="+mj-lt"/>
                          <a:cs typeface="Times New Roman" panose="02020603050405020304" pitchFamily="18" charset="0"/>
                        </a:rPr>
                        <a:t>12.35%</a:t>
                      </a:r>
                    </a:p>
                  </a:txBody>
                  <a:tcPr/>
                </a:tc>
                <a:extLst>
                  <a:ext uri="{0D108BD9-81ED-4DB2-BD59-A6C34878D82A}">
                    <a16:rowId xmlns:a16="http://schemas.microsoft.com/office/drawing/2014/main" val="1562246045"/>
                  </a:ext>
                </a:extLst>
              </a:tr>
              <a:tr h="1296144">
                <a:tc>
                  <a:txBody>
                    <a:bodyPr/>
                    <a:lstStyle/>
                    <a:p>
                      <a:pPr lvl="0" algn="l"/>
                      <a:r>
                        <a:rPr lang="en-US" sz="3000" b="1" dirty="0">
                          <a:latin typeface="+mj-lt"/>
                          <a:cs typeface="Times New Roman" panose="02020603050405020304" pitchFamily="18" charset="0"/>
                        </a:rPr>
                        <a:t>AUB - M</a:t>
                      </a:r>
                    </a:p>
                  </a:txBody>
                  <a:tcPr/>
                </a:tc>
                <a:tc>
                  <a:txBody>
                    <a:bodyPr/>
                    <a:lstStyle/>
                    <a:p>
                      <a:r>
                        <a:rPr lang="en-US" sz="2500" b="1" dirty="0" err="1">
                          <a:latin typeface="+mj-lt"/>
                          <a:cs typeface="Times New Roman" panose="02020603050405020304" pitchFamily="18" charset="0"/>
                        </a:rPr>
                        <a:t>Tăng</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sinh</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không</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điển</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hình</a:t>
                      </a:r>
                      <a:endParaRPr lang="en-US" sz="2500" b="1" dirty="0">
                        <a:latin typeface="+mj-lt"/>
                        <a:cs typeface="Times New Roman" panose="02020603050405020304" pitchFamily="18" charset="0"/>
                      </a:endParaRPr>
                    </a:p>
                    <a:p>
                      <a:r>
                        <a:rPr lang="en-US" sz="2500" b="1" dirty="0">
                          <a:latin typeface="+mj-lt"/>
                          <a:cs typeface="Times New Roman" panose="02020603050405020304" pitchFamily="18" charset="0"/>
                        </a:rPr>
                        <a:t>Carcinoma</a:t>
                      </a:r>
                    </a:p>
                  </a:txBody>
                  <a:tcPr/>
                </a:tc>
                <a:tc>
                  <a:txBody>
                    <a:bodyPr/>
                    <a:lstStyle/>
                    <a:p>
                      <a:r>
                        <a:rPr lang="en-US" sz="2500" b="1" dirty="0">
                          <a:latin typeface="+mj-lt"/>
                          <a:cs typeface="Times New Roman" panose="02020603050405020304" pitchFamily="18" charset="0"/>
                        </a:rPr>
                        <a:t>1.90%</a:t>
                      </a:r>
                    </a:p>
                  </a:txBody>
                  <a:tcPr/>
                </a:tc>
                <a:extLst>
                  <a:ext uri="{0D108BD9-81ED-4DB2-BD59-A6C34878D82A}">
                    <a16:rowId xmlns:a16="http://schemas.microsoft.com/office/drawing/2014/main" val="2486266479"/>
                  </a:ext>
                </a:extLst>
              </a:tr>
            </a:tbl>
          </a:graphicData>
        </a:graphic>
      </p:graphicFrame>
    </p:spTree>
    <p:extLst>
      <p:ext uri="{BB962C8B-B14F-4D97-AF65-F5344CB8AC3E}">
        <p14:creationId xmlns:p14="http://schemas.microsoft.com/office/powerpoint/2010/main" val="246317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ỗ dành sẵn cho Nội dung 3">
            <a:extLst>
              <a:ext uri="{FF2B5EF4-FFF2-40B4-BE49-F238E27FC236}">
                <a16:creationId xmlns:a16="http://schemas.microsoft.com/office/drawing/2014/main" id="{F47F1207-237E-4906-8B9A-655626A6F71A}"/>
              </a:ext>
            </a:extLst>
          </p:cNvPr>
          <p:cNvGraphicFramePr>
            <a:graphicFrameLocks noGrp="1"/>
          </p:cNvGraphicFramePr>
          <p:nvPr>
            <p:ph idx="1"/>
            <p:extLst>
              <p:ext uri="{D42A27DB-BD31-4B8C-83A1-F6EECF244321}">
                <p14:modId xmlns:p14="http://schemas.microsoft.com/office/powerpoint/2010/main" val="3874810239"/>
              </p:ext>
            </p:extLst>
          </p:nvPr>
        </p:nvGraphicFramePr>
        <p:xfrm>
          <a:off x="17190" y="63124"/>
          <a:ext cx="8731274" cy="6210934"/>
        </p:xfrm>
        <a:graphic>
          <a:graphicData uri="http://schemas.openxmlformats.org/drawingml/2006/table">
            <a:tbl>
              <a:tblPr firstRow="1" bandRow="1">
                <a:tableStyleId>{5C22544A-7EE6-4342-B048-85BDC9FD1C3A}</a:tableStyleId>
              </a:tblPr>
              <a:tblGrid>
                <a:gridCol w="2472573">
                  <a:extLst>
                    <a:ext uri="{9D8B030D-6E8A-4147-A177-3AD203B41FA5}">
                      <a16:colId xmlns:a16="http://schemas.microsoft.com/office/drawing/2014/main" val="2487755055"/>
                    </a:ext>
                  </a:extLst>
                </a:gridCol>
                <a:gridCol w="4636075">
                  <a:extLst>
                    <a:ext uri="{9D8B030D-6E8A-4147-A177-3AD203B41FA5}">
                      <a16:colId xmlns:a16="http://schemas.microsoft.com/office/drawing/2014/main" val="3799037150"/>
                    </a:ext>
                  </a:extLst>
                </a:gridCol>
                <a:gridCol w="1622626">
                  <a:extLst>
                    <a:ext uri="{9D8B030D-6E8A-4147-A177-3AD203B41FA5}">
                      <a16:colId xmlns:a16="http://schemas.microsoft.com/office/drawing/2014/main" val="285413044"/>
                    </a:ext>
                  </a:extLst>
                </a:gridCol>
              </a:tblGrid>
              <a:tr h="957075">
                <a:tc>
                  <a:txBody>
                    <a:bodyPr/>
                    <a:lstStyle/>
                    <a:p>
                      <a:r>
                        <a:rPr lang="en-US" sz="3200" b="1" dirty="0">
                          <a:latin typeface="+mj-lt"/>
                          <a:cs typeface="Times New Roman" panose="02020603050405020304" pitchFamily="18" charset="0"/>
                        </a:rPr>
                        <a:t>AUB - C</a:t>
                      </a:r>
                    </a:p>
                  </a:txBody>
                  <a:tcPr/>
                </a:tc>
                <a:tc>
                  <a:txBody>
                    <a:bodyPr/>
                    <a:lstStyle/>
                    <a:p>
                      <a:pPr marL="0" indent="0">
                        <a:buFontTx/>
                        <a:buNone/>
                      </a:pPr>
                      <a:r>
                        <a:rPr lang="en-US" sz="3200" dirty="0" err="1">
                          <a:latin typeface="+mj-lt"/>
                          <a:cs typeface="Times New Roman" panose="02020603050405020304" pitchFamily="18" charset="0"/>
                        </a:rPr>
                        <a:t>Rối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loạn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đông</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máu</a:t>
                      </a:r>
                      <a:endParaRPr lang="en-US" sz="3200" dirty="0">
                        <a:latin typeface="+mj-lt"/>
                        <a:cs typeface="Times New Roman" panose="02020603050405020304" pitchFamily="18" charset="0"/>
                      </a:endParaRPr>
                    </a:p>
                  </a:txBody>
                  <a:tcPr/>
                </a:tc>
                <a:tc>
                  <a:txBody>
                    <a:bodyPr/>
                    <a:lstStyle/>
                    <a:p>
                      <a:r>
                        <a:rPr lang="en-US" sz="3200" dirty="0">
                          <a:latin typeface="+mj-lt"/>
                          <a:cs typeface="Times New Roman" panose="02020603050405020304" pitchFamily="18" charset="0"/>
                        </a:rPr>
                        <a:t>1.04%</a:t>
                      </a:r>
                    </a:p>
                  </a:txBody>
                  <a:tcPr/>
                </a:tc>
                <a:extLst>
                  <a:ext uri="{0D108BD9-81ED-4DB2-BD59-A6C34878D82A}">
                    <a16:rowId xmlns:a16="http://schemas.microsoft.com/office/drawing/2014/main" val="1448347164"/>
                  </a:ext>
                </a:extLst>
              </a:tr>
              <a:tr h="958046">
                <a:tc>
                  <a:txBody>
                    <a:bodyPr/>
                    <a:lstStyle/>
                    <a:p>
                      <a:r>
                        <a:rPr lang="en-US" sz="3200" b="1" dirty="0">
                          <a:latin typeface="+mj-lt"/>
                          <a:cs typeface="Times New Roman" panose="02020603050405020304" pitchFamily="18" charset="0"/>
                        </a:rPr>
                        <a:t>AUB – O</a:t>
                      </a:r>
                    </a:p>
                  </a:txBody>
                  <a:tcPr/>
                </a:tc>
                <a:tc>
                  <a:txBody>
                    <a:bodyPr/>
                    <a:lstStyle/>
                    <a:p>
                      <a:r>
                        <a:rPr lang="en-US" sz="3200" dirty="0" err="1">
                          <a:latin typeface="+mj-lt"/>
                          <a:cs typeface="Times New Roman" panose="02020603050405020304" pitchFamily="18" charset="0"/>
                        </a:rPr>
                        <a:t>Rối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loạn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phóng</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noãn</a:t>
                      </a:r>
                      <a:endParaRPr lang="en-US" sz="3200" dirty="0">
                        <a:latin typeface="+mj-lt"/>
                        <a:cs typeface="Times New Roman" panose="02020603050405020304" pitchFamily="18" charset="0"/>
                      </a:endParaRPr>
                    </a:p>
                  </a:txBody>
                  <a:tcPr/>
                </a:tc>
                <a:tc>
                  <a:txBody>
                    <a:bodyPr/>
                    <a:lstStyle/>
                    <a:p>
                      <a:r>
                        <a:rPr lang="en-US" sz="3200" b="1" dirty="0">
                          <a:latin typeface="+mj-lt"/>
                          <a:cs typeface="Times New Roman" panose="02020603050405020304" pitchFamily="18" charset="0"/>
                        </a:rPr>
                        <a:t>57.74%</a:t>
                      </a:r>
                    </a:p>
                  </a:txBody>
                  <a:tcPr/>
                </a:tc>
                <a:extLst>
                  <a:ext uri="{0D108BD9-81ED-4DB2-BD59-A6C34878D82A}">
                    <a16:rowId xmlns:a16="http://schemas.microsoft.com/office/drawing/2014/main" val="3669664312"/>
                  </a:ext>
                </a:extLst>
              </a:tr>
              <a:tr h="958046">
                <a:tc>
                  <a:txBody>
                    <a:bodyPr/>
                    <a:lstStyle/>
                    <a:p>
                      <a:r>
                        <a:rPr lang="en-US" sz="3200" b="1" dirty="0">
                          <a:latin typeface="+mj-lt"/>
                          <a:cs typeface="Times New Roman" panose="02020603050405020304" pitchFamily="18" charset="0"/>
                        </a:rPr>
                        <a:t>AUB – E</a:t>
                      </a:r>
                    </a:p>
                    <a:p>
                      <a:endParaRPr lang="en-US" sz="3200" b="1" dirty="0">
                        <a:latin typeface="+mj-lt"/>
                        <a:cs typeface="Times New Roman" panose="02020603050405020304" pitchFamily="18" charset="0"/>
                      </a:endParaRPr>
                    </a:p>
                  </a:txBody>
                  <a:tcPr/>
                </a:tc>
                <a:tc>
                  <a:txBody>
                    <a:bodyPr/>
                    <a:lstStyle/>
                    <a:p>
                      <a:r>
                        <a:rPr lang="en-US" sz="3200" dirty="0" err="1">
                          <a:latin typeface="+mj-lt"/>
                          <a:cs typeface="Times New Roman" panose="02020603050405020304" pitchFamily="18" charset="0"/>
                        </a:rPr>
                        <a:t>Rối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loạn</a:t>
                      </a:r>
                      <a:r>
                        <a:rPr lang="en-US" sz="3200" dirty="0">
                          <a:latin typeface="+mj-lt"/>
                          <a:cs typeface="Times New Roman" panose="02020603050405020304" pitchFamily="18" charset="0"/>
                        </a:rPr>
                        <a:t> c</a:t>
                      </a:r>
                      <a:r>
                        <a:rPr lang="vi-VN" sz="3200" dirty="0">
                          <a:latin typeface="+mj-lt"/>
                          <a:cs typeface="Times New Roman" panose="02020603050405020304" pitchFamily="18" charset="0"/>
                        </a:rPr>
                        <a:t>ơ</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chế</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cầm</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máu</a:t>
                      </a:r>
                      <a:r>
                        <a:rPr lang="en-US" sz="3200" dirty="0">
                          <a:latin typeface="+mj-lt"/>
                          <a:cs typeface="Times New Roman" panose="02020603050405020304" pitchFamily="18" charset="0"/>
                        </a:rPr>
                        <a:t> NMTC</a:t>
                      </a:r>
                    </a:p>
                  </a:txBody>
                  <a:tcPr/>
                </a:tc>
                <a:tc>
                  <a:txBody>
                    <a:bodyPr/>
                    <a:lstStyle/>
                    <a:p>
                      <a:r>
                        <a:rPr lang="en-US" sz="3200" dirty="0">
                          <a:latin typeface="+mj-lt"/>
                          <a:cs typeface="Times New Roman" panose="02020603050405020304" pitchFamily="18" charset="0"/>
                        </a:rPr>
                        <a:t>2.18%</a:t>
                      </a:r>
                    </a:p>
                  </a:txBody>
                  <a:tcPr/>
                </a:tc>
                <a:extLst>
                  <a:ext uri="{0D108BD9-81ED-4DB2-BD59-A6C34878D82A}">
                    <a16:rowId xmlns:a16="http://schemas.microsoft.com/office/drawing/2014/main" val="3898815936"/>
                  </a:ext>
                </a:extLst>
              </a:tr>
              <a:tr h="2271938">
                <a:tc>
                  <a:txBody>
                    <a:bodyPr/>
                    <a:lstStyle/>
                    <a:p>
                      <a:r>
                        <a:rPr lang="en-US" sz="3200" b="1" dirty="0">
                          <a:latin typeface="+mj-lt"/>
                          <a:cs typeface="Times New Roman" panose="02020603050405020304" pitchFamily="18" charset="0"/>
                        </a:rPr>
                        <a:t>AUB - I</a:t>
                      </a:r>
                    </a:p>
                  </a:txBody>
                  <a:tcPr/>
                </a:tc>
                <a:tc>
                  <a:txBody>
                    <a:bodyPr/>
                    <a:lstStyle/>
                    <a:p>
                      <a:r>
                        <a:rPr lang="vi-VN" sz="3200" dirty="0" err="1">
                          <a:latin typeface="+mn-lt"/>
                          <a:cs typeface="Times New Roman" panose="02020603050405020304" pitchFamily="18" charset="0"/>
                        </a:rPr>
                        <a:t>Nội</a:t>
                      </a:r>
                      <a:r>
                        <a:rPr lang="vi-VN" sz="3200" dirty="0">
                          <a:latin typeface="+mn-lt"/>
                          <a:cs typeface="Times New Roman" panose="02020603050405020304" pitchFamily="18" charset="0"/>
                        </a:rPr>
                        <a:t> </a:t>
                      </a:r>
                      <a:r>
                        <a:rPr lang="vi-VN" sz="3200" dirty="0" err="1">
                          <a:latin typeface="+mn-lt"/>
                          <a:cs typeface="Times New Roman" panose="02020603050405020304" pitchFamily="18" charset="0"/>
                        </a:rPr>
                        <a:t>tiết</a:t>
                      </a:r>
                      <a:r>
                        <a:rPr lang="vi-VN" sz="3200" dirty="0">
                          <a:latin typeface="+mn-lt"/>
                          <a:cs typeface="Times New Roman" panose="02020603050405020304" pitchFamily="18" charset="0"/>
                        </a:rPr>
                        <a:t>, </a:t>
                      </a:r>
                      <a:r>
                        <a:rPr lang="vi-VN" sz="3200" dirty="0" err="1">
                          <a:latin typeface="+mn-lt"/>
                          <a:cs typeface="Times New Roman" panose="02020603050405020304" pitchFamily="18" charset="0"/>
                        </a:rPr>
                        <a:t>dụng</a:t>
                      </a:r>
                      <a:r>
                        <a:rPr lang="vi-VN" sz="3200" dirty="0">
                          <a:latin typeface="+mn-lt"/>
                          <a:cs typeface="Times New Roman" panose="02020603050405020304" pitchFamily="18" charset="0"/>
                        </a:rPr>
                        <a:t> </a:t>
                      </a:r>
                      <a:r>
                        <a:rPr lang="vi-VN" sz="3200" dirty="0" err="1">
                          <a:latin typeface="+mn-lt"/>
                          <a:cs typeface="Times New Roman" panose="02020603050405020304" pitchFamily="18" charset="0"/>
                        </a:rPr>
                        <a:t>cụ</a:t>
                      </a:r>
                      <a:endParaRPr lang="vi-VN" sz="3200" dirty="0">
                        <a:latin typeface="+mn-lt"/>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3200" kern="1200" dirty="0" err="1">
                          <a:solidFill>
                            <a:schemeClr val="dk1"/>
                          </a:solidFill>
                          <a:latin typeface="+mn-lt"/>
                          <a:ea typeface="+mn-ea"/>
                          <a:cs typeface="Times New Roman" panose="02020603050405020304" pitchFamily="18" charset="0"/>
                        </a:rPr>
                        <a:t>Thuốc</a:t>
                      </a:r>
                      <a:r>
                        <a:rPr lang="en-US" sz="3200" kern="1200" dirty="0">
                          <a:solidFill>
                            <a:schemeClr val="dk1"/>
                          </a:solidFill>
                          <a:latin typeface="+mn-lt"/>
                          <a:ea typeface="+mn-ea"/>
                          <a:cs typeface="Times New Roman" panose="02020603050405020304" pitchFamily="18" charset="0"/>
                        </a:rPr>
                        <a:t> </a:t>
                      </a:r>
                      <a:r>
                        <a:rPr lang="en-US" sz="3200" kern="1200" dirty="0" err="1">
                          <a:solidFill>
                            <a:schemeClr val="dk1"/>
                          </a:solidFill>
                          <a:latin typeface="+mn-lt"/>
                          <a:ea typeface="+mn-ea"/>
                          <a:cs typeface="Times New Roman" panose="02020603050405020304" pitchFamily="18" charset="0"/>
                        </a:rPr>
                        <a:t>kháng</a:t>
                      </a:r>
                      <a:r>
                        <a:rPr lang="en-US" sz="3200" kern="1200" dirty="0">
                          <a:solidFill>
                            <a:schemeClr val="dk1"/>
                          </a:solidFill>
                          <a:latin typeface="+mn-lt"/>
                          <a:ea typeface="+mn-ea"/>
                          <a:cs typeface="Times New Roman" panose="02020603050405020304" pitchFamily="18" charset="0"/>
                        </a:rPr>
                        <a:t> </a:t>
                      </a:r>
                      <a:r>
                        <a:rPr lang="en-US" sz="3200" kern="1200" dirty="0" err="1">
                          <a:solidFill>
                            <a:schemeClr val="dk1"/>
                          </a:solidFill>
                          <a:latin typeface="+mn-lt"/>
                          <a:ea typeface="+mn-ea"/>
                          <a:cs typeface="Times New Roman" panose="02020603050405020304" pitchFamily="18" charset="0"/>
                        </a:rPr>
                        <a:t>đông</a:t>
                      </a:r>
                      <a:br>
                        <a:rPr lang="vi-VN" sz="3200" kern="1200" dirty="0">
                          <a:solidFill>
                            <a:schemeClr val="dk1"/>
                          </a:solidFill>
                          <a:latin typeface="+mn-lt"/>
                          <a:ea typeface="+mn-ea"/>
                          <a:cs typeface="Times New Roman" panose="02020603050405020304" pitchFamily="18" charset="0"/>
                        </a:rPr>
                      </a:br>
                      <a:r>
                        <a:rPr lang="vi-VN" sz="3200" kern="1200" dirty="0" err="1">
                          <a:solidFill>
                            <a:schemeClr val="dk1"/>
                          </a:solidFill>
                          <a:latin typeface="+mn-lt"/>
                          <a:ea typeface="+mn-ea"/>
                          <a:cs typeface="Times New Roman" panose="02020603050405020304" pitchFamily="18" charset="0"/>
                        </a:rPr>
                        <a:t>Nhóm</a:t>
                      </a:r>
                      <a:r>
                        <a:rPr lang="vi-VN" sz="3200" kern="1200" dirty="0">
                          <a:solidFill>
                            <a:schemeClr val="dk1"/>
                          </a:solidFill>
                          <a:latin typeface="+mn-lt"/>
                          <a:ea typeface="+mn-ea"/>
                          <a:cs typeface="Times New Roman" panose="02020603050405020304" pitchFamily="18" charset="0"/>
                        </a:rPr>
                        <a:t> không </a:t>
                      </a:r>
                      <a:r>
                        <a:rPr lang="vi-VN" sz="3200" kern="1200" dirty="0" err="1">
                          <a:solidFill>
                            <a:schemeClr val="dk1"/>
                          </a:solidFill>
                          <a:latin typeface="+mn-lt"/>
                          <a:ea typeface="+mn-ea"/>
                          <a:cs typeface="Times New Roman" panose="02020603050405020304" pitchFamily="18" charset="0"/>
                        </a:rPr>
                        <a:t>nội</a:t>
                      </a:r>
                      <a:r>
                        <a:rPr lang="vi-VN" sz="3200" kern="1200" dirty="0">
                          <a:solidFill>
                            <a:schemeClr val="dk1"/>
                          </a:solidFill>
                          <a:latin typeface="+mn-lt"/>
                          <a:ea typeface="+mn-ea"/>
                          <a:cs typeface="Times New Roman" panose="02020603050405020304" pitchFamily="18" charset="0"/>
                        </a:rPr>
                        <a:t> </a:t>
                      </a:r>
                      <a:r>
                        <a:rPr lang="vi-VN" sz="3200" kern="1200" dirty="0" err="1">
                          <a:solidFill>
                            <a:schemeClr val="dk1"/>
                          </a:solidFill>
                          <a:latin typeface="+mn-lt"/>
                          <a:ea typeface="+mn-ea"/>
                          <a:cs typeface="Times New Roman" panose="02020603050405020304" pitchFamily="18" charset="0"/>
                        </a:rPr>
                        <a:t>tiết</a:t>
                      </a:r>
                      <a:endParaRPr lang="vi-VN" sz="3200" kern="1200" dirty="0">
                        <a:solidFill>
                          <a:schemeClr val="dk1"/>
                        </a:solidFill>
                        <a:latin typeface="+mn-lt"/>
                        <a:ea typeface="+mn-ea"/>
                        <a:cs typeface="Times New Roman" panose="02020603050405020304" pitchFamily="18" charset="0"/>
                      </a:endParaRPr>
                    </a:p>
                  </a:txBody>
                  <a:tcPr/>
                </a:tc>
                <a:tc>
                  <a:txBody>
                    <a:bodyPr/>
                    <a:lstStyle/>
                    <a:p>
                      <a:r>
                        <a:rPr lang="en-US" sz="3200" dirty="0">
                          <a:latin typeface="+mj-lt"/>
                          <a:cs typeface="Times New Roman" panose="02020603050405020304" pitchFamily="18" charset="0"/>
                        </a:rPr>
                        <a:t>2.66%</a:t>
                      </a:r>
                    </a:p>
                  </a:txBody>
                  <a:tcPr/>
                </a:tc>
                <a:extLst>
                  <a:ext uri="{0D108BD9-81ED-4DB2-BD59-A6C34878D82A}">
                    <a16:rowId xmlns:a16="http://schemas.microsoft.com/office/drawing/2014/main" val="2653322883"/>
                  </a:ext>
                </a:extLst>
              </a:tr>
              <a:tr h="957075">
                <a:tc>
                  <a:txBody>
                    <a:bodyPr/>
                    <a:lstStyle/>
                    <a:p>
                      <a:r>
                        <a:rPr lang="en-US" sz="3200" b="1" dirty="0">
                          <a:latin typeface="+mj-lt"/>
                          <a:cs typeface="Times New Roman" panose="02020603050405020304" pitchFamily="18" charset="0"/>
                        </a:rPr>
                        <a:t>AUB - N</a:t>
                      </a:r>
                    </a:p>
                  </a:txBody>
                  <a:tcPr/>
                </a:tc>
                <a:tc>
                  <a:txBody>
                    <a:bodyPr/>
                    <a:lstStyle/>
                    <a:p>
                      <a:r>
                        <a:rPr lang="vi-VN" sz="3200" dirty="0" err="1">
                          <a:latin typeface="+mj-lt"/>
                          <a:cs typeface="Times New Roman" panose="02020603050405020304" pitchFamily="18" charset="0"/>
                        </a:rPr>
                        <a:t>Not</a:t>
                      </a:r>
                      <a:r>
                        <a:rPr lang="vi-VN" sz="3200" dirty="0">
                          <a:latin typeface="+mj-lt"/>
                          <a:cs typeface="Times New Roman" panose="02020603050405020304" pitchFamily="18" charset="0"/>
                        </a:rPr>
                        <a:t> </a:t>
                      </a:r>
                      <a:r>
                        <a:rPr lang="en-US" sz="3200" dirty="0">
                          <a:latin typeface="+mj-lt"/>
                          <a:cs typeface="Times New Roman" panose="02020603050405020304" pitchFamily="18" charset="0"/>
                        </a:rPr>
                        <a:t>o</a:t>
                      </a:r>
                      <a:r>
                        <a:rPr lang="vi-VN" sz="3200" dirty="0" err="1">
                          <a:latin typeface="+mj-lt"/>
                          <a:cs typeface="Times New Roman" panose="02020603050405020304" pitchFamily="18" charset="0"/>
                        </a:rPr>
                        <a:t>therwise</a:t>
                      </a:r>
                      <a:r>
                        <a:rPr lang="vi-VN" sz="3200" dirty="0">
                          <a:latin typeface="+mj-lt"/>
                          <a:cs typeface="Times New Roman" panose="02020603050405020304" pitchFamily="18" charset="0"/>
                        </a:rPr>
                        <a:t> </a:t>
                      </a:r>
                      <a:r>
                        <a:rPr lang="vi-VN" sz="3200" dirty="0" err="1">
                          <a:latin typeface="+mj-lt"/>
                          <a:cs typeface="Times New Roman" panose="02020603050405020304" pitchFamily="18" charset="0"/>
                        </a:rPr>
                        <a:t>yet</a:t>
                      </a:r>
                      <a:endParaRPr lang="en-US" sz="3200" dirty="0">
                        <a:latin typeface="+mj-lt"/>
                        <a:cs typeface="Times New Roman" panose="02020603050405020304" pitchFamily="18" charset="0"/>
                      </a:endParaRPr>
                    </a:p>
                  </a:txBody>
                  <a:tcPr/>
                </a:tc>
                <a:tc>
                  <a:txBody>
                    <a:bodyPr/>
                    <a:lstStyle/>
                    <a:p>
                      <a:r>
                        <a:rPr lang="en-US" sz="3200" dirty="0">
                          <a:latin typeface="+mj-lt"/>
                          <a:cs typeface="Times New Roman" panose="02020603050405020304" pitchFamily="18" charset="0"/>
                        </a:rPr>
                        <a:t>0.95%</a:t>
                      </a:r>
                    </a:p>
                  </a:txBody>
                  <a:tcPr/>
                </a:tc>
                <a:extLst>
                  <a:ext uri="{0D108BD9-81ED-4DB2-BD59-A6C34878D82A}">
                    <a16:rowId xmlns:a16="http://schemas.microsoft.com/office/drawing/2014/main" val="1726845904"/>
                  </a:ext>
                </a:extLst>
              </a:tr>
            </a:tbl>
          </a:graphicData>
        </a:graphic>
      </p:graphicFrame>
    </p:spTree>
    <p:extLst>
      <p:ext uri="{BB962C8B-B14F-4D97-AF65-F5344CB8AC3E}">
        <p14:creationId xmlns:p14="http://schemas.microsoft.com/office/powerpoint/2010/main" val="1279514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04EF378-FC42-4FD7-9CF4-07F3C850C0A1}"/>
              </a:ext>
            </a:extLst>
          </p:cNvPr>
          <p:cNvSpPr>
            <a:spLocks noGrp="1"/>
          </p:cNvSpPr>
          <p:nvPr>
            <p:ph type="title"/>
          </p:nvPr>
        </p:nvSpPr>
        <p:spPr/>
        <p:txBody>
          <a:bodyPr/>
          <a:lstStyle/>
          <a:p>
            <a:r>
              <a:rPr lang="en-US" dirty="0">
                <a:cs typeface="Times New Roman" panose="02020603050405020304" pitchFamily="18" charset="0"/>
              </a:rPr>
              <a:t>Guideline FIGO 201</a:t>
            </a:r>
            <a:r>
              <a:rPr lang="vi-VN" dirty="0">
                <a:cs typeface="Times New Roman" panose="02020603050405020304" pitchFamily="18" charset="0"/>
              </a:rPr>
              <a:t>8</a:t>
            </a:r>
            <a:br>
              <a:rPr lang="en-US" dirty="0">
                <a:cs typeface="Times New Roman" panose="02020603050405020304" pitchFamily="18" charset="0"/>
              </a:rPr>
            </a:br>
            <a:r>
              <a:rPr lang="en-US" dirty="0" err="1">
                <a:cs typeface="Times New Roman" panose="02020603050405020304" pitchFamily="18" charset="0"/>
              </a:rPr>
              <a:t>Tiếp</a:t>
            </a:r>
            <a:r>
              <a:rPr lang="en-US" dirty="0">
                <a:cs typeface="Times New Roman" panose="02020603050405020304" pitchFamily="18" charset="0"/>
              </a:rPr>
              <a:t> </a:t>
            </a:r>
            <a:r>
              <a:rPr lang="en-US" dirty="0" err="1">
                <a:cs typeface="Times New Roman" panose="02020603050405020304" pitchFamily="18" charset="0"/>
              </a:rPr>
              <a:t>cận</a:t>
            </a:r>
            <a:r>
              <a:rPr lang="en-US" dirty="0">
                <a:cs typeface="Times New Roman" panose="02020603050405020304" pitchFamily="18" charset="0"/>
              </a:rPr>
              <a:t> AUB</a:t>
            </a:r>
          </a:p>
        </p:txBody>
      </p:sp>
      <p:sp>
        <p:nvSpPr>
          <p:cNvPr id="3" name="Chỗ dành sẵn cho Nội dung 2">
            <a:extLst>
              <a:ext uri="{FF2B5EF4-FFF2-40B4-BE49-F238E27FC236}">
                <a16:creationId xmlns:a16="http://schemas.microsoft.com/office/drawing/2014/main" id="{7E5B1C73-2F49-4416-9932-0DD075EDFF47}"/>
              </a:ext>
            </a:extLst>
          </p:cNvPr>
          <p:cNvSpPr>
            <a:spLocks noGrp="1"/>
          </p:cNvSpPr>
          <p:nvPr>
            <p:ph idx="1"/>
          </p:nvPr>
        </p:nvSpPr>
        <p:spPr>
          <a:xfrm>
            <a:off x="609598" y="2160590"/>
            <a:ext cx="7562802" cy="3880773"/>
          </a:xfrm>
        </p:spPr>
        <p:txBody>
          <a:bodyPr>
            <a:normAutofit/>
          </a:bodyPr>
          <a:lstStyle/>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1: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ban </a:t>
            </a:r>
            <a:r>
              <a:rPr lang="en-US" sz="3000" dirty="0" err="1">
                <a:latin typeface="+mj-lt"/>
                <a:cs typeface="Times New Roman" panose="02020603050405020304" pitchFamily="18" charset="0"/>
              </a:rPr>
              <a:t>đầu</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2: </a:t>
            </a:r>
            <a:r>
              <a:rPr lang="en-US" sz="3000" dirty="0" err="1">
                <a:latin typeface="+mj-lt"/>
                <a:cs typeface="Times New Roman" panose="02020603050405020304" pitchFamily="18" charset="0"/>
              </a:rPr>
              <a:t>Xác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nhận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tình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trạng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rụng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trứng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3: </a:t>
            </a:r>
            <a:r>
              <a:rPr lang="en-US" sz="3000" dirty="0" err="1">
                <a:latin typeface="+mj-lt"/>
                <a:cs typeface="Times New Roman" panose="02020603050405020304" pitchFamily="18" charset="0"/>
              </a:rPr>
              <a:t>Tầm</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soát</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rối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loạn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đông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máu</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4: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nội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mạc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5: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cấu</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trúc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buồng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6: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c</a:t>
            </a:r>
            <a:r>
              <a:rPr lang="vi-VN" sz="3000" dirty="0">
                <a:latin typeface="+mj-lt"/>
                <a:cs typeface="Times New Roman" panose="02020603050405020304" pitchFamily="18" charset="0"/>
              </a:rPr>
              <a:t>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endParaRPr lang="en-US" sz="3000" dirty="0">
              <a:latin typeface="+mj-lt"/>
              <a:cs typeface="Times New Roman" panose="02020603050405020304" pitchFamily="18" charset="0"/>
            </a:endParaRPr>
          </a:p>
          <a:p>
            <a:endParaRPr lang="en-US" sz="3000" dirty="0">
              <a:latin typeface="+mj-lt"/>
              <a:cs typeface="Times New Roman" panose="02020603050405020304" pitchFamily="18" charset="0"/>
            </a:endParaRPr>
          </a:p>
        </p:txBody>
      </p:sp>
    </p:spTree>
    <p:extLst>
      <p:ext uri="{BB962C8B-B14F-4D97-AF65-F5344CB8AC3E}">
        <p14:creationId xmlns:p14="http://schemas.microsoft.com/office/powerpoint/2010/main" val="1470672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FFA3B93-0B1E-4A45-BFF1-DF87A6E6BF6D}"/>
              </a:ext>
            </a:extLst>
          </p:cNvPr>
          <p:cNvSpPr>
            <a:spLocks noGrp="1"/>
          </p:cNvSpPr>
          <p:nvPr>
            <p:ph type="title"/>
          </p:nvPr>
        </p:nvSpPr>
        <p:spPr>
          <a:xfrm>
            <a:off x="609599" y="404664"/>
            <a:ext cx="6347713" cy="1525736"/>
          </a:xfrm>
        </p:spPr>
        <p:txBody>
          <a:bodyPr/>
          <a:lstStyle/>
          <a:p>
            <a:r>
              <a:rPr lang="en-US" dirty="0">
                <a:cs typeface="Times New Roman" panose="02020603050405020304" pitchFamily="18" charset="0"/>
              </a:rPr>
              <a:t>KÍ </a:t>
            </a:r>
            <a:r>
              <a:rPr lang="en-US" sz="4000" dirty="0">
                <a:cs typeface="Times New Roman" panose="02020603050405020304" pitchFamily="18" charset="0"/>
              </a:rPr>
              <a:t>HIỆU</a:t>
            </a:r>
          </a:p>
        </p:txBody>
      </p:sp>
      <p:sp>
        <p:nvSpPr>
          <p:cNvPr id="3" name="Chỗ dành sẵn cho Nội dung 2">
            <a:extLst>
              <a:ext uri="{FF2B5EF4-FFF2-40B4-BE49-F238E27FC236}">
                <a16:creationId xmlns:a16="http://schemas.microsoft.com/office/drawing/2014/main" id="{AD580B7E-3082-4AD0-8B1C-F2C77602E380}"/>
              </a:ext>
            </a:extLst>
          </p:cNvPr>
          <p:cNvSpPr>
            <a:spLocks noGrp="1"/>
          </p:cNvSpPr>
          <p:nvPr>
            <p:ph idx="1"/>
          </p:nvPr>
        </p:nvSpPr>
        <p:spPr>
          <a:xfrm>
            <a:off x="323528" y="1556792"/>
            <a:ext cx="8210873" cy="4110963"/>
          </a:xfrm>
        </p:spPr>
        <p:txBody>
          <a:bodyPr>
            <a:noAutofit/>
          </a:bodyPr>
          <a:lstStyle/>
          <a:p>
            <a:r>
              <a:rPr lang="en-US" sz="3200" dirty="0" err="1">
                <a:latin typeface="+mj-lt"/>
                <a:cs typeface="Times New Roman" panose="02020603050405020304" pitchFamily="18" charset="0"/>
              </a:rPr>
              <a:t>Đề</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nghị</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đầy</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đủ</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để</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tránh</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bỏ</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sót</a:t>
            </a:r>
            <a:endParaRPr lang="en-US" sz="3200" dirty="0">
              <a:latin typeface="+mj-lt"/>
              <a:cs typeface="Times New Roman" panose="02020603050405020304" pitchFamily="18" charset="0"/>
            </a:endParaRPr>
          </a:p>
          <a:p>
            <a:pPr lvl="0"/>
            <a:r>
              <a:rPr lang="vi-VN" sz="3200" dirty="0">
                <a:latin typeface="+mj-lt"/>
                <a:cs typeface="Times New Roman" panose="02020603050405020304" pitchFamily="18" charset="0"/>
              </a:rPr>
              <a:t>AUB </a:t>
            </a:r>
            <a:r>
              <a:rPr lang="en-US" sz="3200" dirty="0">
                <a:latin typeface="+mj-lt"/>
                <a:cs typeface="Times New Roman" panose="02020603050405020304" pitchFamily="18" charset="0"/>
              </a:rPr>
              <a:t>- </a:t>
            </a:r>
            <a:r>
              <a:rPr lang="vi-VN" sz="3200" dirty="0">
                <a:latin typeface="+mj-lt"/>
                <a:cs typeface="Times New Roman" panose="02020603050405020304" pitchFamily="18" charset="0"/>
              </a:rPr>
              <a:t>P0 A0 L1(SM) M0 - C0 O1 E0 I0 N0  :))</a:t>
            </a:r>
          </a:p>
          <a:p>
            <a:pPr marL="0" indent="0">
              <a:buNone/>
            </a:pPr>
            <a:endParaRPr lang="vi-VN" sz="3200" dirty="0">
              <a:latin typeface="+mj-lt"/>
              <a:cs typeface="Times New Roman" panose="02020603050405020304" pitchFamily="18" charset="0"/>
            </a:endParaRPr>
          </a:p>
          <a:p>
            <a:r>
              <a:rPr lang="en-US" sz="3200" dirty="0">
                <a:latin typeface="+mj-lt"/>
                <a:cs typeface="Times New Roman" panose="02020603050405020304" pitchFamily="18" charset="0"/>
              </a:rPr>
              <a:t>T</a:t>
            </a:r>
            <a:r>
              <a:rPr lang="vi-VN" sz="3200" dirty="0">
                <a:latin typeface="+mj-lt"/>
                <a:cs typeface="Times New Roman" panose="02020603050405020304" pitchFamily="18" charset="0"/>
              </a:rPr>
              <a:t>rong </a:t>
            </a:r>
            <a:r>
              <a:rPr lang="vi-VN" sz="3200" dirty="0" err="1">
                <a:latin typeface="+mj-lt"/>
                <a:cs typeface="Times New Roman" panose="02020603050405020304" pitchFamily="18" charset="0"/>
              </a:rPr>
              <a:t>thực</a:t>
            </a:r>
            <a:r>
              <a:rPr lang="vi-VN" sz="3200" dirty="0">
                <a:latin typeface="+mj-lt"/>
                <a:cs typeface="Times New Roman" panose="02020603050405020304" pitchFamily="18" charset="0"/>
              </a:rPr>
              <a:t> </a:t>
            </a:r>
            <a:r>
              <a:rPr lang="vi-VN" sz="3200" dirty="0" err="1">
                <a:latin typeface="+mj-lt"/>
                <a:cs typeface="Times New Roman" panose="02020603050405020304" pitchFamily="18" charset="0"/>
              </a:rPr>
              <a:t>hành</a:t>
            </a:r>
            <a:r>
              <a:rPr lang="vi-VN" sz="3200" dirty="0">
                <a:latin typeface="+mj-lt"/>
                <a:cs typeface="Times New Roman" panose="02020603050405020304" pitchFamily="18" charset="0"/>
              </a:rPr>
              <a:t> lâm </a:t>
            </a:r>
            <a:r>
              <a:rPr lang="vi-VN" sz="3200" dirty="0" err="1">
                <a:latin typeface="+mj-lt"/>
                <a:cs typeface="Times New Roman" panose="02020603050405020304" pitchFamily="18" charset="0"/>
              </a:rPr>
              <a:t>sàng</a:t>
            </a:r>
            <a:endParaRPr lang="en-US" sz="3200" dirty="0">
              <a:latin typeface="+mj-lt"/>
              <a:cs typeface="Times New Roman" panose="02020603050405020304" pitchFamily="18" charset="0"/>
            </a:endParaRPr>
          </a:p>
          <a:p>
            <a:r>
              <a:rPr lang="vi-VN" sz="3200" dirty="0">
                <a:latin typeface="+mj-lt"/>
                <a:cs typeface="Times New Roman" panose="02020603050405020304" pitchFamily="18" charset="0"/>
              </a:rPr>
              <a:t>AUB </a:t>
            </a:r>
            <a:r>
              <a:rPr lang="en-US" sz="3200" dirty="0">
                <a:latin typeface="+mj-lt"/>
                <a:cs typeface="Times New Roman" panose="02020603050405020304" pitchFamily="18" charset="0"/>
              </a:rPr>
              <a:t>- </a:t>
            </a:r>
            <a:r>
              <a:rPr lang="vi-VN" sz="3200" dirty="0">
                <a:latin typeface="+mj-lt"/>
                <a:cs typeface="Times New Roman" panose="02020603050405020304" pitchFamily="18" charset="0"/>
              </a:rPr>
              <a:t>L(SM) O. </a:t>
            </a:r>
          </a:p>
          <a:p>
            <a:endParaRPr lang="en-US" sz="3200" dirty="0">
              <a:latin typeface="+mj-lt"/>
              <a:cs typeface="Times New Roman" panose="02020603050405020304" pitchFamily="18" charset="0"/>
            </a:endParaRPr>
          </a:p>
        </p:txBody>
      </p:sp>
    </p:spTree>
    <p:extLst>
      <p:ext uri="{BB962C8B-B14F-4D97-AF65-F5344CB8AC3E}">
        <p14:creationId xmlns:p14="http://schemas.microsoft.com/office/powerpoint/2010/main" val="297235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04EF378-FC42-4FD7-9CF4-07F3C850C0A1}"/>
              </a:ext>
            </a:extLst>
          </p:cNvPr>
          <p:cNvSpPr>
            <a:spLocks noGrp="1"/>
          </p:cNvSpPr>
          <p:nvPr>
            <p:ph type="title"/>
          </p:nvPr>
        </p:nvSpPr>
        <p:spPr/>
        <p:txBody>
          <a:bodyPr/>
          <a:lstStyle/>
          <a:p>
            <a:r>
              <a:rPr lang="en-US" dirty="0">
                <a:cs typeface="Times New Roman" panose="02020603050405020304" pitchFamily="18" charset="0"/>
              </a:rPr>
              <a:t>Guideline FIGO 201</a:t>
            </a:r>
            <a:r>
              <a:rPr lang="vi-VN" dirty="0">
                <a:cs typeface="Times New Roman" panose="02020603050405020304" pitchFamily="18" charset="0"/>
              </a:rPr>
              <a:t>8</a:t>
            </a:r>
            <a:br>
              <a:rPr lang="en-US" dirty="0">
                <a:cs typeface="Times New Roman" panose="02020603050405020304" pitchFamily="18" charset="0"/>
              </a:rPr>
            </a:br>
            <a:r>
              <a:rPr lang="en-US" dirty="0" err="1">
                <a:cs typeface="Times New Roman" panose="02020603050405020304" pitchFamily="18" charset="0"/>
              </a:rPr>
              <a:t>Tiếp</a:t>
            </a:r>
            <a:r>
              <a:rPr lang="en-US" dirty="0">
                <a:cs typeface="Times New Roman" panose="02020603050405020304" pitchFamily="18" charset="0"/>
              </a:rPr>
              <a:t> </a:t>
            </a:r>
            <a:r>
              <a:rPr lang="en-US" dirty="0" err="1">
                <a:cs typeface="Times New Roman" panose="02020603050405020304" pitchFamily="18" charset="0"/>
              </a:rPr>
              <a:t>cận</a:t>
            </a:r>
            <a:r>
              <a:rPr lang="en-US" dirty="0">
                <a:cs typeface="Times New Roman" panose="02020603050405020304" pitchFamily="18" charset="0"/>
              </a:rPr>
              <a:t> AUB</a:t>
            </a:r>
          </a:p>
        </p:txBody>
      </p:sp>
      <p:sp>
        <p:nvSpPr>
          <p:cNvPr id="3" name="Chỗ dành sẵn cho Nội dung 2">
            <a:extLst>
              <a:ext uri="{FF2B5EF4-FFF2-40B4-BE49-F238E27FC236}">
                <a16:creationId xmlns:a16="http://schemas.microsoft.com/office/drawing/2014/main" id="{7E5B1C73-2F49-4416-9932-0DD075EDFF47}"/>
              </a:ext>
            </a:extLst>
          </p:cNvPr>
          <p:cNvSpPr>
            <a:spLocks noGrp="1"/>
          </p:cNvSpPr>
          <p:nvPr>
            <p:ph idx="1"/>
          </p:nvPr>
        </p:nvSpPr>
        <p:spPr>
          <a:xfrm>
            <a:off x="609598" y="2160590"/>
            <a:ext cx="7490793" cy="3880773"/>
          </a:xfrm>
        </p:spPr>
        <p:txBody>
          <a:bodyPr>
            <a:normAutofit lnSpcReduction="10000"/>
          </a:bodyPr>
          <a:lstStyle/>
          <a:p>
            <a:r>
              <a:rPr lang="en-US" sz="3000" b="1" dirty="0">
                <a:latin typeface="+mj-lt"/>
                <a:cs typeface="Times New Roman" panose="02020603050405020304" pitchFamily="18" charset="0"/>
              </a:rPr>
              <a:t>B</a:t>
            </a:r>
            <a:r>
              <a:rPr lang="vi-VN" sz="3000" b="1" dirty="0">
                <a:latin typeface="+mj-lt"/>
                <a:cs typeface="Times New Roman" panose="02020603050405020304" pitchFamily="18" charset="0"/>
              </a:rPr>
              <a:t>ư</a:t>
            </a:r>
            <a:r>
              <a:rPr lang="en-US" sz="3000" b="1" dirty="0" err="1">
                <a:latin typeface="+mj-lt"/>
                <a:cs typeface="Times New Roman" panose="02020603050405020304" pitchFamily="18" charset="0"/>
              </a:rPr>
              <a:t>ớc</a:t>
            </a:r>
            <a:r>
              <a:rPr lang="en-US" sz="3000" b="1" dirty="0">
                <a:latin typeface="+mj-lt"/>
                <a:cs typeface="Times New Roman" panose="02020603050405020304" pitchFamily="18" charset="0"/>
              </a:rPr>
              <a:t> 1: </a:t>
            </a:r>
            <a:r>
              <a:rPr lang="en-US" sz="3000" b="1" dirty="0" err="1">
                <a:latin typeface="+mj-lt"/>
                <a:cs typeface="Times New Roman" panose="02020603050405020304" pitchFamily="18" charset="0"/>
              </a:rPr>
              <a:t>Đánh</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giá</a:t>
            </a:r>
            <a:r>
              <a:rPr lang="en-US" sz="3000" b="1" dirty="0">
                <a:latin typeface="+mj-lt"/>
                <a:cs typeface="Times New Roman" panose="02020603050405020304" pitchFamily="18" charset="0"/>
              </a:rPr>
              <a:t> ban </a:t>
            </a:r>
            <a:r>
              <a:rPr lang="en-US" sz="3000" b="1" dirty="0" err="1">
                <a:latin typeface="+mj-lt"/>
                <a:cs typeface="Times New Roman" panose="02020603050405020304" pitchFamily="18" charset="0"/>
              </a:rPr>
              <a:t>đầu</a:t>
            </a:r>
            <a:endParaRPr lang="en-US" sz="3000" b="1"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2: </a:t>
            </a:r>
            <a:r>
              <a:rPr lang="en-US" sz="3000" dirty="0" err="1">
                <a:latin typeface="+mj-lt"/>
                <a:cs typeface="Times New Roman" panose="02020603050405020304" pitchFamily="18" charset="0"/>
              </a:rPr>
              <a:t>Xác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nhận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tình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trạng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rụng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trứng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3: </a:t>
            </a:r>
            <a:r>
              <a:rPr lang="en-US" sz="3000" dirty="0" err="1">
                <a:latin typeface="+mj-lt"/>
                <a:cs typeface="Times New Roman" panose="02020603050405020304" pitchFamily="18" charset="0"/>
              </a:rPr>
              <a:t>Tầm</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soát</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rối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loạn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đông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máu</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4: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nội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mạc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5: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cấu</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trúc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buồng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6: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c</a:t>
            </a:r>
            <a:r>
              <a:rPr lang="vi-VN" sz="3000" dirty="0">
                <a:latin typeface="+mj-lt"/>
                <a:cs typeface="Times New Roman" panose="02020603050405020304" pitchFamily="18" charset="0"/>
              </a:rPr>
              <a:t>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endParaRPr lang="en-US" sz="3000" dirty="0">
              <a:latin typeface="+mj-lt"/>
              <a:cs typeface="Times New Roman" panose="02020603050405020304" pitchFamily="18" charset="0"/>
            </a:endParaRPr>
          </a:p>
          <a:p>
            <a:endParaRPr lang="en-US" sz="3000" dirty="0">
              <a:latin typeface="+mj-lt"/>
              <a:cs typeface="Times New Roman" panose="02020603050405020304" pitchFamily="18" charset="0"/>
            </a:endParaRPr>
          </a:p>
        </p:txBody>
      </p:sp>
    </p:spTree>
    <p:extLst>
      <p:ext uri="{BB962C8B-B14F-4D97-AF65-F5344CB8AC3E}">
        <p14:creationId xmlns:p14="http://schemas.microsoft.com/office/powerpoint/2010/main" val="3446842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314CE3-9CCB-4C1C-A737-86341F36D0E8}"/>
              </a:ext>
            </a:extLst>
          </p:cNvPr>
          <p:cNvSpPr>
            <a:spLocks noGrp="1"/>
          </p:cNvSpPr>
          <p:nvPr>
            <p:ph type="title"/>
          </p:nvPr>
        </p:nvSpPr>
        <p:spPr>
          <a:xfrm>
            <a:off x="609599" y="609600"/>
            <a:ext cx="7418785" cy="731168"/>
          </a:xfrm>
        </p:spPr>
        <p:txBody>
          <a:bodyPr>
            <a:normAutofit fontScale="90000"/>
          </a:bodyPr>
          <a:lstStyle/>
          <a:p>
            <a:r>
              <a:rPr lang="en-US" b="1" dirty="0">
                <a:cs typeface="Times New Roman" panose="02020603050405020304" pitchFamily="18" charset="0"/>
              </a:rPr>
              <a:t>B</a:t>
            </a:r>
            <a:r>
              <a:rPr lang="vi-VN" b="1" dirty="0">
                <a:cs typeface="Times New Roman" panose="02020603050405020304" pitchFamily="18" charset="0"/>
              </a:rPr>
              <a:t>ư</a:t>
            </a:r>
            <a:r>
              <a:rPr lang="en-US" b="1" dirty="0" err="1">
                <a:cs typeface="Times New Roman" panose="02020603050405020304" pitchFamily="18" charset="0"/>
              </a:rPr>
              <a:t>ớc</a:t>
            </a:r>
            <a:r>
              <a:rPr lang="en-US" b="1" dirty="0">
                <a:cs typeface="Times New Roman" panose="02020603050405020304" pitchFamily="18" charset="0"/>
              </a:rPr>
              <a:t> 1</a:t>
            </a:r>
            <a:r>
              <a:rPr lang="en-US" dirty="0">
                <a:cs typeface="Times New Roman" panose="02020603050405020304" pitchFamily="18" charset="0"/>
              </a:rPr>
              <a:t>: </a:t>
            </a:r>
            <a:r>
              <a:rPr lang="en-US" b="1" dirty="0" err="1">
                <a:cs typeface="Times New Roman" panose="02020603050405020304" pitchFamily="18" charset="0"/>
              </a:rPr>
              <a:t>Đánh</a:t>
            </a:r>
            <a:r>
              <a:rPr lang="en-US" b="1" dirty="0">
                <a:cs typeface="Times New Roman" panose="02020603050405020304" pitchFamily="18" charset="0"/>
              </a:rPr>
              <a:t> </a:t>
            </a:r>
            <a:r>
              <a:rPr lang="en-US" b="1" dirty="0" err="1">
                <a:cs typeface="Times New Roman" panose="02020603050405020304" pitchFamily="18" charset="0"/>
              </a:rPr>
              <a:t>giá</a:t>
            </a:r>
            <a:r>
              <a:rPr lang="en-US" b="1" dirty="0">
                <a:cs typeface="Times New Roman" panose="02020603050405020304" pitchFamily="18" charset="0"/>
              </a:rPr>
              <a:t> ban </a:t>
            </a:r>
            <a:r>
              <a:rPr lang="en-US" b="1" dirty="0" err="1">
                <a:cs typeface="Times New Roman" panose="02020603050405020304" pitchFamily="18" charset="0"/>
              </a:rPr>
              <a:t>đầu</a:t>
            </a:r>
            <a:br>
              <a:rPr lang="en-US" b="1" dirty="0">
                <a:cs typeface="Times New Roman" panose="02020603050405020304" pitchFamily="18" charset="0"/>
              </a:rPr>
            </a:br>
            <a:endParaRPr lang="en-US" dirty="0"/>
          </a:p>
        </p:txBody>
      </p:sp>
      <p:sp>
        <p:nvSpPr>
          <p:cNvPr id="3" name="Chỗ dành sẵn cho Nội dung 2">
            <a:extLst>
              <a:ext uri="{FF2B5EF4-FFF2-40B4-BE49-F238E27FC236}">
                <a16:creationId xmlns:a16="http://schemas.microsoft.com/office/drawing/2014/main" id="{71EAFAEC-160A-4E33-9890-AC425B822062}"/>
              </a:ext>
            </a:extLst>
          </p:cNvPr>
          <p:cNvSpPr>
            <a:spLocks noGrp="1"/>
          </p:cNvSpPr>
          <p:nvPr>
            <p:ph idx="1"/>
          </p:nvPr>
        </p:nvSpPr>
        <p:spPr>
          <a:xfrm>
            <a:off x="486965" y="1654766"/>
            <a:ext cx="4754489" cy="4484571"/>
          </a:xfrm>
        </p:spPr>
        <p:txBody>
          <a:bodyPr>
            <a:normAutofit/>
          </a:bodyPr>
          <a:lstStyle/>
          <a:p>
            <a:endParaRPr lang="en-US" sz="3200" dirty="0">
              <a:latin typeface="+mj-lt"/>
              <a:cs typeface="Times New Roman" panose="02020603050405020304" pitchFamily="18" charset="0"/>
            </a:endParaRPr>
          </a:p>
          <a:p>
            <a:r>
              <a:rPr lang="vi-VN" sz="3200" dirty="0" err="1">
                <a:latin typeface="+mj-lt"/>
                <a:cs typeface="Times New Roman" panose="02020603050405020304" pitchFamily="18" charset="0"/>
              </a:rPr>
              <a:t>Mất</a:t>
            </a:r>
            <a:r>
              <a:rPr lang="vi-VN" sz="3200" dirty="0">
                <a:latin typeface="+mj-lt"/>
                <a:cs typeface="Times New Roman" panose="02020603050405020304" pitchFamily="18" charset="0"/>
              </a:rPr>
              <a:t> </a:t>
            </a:r>
            <a:r>
              <a:rPr lang="vi-VN" sz="3200" dirty="0" err="1">
                <a:latin typeface="+mj-lt"/>
                <a:cs typeface="Times New Roman" panose="02020603050405020304" pitchFamily="18" charset="0"/>
              </a:rPr>
              <a:t>máu</a:t>
            </a:r>
            <a:r>
              <a:rPr lang="vi-VN" sz="3200" dirty="0">
                <a:latin typeface="+mj-lt"/>
                <a:cs typeface="Times New Roman" panose="02020603050405020304" pitchFamily="18" charset="0"/>
              </a:rPr>
              <a:t> </a:t>
            </a:r>
            <a:r>
              <a:rPr lang="vi-VN" sz="3200" dirty="0" err="1">
                <a:latin typeface="+mj-lt"/>
                <a:cs typeface="Times New Roman" panose="02020603050405020304" pitchFamily="18" charset="0"/>
              </a:rPr>
              <a:t>nặng</a:t>
            </a:r>
            <a:endParaRPr lang="vi-VN" sz="3200" dirty="0">
              <a:latin typeface="+mj-lt"/>
              <a:cs typeface="Times New Roman" panose="02020603050405020304" pitchFamily="18" charset="0"/>
            </a:endParaRPr>
          </a:p>
          <a:p>
            <a:r>
              <a:rPr lang="vi-VN" sz="3200" dirty="0" err="1">
                <a:cs typeface="Times New Roman" panose="02020603050405020304" pitchFamily="18" charset="0"/>
              </a:rPr>
              <a:t>Thiếu</a:t>
            </a:r>
            <a:r>
              <a:rPr lang="vi-VN" sz="3200" dirty="0">
                <a:cs typeface="Times New Roman" panose="02020603050405020304" pitchFamily="18" charset="0"/>
              </a:rPr>
              <a:t> </a:t>
            </a:r>
            <a:r>
              <a:rPr lang="vi-VN" sz="3200" dirty="0" err="1">
                <a:cs typeface="Times New Roman" panose="02020603050405020304" pitchFamily="18" charset="0"/>
              </a:rPr>
              <a:t>máu</a:t>
            </a:r>
            <a:r>
              <a:rPr lang="vi-VN" sz="3200" dirty="0">
                <a:cs typeface="Times New Roman" panose="02020603050405020304" pitchFamily="18" charset="0"/>
              </a:rPr>
              <a:t> </a:t>
            </a:r>
            <a:r>
              <a:rPr lang="vi-VN" sz="3200" dirty="0" err="1">
                <a:cs typeface="Times New Roman" panose="02020603050405020304" pitchFamily="18" charset="0"/>
              </a:rPr>
              <a:t>thiếu</a:t>
            </a:r>
            <a:r>
              <a:rPr lang="vi-VN" sz="3200" dirty="0">
                <a:cs typeface="Times New Roman" panose="02020603050405020304" pitchFamily="18" charset="0"/>
              </a:rPr>
              <a:t> </a:t>
            </a:r>
            <a:r>
              <a:rPr lang="vi-VN" sz="3200" dirty="0" err="1">
                <a:cs typeface="Times New Roman" panose="02020603050405020304" pitchFamily="18" charset="0"/>
              </a:rPr>
              <a:t>sắt</a:t>
            </a:r>
            <a:endParaRPr lang="en-US" sz="3200" dirty="0">
              <a:latin typeface="+mj-lt"/>
              <a:cs typeface="Times New Roman" panose="02020603050405020304" pitchFamily="18" charset="0"/>
            </a:endParaRPr>
          </a:p>
          <a:p>
            <a:r>
              <a:rPr lang="en-US" sz="3200" dirty="0">
                <a:latin typeface="+mj-lt"/>
                <a:cs typeface="Times New Roman" panose="02020603050405020304" pitchFamily="18" charset="0"/>
              </a:rPr>
              <a:t>Thai </a:t>
            </a:r>
            <a:r>
              <a:rPr lang="en-US" sz="3200" dirty="0" err="1">
                <a:latin typeface="+mj-lt"/>
                <a:cs typeface="Times New Roman" panose="02020603050405020304" pitchFamily="18" charset="0"/>
              </a:rPr>
              <a:t>kì</a:t>
            </a:r>
            <a:endParaRPr lang="vi-VN" sz="3200" dirty="0">
              <a:latin typeface="+mj-lt"/>
              <a:cs typeface="Times New Roman" panose="02020603050405020304" pitchFamily="18" charset="0"/>
            </a:endParaRPr>
          </a:p>
          <a:p>
            <a:r>
              <a:rPr lang="en-US" sz="3200" dirty="0" err="1">
                <a:latin typeface="+mj-lt"/>
                <a:cs typeface="Times New Roman" panose="02020603050405020304" pitchFamily="18" charset="0"/>
              </a:rPr>
              <a:t>Chảy</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máu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từ</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vị</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trí</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khác</a:t>
            </a:r>
            <a:r>
              <a:rPr lang="vi-VN" sz="3200" dirty="0">
                <a:latin typeface="+mj-lt"/>
                <a:cs typeface="Times New Roman" panose="02020603050405020304" pitchFamily="18" charset="0"/>
              </a:rPr>
              <a:t> </a:t>
            </a:r>
          </a:p>
          <a:p>
            <a:r>
              <a:rPr lang="vi-VN" sz="3200" dirty="0" err="1">
                <a:latin typeface="+mj-lt"/>
                <a:cs typeface="Times New Roman" panose="02020603050405020304" pitchFamily="18" charset="0"/>
              </a:rPr>
              <a:t>Hỏi</a:t>
            </a:r>
            <a:r>
              <a:rPr lang="vi-VN" sz="3200" dirty="0">
                <a:latin typeface="+mj-lt"/>
                <a:cs typeface="Times New Roman" panose="02020603050405020304" pitchFamily="18" charset="0"/>
              </a:rPr>
              <a:t> </a:t>
            </a:r>
            <a:r>
              <a:rPr lang="vi-VN" sz="3200" dirty="0" err="1">
                <a:latin typeface="+mj-lt"/>
                <a:cs typeface="Times New Roman" panose="02020603050405020304" pitchFamily="18" charset="0"/>
              </a:rPr>
              <a:t>bệnh</a:t>
            </a:r>
            <a:r>
              <a:rPr lang="vi-VN" sz="3200" dirty="0">
                <a:latin typeface="+mj-lt"/>
                <a:cs typeface="Times New Roman" panose="02020603050405020304" pitchFamily="18" charset="0"/>
              </a:rPr>
              <a:t> </a:t>
            </a:r>
            <a:r>
              <a:rPr lang="vi-VN" sz="3200" dirty="0" err="1">
                <a:latin typeface="+mj-lt"/>
                <a:cs typeface="Times New Roman" panose="02020603050405020304" pitchFamily="18" charset="0"/>
              </a:rPr>
              <a:t>sử</a:t>
            </a:r>
            <a:r>
              <a:rPr lang="vi-VN" sz="3200" dirty="0">
                <a:latin typeface="+mj-lt"/>
                <a:cs typeface="Times New Roman" panose="02020603050405020304" pitchFamily="18" charset="0"/>
              </a:rPr>
              <a:t> + </a:t>
            </a:r>
            <a:r>
              <a:rPr lang="vi-VN" sz="3200" dirty="0" err="1">
                <a:latin typeface="+mj-lt"/>
                <a:cs typeface="Times New Roman" panose="02020603050405020304" pitchFamily="18" charset="0"/>
              </a:rPr>
              <a:t>tiền</a:t>
            </a:r>
            <a:r>
              <a:rPr lang="vi-VN" sz="3200" dirty="0">
                <a:latin typeface="+mj-lt"/>
                <a:cs typeface="Times New Roman" panose="02020603050405020304" pitchFamily="18" charset="0"/>
              </a:rPr>
              <a:t> căn</a:t>
            </a:r>
          </a:p>
        </p:txBody>
      </p:sp>
      <p:sp>
        <p:nvSpPr>
          <p:cNvPr id="5" name="Hộp Văn bản 4">
            <a:extLst>
              <a:ext uri="{FF2B5EF4-FFF2-40B4-BE49-F238E27FC236}">
                <a16:creationId xmlns:a16="http://schemas.microsoft.com/office/drawing/2014/main" id="{ABF30BAD-373A-4361-AC2B-1D9C885E18FE}"/>
              </a:ext>
            </a:extLst>
          </p:cNvPr>
          <p:cNvSpPr txBox="1"/>
          <p:nvPr/>
        </p:nvSpPr>
        <p:spPr>
          <a:xfrm>
            <a:off x="5615608" y="2306464"/>
            <a:ext cx="3528392" cy="4031873"/>
          </a:xfrm>
          <a:prstGeom prst="rect">
            <a:avLst/>
          </a:prstGeom>
          <a:solidFill>
            <a:srgbClr val="FFFF00"/>
          </a:solidFill>
        </p:spPr>
        <p:txBody>
          <a:bodyPr wrap="square" rtlCol="0">
            <a:spAutoFit/>
          </a:bodyPr>
          <a:lstStyle/>
          <a:p>
            <a:r>
              <a:rPr lang="vi-VN" sz="3200" dirty="0"/>
              <a:t>CTM</a:t>
            </a:r>
          </a:p>
          <a:p>
            <a:r>
              <a:rPr lang="vi-VN" sz="3200" dirty="0" err="1"/>
              <a:t>Serum</a:t>
            </a:r>
            <a:r>
              <a:rPr lang="vi-VN" sz="3200" dirty="0"/>
              <a:t> </a:t>
            </a:r>
            <a:r>
              <a:rPr lang="vi-VN" sz="3200" dirty="0" err="1"/>
              <a:t>ferritin</a:t>
            </a:r>
            <a:endParaRPr lang="vi-VN" sz="3200" dirty="0"/>
          </a:p>
          <a:p>
            <a:r>
              <a:rPr lang="vi-VN" sz="3200" dirty="0" err="1"/>
              <a:t>Beta-hCG</a:t>
            </a:r>
            <a:endParaRPr lang="vi-VN" sz="3200" dirty="0"/>
          </a:p>
          <a:p>
            <a:r>
              <a:rPr lang="vi-VN" sz="3200" dirty="0" err="1">
                <a:cs typeface="Times New Roman" panose="02020603050405020304" pitchFamily="18" charset="0"/>
              </a:rPr>
              <a:t>đặt</a:t>
            </a:r>
            <a:r>
              <a:rPr lang="vi-VN" sz="3200" dirty="0">
                <a:cs typeface="Times New Roman" panose="02020603050405020304" pitchFamily="18" charset="0"/>
              </a:rPr>
              <a:t> </a:t>
            </a:r>
            <a:r>
              <a:rPr lang="vi-VN" sz="3200" dirty="0" err="1">
                <a:cs typeface="Times New Roman" panose="02020603050405020304" pitchFamily="18" charset="0"/>
              </a:rPr>
              <a:t>mỏ</a:t>
            </a:r>
            <a:r>
              <a:rPr lang="vi-VN" sz="3200" dirty="0">
                <a:cs typeface="Times New Roman" panose="02020603050405020304" pitchFamily="18" charset="0"/>
              </a:rPr>
              <a:t> </a:t>
            </a:r>
            <a:r>
              <a:rPr lang="vi-VN" sz="3200" dirty="0" err="1">
                <a:cs typeface="Times New Roman" panose="02020603050405020304" pitchFamily="18" charset="0"/>
              </a:rPr>
              <a:t>vịt</a:t>
            </a:r>
            <a:r>
              <a:rPr lang="vi-VN" sz="3200" dirty="0">
                <a:cs typeface="Times New Roman" panose="02020603050405020304" pitchFamily="18" charset="0"/>
              </a:rPr>
              <a:t> quan </a:t>
            </a:r>
            <a:r>
              <a:rPr lang="vi-VN" sz="3200" dirty="0" err="1">
                <a:cs typeface="Times New Roman" panose="02020603050405020304" pitchFamily="18" charset="0"/>
              </a:rPr>
              <a:t>sát</a:t>
            </a:r>
            <a:endParaRPr lang="vi-VN" sz="3200" dirty="0">
              <a:cs typeface="Times New Roman" panose="02020603050405020304" pitchFamily="18" charset="0"/>
            </a:endParaRPr>
          </a:p>
          <a:p>
            <a:r>
              <a:rPr lang="vi-VN" sz="3200" dirty="0"/>
              <a:t>AUB - I</a:t>
            </a:r>
          </a:p>
          <a:p>
            <a:endParaRPr lang="vi-VN" sz="3200" dirty="0"/>
          </a:p>
          <a:p>
            <a:endParaRPr lang="en-US" sz="3200" dirty="0"/>
          </a:p>
        </p:txBody>
      </p:sp>
    </p:spTree>
    <p:extLst>
      <p:ext uri="{BB962C8B-B14F-4D97-AF65-F5344CB8AC3E}">
        <p14:creationId xmlns:p14="http://schemas.microsoft.com/office/powerpoint/2010/main" val="2449090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D294DBB-9033-416A-BB72-08DEA875C108}"/>
              </a:ext>
            </a:extLst>
          </p:cNvPr>
          <p:cNvSpPr>
            <a:spLocks noGrp="1"/>
          </p:cNvSpPr>
          <p:nvPr>
            <p:ph type="title"/>
          </p:nvPr>
        </p:nvSpPr>
        <p:spPr/>
        <p:txBody>
          <a:bodyPr/>
          <a:lstStyle/>
          <a:p>
            <a:r>
              <a:rPr lang="en-US" dirty="0" err="1"/>
              <a:t>Mục</a:t>
            </a:r>
            <a:r>
              <a:rPr lang="en-US" dirty="0"/>
              <a:t> </a:t>
            </a:r>
            <a:r>
              <a:rPr lang="en-US" dirty="0" err="1"/>
              <a:t>tiêu</a:t>
            </a:r>
            <a:endParaRPr lang="en-US" dirty="0"/>
          </a:p>
        </p:txBody>
      </p:sp>
      <p:sp>
        <p:nvSpPr>
          <p:cNvPr id="3" name="Chỗ dành sẵn cho Nội dung 2">
            <a:extLst>
              <a:ext uri="{FF2B5EF4-FFF2-40B4-BE49-F238E27FC236}">
                <a16:creationId xmlns:a16="http://schemas.microsoft.com/office/drawing/2014/main" id="{7E88CD3A-404D-4959-A883-C38E8A5FC059}"/>
              </a:ext>
            </a:extLst>
          </p:cNvPr>
          <p:cNvSpPr>
            <a:spLocks noGrp="1"/>
          </p:cNvSpPr>
          <p:nvPr>
            <p:ph idx="1"/>
          </p:nvPr>
        </p:nvSpPr>
        <p:spPr>
          <a:xfrm>
            <a:off x="395536" y="1556792"/>
            <a:ext cx="7992888" cy="4484571"/>
          </a:xfrm>
        </p:spPr>
        <p:txBody>
          <a:bodyPr>
            <a:normAutofit/>
          </a:bodyPr>
          <a:lstStyle/>
          <a:p>
            <a:r>
              <a:rPr lang="en-US" sz="3200" dirty="0" err="1">
                <a:latin typeface="+mj-lt"/>
                <a:cs typeface="Times New Roman" panose="02020603050405020304" pitchFamily="18" charset="0"/>
              </a:rPr>
              <a:t>Tầm</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quan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trọng</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của</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việc</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hiểu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biết</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về</a:t>
            </a:r>
            <a:r>
              <a:rPr lang="en-US" sz="3200" dirty="0">
                <a:latin typeface="+mj-lt"/>
                <a:cs typeface="Times New Roman" panose="02020603050405020304" pitchFamily="18" charset="0"/>
              </a:rPr>
              <a:t> AUB</a:t>
            </a:r>
          </a:p>
          <a:p>
            <a:r>
              <a:rPr lang="en-US" sz="3200" dirty="0" err="1">
                <a:latin typeface="+mj-lt"/>
                <a:cs typeface="Times New Roman" panose="02020603050405020304" pitchFamily="18" charset="0"/>
              </a:rPr>
              <a:t>Hệ</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thống</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phân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loại</a:t>
            </a:r>
            <a:r>
              <a:rPr lang="en-US" sz="3200" dirty="0">
                <a:latin typeface="+mj-lt"/>
                <a:cs typeface="Times New Roman" panose="02020603050405020304" pitchFamily="18" charset="0"/>
              </a:rPr>
              <a:t> PALM – COEIN</a:t>
            </a:r>
          </a:p>
          <a:p>
            <a:r>
              <a:rPr lang="en-US" sz="3200" dirty="0" err="1">
                <a:latin typeface="+mj-lt"/>
                <a:cs typeface="Times New Roman" panose="02020603050405020304" pitchFamily="18" charset="0"/>
              </a:rPr>
              <a:t>Guildeline</a:t>
            </a:r>
            <a:r>
              <a:rPr lang="en-US" sz="3200" dirty="0">
                <a:latin typeface="+mj-lt"/>
                <a:cs typeface="Times New Roman" panose="02020603050405020304" pitchFamily="18" charset="0"/>
              </a:rPr>
              <a:t> FIGO 2011</a:t>
            </a:r>
            <a:r>
              <a:rPr lang="vi-VN" sz="3200" dirty="0">
                <a:latin typeface="+mj-lt"/>
                <a:cs typeface="Times New Roman" panose="02020603050405020304" pitchFamily="18" charset="0"/>
              </a:rPr>
              <a:t> – </a:t>
            </a:r>
            <a:r>
              <a:rPr lang="vi-VN" sz="3200" dirty="0" err="1">
                <a:latin typeface="+mj-lt"/>
                <a:cs typeface="Times New Roman" panose="02020603050405020304" pitchFamily="18" charset="0"/>
              </a:rPr>
              <a:t>updated</a:t>
            </a:r>
            <a:r>
              <a:rPr lang="vi-VN" sz="3200" dirty="0">
                <a:latin typeface="+mj-lt"/>
                <a:cs typeface="Times New Roman" panose="02020603050405020304" pitchFamily="18" charset="0"/>
              </a:rPr>
              <a:t> 2018</a:t>
            </a:r>
            <a:endParaRPr lang="en-US" sz="3200" dirty="0">
              <a:latin typeface="+mj-lt"/>
              <a:cs typeface="Times New Roman" panose="02020603050405020304" pitchFamily="18" charset="0"/>
            </a:endParaRPr>
          </a:p>
          <a:p>
            <a:r>
              <a:rPr lang="en-US" sz="3200" dirty="0">
                <a:latin typeface="+mj-lt"/>
                <a:cs typeface="Times New Roman" panose="02020603050405020304" pitchFamily="18" charset="0"/>
              </a:rPr>
              <a:t>AUB ở </a:t>
            </a:r>
            <a:r>
              <a:rPr lang="en-US" sz="3200" dirty="0" err="1">
                <a:latin typeface="+mj-lt"/>
                <a:cs typeface="Times New Roman" panose="02020603050405020304" pitchFamily="18" charset="0"/>
              </a:rPr>
              <a:t>các</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đối</a:t>
            </a:r>
            <a:r>
              <a:rPr lang="en-US" sz="3200" dirty="0">
                <a:latin typeface="+mj-lt"/>
                <a:cs typeface="Times New Roman" panose="02020603050405020304" pitchFamily="18" charset="0"/>
              </a:rPr>
              <a:t> t</a:t>
            </a:r>
            <a:r>
              <a:rPr lang="vi-VN" sz="3200" dirty="0">
                <a:latin typeface="+mj-lt"/>
                <a:cs typeface="Times New Roman" panose="02020603050405020304" pitchFamily="18" charset="0"/>
              </a:rPr>
              <a:t>ư</a:t>
            </a:r>
            <a:r>
              <a:rPr lang="en-US" sz="3200" dirty="0" err="1">
                <a:latin typeface="+mj-lt"/>
                <a:cs typeface="Times New Roman" panose="02020603050405020304" pitchFamily="18" charset="0"/>
              </a:rPr>
              <a:t>ợng</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đặc</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biệt</a:t>
            </a:r>
            <a:endParaRPr lang="en-US" sz="3200" dirty="0">
              <a:latin typeface="+mj-lt"/>
              <a:cs typeface="Times New Roman" panose="02020603050405020304" pitchFamily="18" charset="0"/>
            </a:endParaRPr>
          </a:p>
          <a:p>
            <a:r>
              <a:rPr lang="en-US" sz="3200" dirty="0" err="1">
                <a:latin typeface="+mj-lt"/>
                <a:cs typeface="Times New Roman" panose="02020603050405020304" pitchFamily="18" charset="0"/>
              </a:rPr>
              <a:t>Phân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biệt</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các</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nguyên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nhân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cấu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trúc</a:t>
            </a:r>
            <a:endParaRPr lang="en-US" sz="3200" dirty="0">
              <a:latin typeface="+mj-lt"/>
              <a:cs typeface="Times New Roman" panose="02020603050405020304" pitchFamily="18" charset="0"/>
            </a:endParaRPr>
          </a:p>
          <a:p>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3053346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79DE091-FD7B-4D10-BE7A-FF3F2E21E08F}"/>
              </a:ext>
            </a:extLst>
          </p:cNvPr>
          <p:cNvSpPr>
            <a:spLocks noGrp="1"/>
          </p:cNvSpPr>
          <p:nvPr>
            <p:ph type="title"/>
          </p:nvPr>
        </p:nvSpPr>
        <p:spPr/>
        <p:txBody>
          <a:bodyPr/>
          <a:lstStyle/>
          <a:p>
            <a:r>
              <a:rPr lang="en-US" dirty="0">
                <a:cs typeface="Times New Roman" panose="02020603050405020304" pitchFamily="18" charset="0"/>
              </a:rPr>
              <a:t>AUB ở </a:t>
            </a:r>
            <a:r>
              <a:rPr lang="en-US" dirty="0" err="1">
                <a:cs typeface="Times New Roman" panose="02020603050405020304" pitchFamily="18" charset="0"/>
              </a:rPr>
              <a:t>phụ</a:t>
            </a:r>
            <a:r>
              <a:rPr lang="en-US" dirty="0">
                <a:cs typeface="Times New Roman" panose="02020603050405020304" pitchFamily="18" charset="0"/>
              </a:rPr>
              <a:t> </a:t>
            </a:r>
            <a:r>
              <a:rPr lang="en-US" dirty="0" err="1">
                <a:cs typeface="Times New Roman" panose="02020603050405020304" pitchFamily="18" charset="0"/>
              </a:rPr>
              <a:t>nữ</a:t>
            </a:r>
            <a:r>
              <a:rPr lang="en-US" dirty="0">
                <a:cs typeface="Times New Roman" panose="02020603050405020304" pitchFamily="18" charset="0"/>
              </a:rPr>
              <a:t> </a:t>
            </a:r>
            <a:r>
              <a:rPr lang="en-US" dirty="0" err="1">
                <a:cs typeface="Times New Roman" panose="02020603050405020304" pitchFamily="18" charset="0"/>
              </a:rPr>
              <a:t>có</a:t>
            </a:r>
            <a:r>
              <a:rPr lang="en-US" dirty="0">
                <a:cs typeface="Times New Roman" panose="02020603050405020304" pitchFamily="18" charset="0"/>
              </a:rPr>
              <a:t> </a:t>
            </a:r>
            <a:r>
              <a:rPr lang="en-US" dirty="0" err="1">
                <a:cs typeface="Times New Roman" panose="02020603050405020304" pitchFamily="18" charset="0"/>
              </a:rPr>
              <a:t>thai</a:t>
            </a:r>
            <a:endParaRPr lang="en-US" dirty="0">
              <a:cs typeface="Times New Roman" panose="02020603050405020304" pitchFamily="18" charset="0"/>
            </a:endParaRPr>
          </a:p>
        </p:txBody>
      </p:sp>
      <p:graphicFrame>
        <p:nvGraphicFramePr>
          <p:cNvPr id="4" name="Chỗ dành sẵn cho Nội dung 3">
            <a:extLst>
              <a:ext uri="{FF2B5EF4-FFF2-40B4-BE49-F238E27FC236}">
                <a16:creationId xmlns:a16="http://schemas.microsoft.com/office/drawing/2014/main" id="{6C8960C9-E239-437A-A109-23093F63F8A7}"/>
              </a:ext>
            </a:extLst>
          </p:cNvPr>
          <p:cNvGraphicFramePr>
            <a:graphicFrameLocks noGrp="1"/>
          </p:cNvGraphicFramePr>
          <p:nvPr>
            <p:ph idx="1"/>
            <p:extLst>
              <p:ext uri="{D42A27DB-BD31-4B8C-83A1-F6EECF244321}">
                <p14:modId xmlns:p14="http://schemas.microsoft.com/office/powerpoint/2010/main" val="4107774406"/>
              </p:ext>
            </p:extLst>
          </p:nvPr>
        </p:nvGraphicFramePr>
        <p:xfrm>
          <a:off x="616924" y="1700808"/>
          <a:ext cx="7058744" cy="4373880"/>
        </p:xfrm>
        <a:graphic>
          <a:graphicData uri="http://schemas.openxmlformats.org/drawingml/2006/table">
            <a:tbl>
              <a:tblPr firstRow="1" bandRow="1">
                <a:tableStyleId>{5C22544A-7EE6-4342-B048-85BDC9FD1C3A}</a:tableStyleId>
              </a:tblPr>
              <a:tblGrid>
                <a:gridCol w="3529372">
                  <a:extLst>
                    <a:ext uri="{9D8B030D-6E8A-4147-A177-3AD203B41FA5}">
                      <a16:colId xmlns:a16="http://schemas.microsoft.com/office/drawing/2014/main" val="1025740581"/>
                    </a:ext>
                  </a:extLst>
                </a:gridCol>
                <a:gridCol w="3529372">
                  <a:extLst>
                    <a:ext uri="{9D8B030D-6E8A-4147-A177-3AD203B41FA5}">
                      <a16:colId xmlns:a16="http://schemas.microsoft.com/office/drawing/2014/main" val="720460074"/>
                    </a:ext>
                  </a:extLst>
                </a:gridCol>
              </a:tblGrid>
              <a:tr h="539780">
                <a:tc>
                  <a:txBody>
                    <a:bodyPr/>
                    <a:lstStyle/>
                    <a:p>
                      <a:r>
                        <a:rPr lang="en-US" sz="2500" dirty="0">
                          <a:latin typeface="+mj-lt"/>
                        </a:rPr>
                        <a:t>BA THÁNG ĐẦU</a:t>
                      </a:r>
                    </a:p>
                  </a:txBody>
                  <a:tcPr/>
                </a:tc>
                <a:tc>
                  <a:txBody>
                    <a:bodyPr/>
                    <a:lstStyle/>
                    <a:p>
                      <a:r>
                        <a:rPr lang="en-US" sz="2500" dirty="0">
                          <a:latin typeface="+mj-lt"/>
                        </a:rPr>
                        <a:t>BA THÁNG CUỐI + GIỮA</a:t>
                      </a:r>
                    </a:p>
                  </a:txBody>
                  <a:tcPr/>
                </a:tc>
                <a:extLst>
                  <a:ext uri="{0D108BD9-81ED-4DB2-BD59-A6C34878D82A}">
                    <a16:rowId xmlns:a16="http://schemas.microsoft.com/office/drawing/2014/main" val="2652846153"/>
                  </a:ext>
                </a:extLst>
              </a:tr>
              <a:tr h="2528832">
                <a:tc>
                  <a:txBody>
                    <a:bodyPr/>
                    <a:lstStyle/>
                    <a:p>
                      <a:r>
                        <a:rPr lang="en-US" sz="2500" dirty="0" err="1">
                          <a:latin typeface="+mj-lt"/>
                          <a:cs typeface="Arial" panose="020B0604020202020204" pitchFamily="34" charset="0"/>
                        </a:rPr>
                        <a:t>Sẩy</a:t>
                      </a:r>
                      <a:r>
                        <a:rPr lang="en-US" sz="2500" dirty="0">
                          <a:latin typeface="+mj-lt"/>
                          <a:cs typeface="Arial" panose="020B0604020202020204" pitchFamily="34" charset="0"/>
                        </a:rPr>
                        <a:t> </a:t>
                      </a:r>
                      <a:r>
                        <a:rPr lang="en-US" sz="2500" dirty="0" err="1">
                          <a:latin typeface="+mj-lt"/>
                          <a:cs typeface="Arial" panose="020B0604020202020204" pitchFamily="34" charset="0"/>
                        </a:rPr>
                        <a:t>thai</a:t>
                      </a:r>
                      <a:r>
                        <a:rPr lang="en-US" sz="2500" dirty="0">
                          <a:latin typeface="+mj-lt"/>
                          <a:cs typeface="Arial" panose="020B0604020202020204" pitchFamily="34" charset="0"/>
                        </a:rPr>
                        <a:t> </a:t>
                      </a:r>
                    </a:p>
                    <a:p>
                      <a:r>
                        <a:rPr lang="en-US" sz="2500" dirty="0">
                          <a:latin typeface="+mj-lt"/>
                          <a:cs typeface="Arial" panose="020B0604020202020204" pitchFamily="34" charset="0"/>
                        </a:rPr>
                        <a:t>Thai </a:t>
                      </a:r>
                      <a:r>
                        <a:rPr lang="en-US" sz="2500" dirty="0" err="1">
                          <a:latin typeface="+mj-lt"/>
                          <a:cs typeface="Arial" panose="020B0604020202020204" pitchFamily="34" charset="0"/>
                        </a:rPr>
                        <a:t>ngoài</a:t>
                      </a:r>
                      <a:r>
                        <a:rPr lang="en-US" sz="2500" dirty="0">
                          <a:latin typeface="+mj-lt"/>
                          <a:cs typeface="Arial" panose="020B0604020202020204" pitchFamily="34" charset="0"/>
                        </a:rPr>
                        <a:t> </a:t>
                      </a:r>
                      <a:r>
                        <a:rPr lang="en-US" sz="2500" dirty="0" err="1">
                          <a:latin typeface="+mj-lt"/>
                          <a:cs typeface="Arial" panose="020B0604020202020204" pitchFamily="34" charset="0"/>
                        </a:rPr>
                        <a:t>tử</a:t>
                      </a:r>
                      <a:r>
                        <a:rPr lang="en-US" sz="2500" dirty="0">
                          <a:latin typeface="+mj-lt"/>
                          <a:cs typeface="Arial" panose="020B0604020202020204" pitchFamily="34" charset="0"/>
                        </a:rPr>
                        <a:t> </a:t>
                      </a:r>
                      <a:r>
                        <a:rPr lang="en-US" sz="2500" dirty="0" err="1">
                          <a:latin typeface="+mj-lt"/>
                          <a:cs typeface="Arial" panose="020B0604020202020204" pitchFamily="34" charset="0"/>
                        </a:rPr>
                        <a:t>cung</a:t>
                      </a:r>
                      <a:r>
                        <a:rPr lang="en-US" sz="2500" dirty="0">
                          <a:latin typeface="+mj-lt"/>
                          <a:cs typeface="Arial" panose="020B0604020202020204" pitchFamily="34" charset="0"/>
                        </a:rPr>
                        <a:t> </a:t>
                      </a:r>
                    </a:p>
                    <a:p>
                      <a:r>
                        <a:rPr lang="en-US" sz="2500" dirty="0" err="1">
                          <a:latin typeface="+mj-lt"/>
                          <a:cs typeface="Arial" panose="020B0604020202020204" pitchFamily="34" charset="0"/>
                        </a:rPr>
                        <a:t>Bệnh</a:t>
                      </a:r>
                      <a:r>
                        <a:rPr lang="en-US" sz="2500" dirty="0">
                          <a:latin typeface="+mj-lt"/>
                          <a:cs typeface="Arial" panose="020B0604020202020204" pitchFamily="34" charset="0"/>
                        </a:rPr>
                        <a:t> </a:t>
                      </a:r>
                      <a:r>
                        <a:rPr lang="en-US" sz="2500" dirty="0" err="1">
                          <a:latin typeface="+mj-lt"/>
                          <a:cs typeface="Arial" panose="020B0604020202020204" pitchFamily="34" charset="0"/>
                        </a:rPr>
                        <a:t>nguyên</a:t>
                      </a:r>
                      <a:r>
                        <a:rPr lang="en-US" sz="2500" dirty="0">
                          <a:latin typeface="+mj-lt"/>
                          <a:cs typeface="Arial" panose="020B0604020202020204" pitchFamily="34" charset="0"/>
                        </a:rPr>
                        <a:t> </a:t>
                      </a:r>
                      <a:r>
                        <a:rPr lang="en-US" sz="2500" dirty="0" err="1">
                          <a:latin typeface="+mj-lt"/>
                          <a:cs typeface="Arial" panose="020B0604020202020204" pitchFamily="34" charset="0"/>
                        </a:rPr>
                        <a:t>bào</a:t>
                      </a:r>
                      <a:r>
                        <a:rPr lang="en-US" sz="2500" dirty="0">
                          <a:latin typeface="+mj-lt"/>
                          <a:cs typeface="Arial" panose="020B0604020202020204" pitchFamily="34" charset="0"/>
                        </a:rPr>
                        <a:t> </a:t>
                      </a:r>
                      <a:r>
                        <a:rPr lang="en-US" sz="2500" dirty="0" err="1">
                          <a:latin typeface="+mj-lt"/>
                          <a:cs typeface="Arial" panose="020B0604020202020204" pitchFamily="34" charset="0"/>
                        </a:rPr>
                        <a:t>nuôi</a:t>
                      </a:r>
                      <a:r>
                        <a:rPr lang="en-US" sz="2500" dirty="0">
                          <a:latin typeface="+mj-lt"/>
                          <a:cs typeface="Arial" panose="020B0604020202020204" pitchFamily="34" charset="0"/>
                        </a:rPr>
                        <a:t> </a:t>
                      </a:r>
                    </a:p>
                    <a:p>
                      <a:r>
                        <a:rPr lang="en-US" sz="2500" dirty="0" err="1">
                          <a:latin typeface="+mj-lt"/>
                          <a:cs typeface="Arial" panose="020B0604020202020204" pitchFamily="34" charset="0"/>
                        </a:rPr>
                        <a:t>Xuất</a:t>
                      </a:r>
                      <a:r>
                        <a:rPr lang="en-US" sz="2500" dirty="0">
                          <a:latin typeface="+mj-lt"/>
                          <a:cs typeface="Arial" panose="020B0604020202020204" pitchFamily="34" charset="0"/>
                        </a:rPr>
                        <a:t> </a:t>
                      </a:r>
                      <a:r>
                        <a:rPr lang="en-US" sz="2500" dirty="0" err="1">
                          <a:latin typeface="+mj-lt"/>
                          <a:cs typeface="Arial" panose="020B0604020202020204" pitchFamily="34" charset="0"/>
                        </a:rPr>
                        <a:t>huyết</a:t>
                      </a:r>
                      <a:r>
                        <a:rPr lang="en-US" sz="2500" dirty="0">
                          <a:latin typeface="+mj-lt"/>
                          <a:cs typeface="Arial" panose="020B0604020202020204" pitchFamily="34" charset="0"/>
                        </a:rPr>
                        <a:t> do </a:t>
                      </a:r>
                      <a:r>
                        <a:rPr lang="en-US" sz="2500" dirty="0" err="1">
                          <a:latin typeface="+mj-lt"/>
                          <a:cs typeface="Arial" panose="020B0604020202020204" pitchFamily="34" charset="0"/>
                        </a:rPr>
                        <a:t>làm</a:t>
                      </a:r>
                      <a:r>
                        <a:rPr lang="en-US" sz="2500" dirty="0">
                          <a:latin typeface="+mj-lt"/>
                          <a:cs typeface="Arial" panose="020B0604020202020204" pitchFamily="34" charset="0"/>
                        </a:rPr>
                        <a:t> </a:t>
                      </a:r>
                      <a:r>
                        <a:rPr lang="en-US" sz="2500" dirty="0" err="1">
                          <a:latin typeface="+mj-lt"/>
                          <a:cs typeface="Arial" panose="020B0604020202020204" pitchFamily="34" charset="0"/>
                        </a:rPr>
                        <a:t>tổ</a:t>
                      </a:r>
                      <a:r>
                        <a:rPr lang="en-US" sz="2500" dirty="0">
                          <a:latin typeface="+mj-lt"/>
                          <a:cs typeface="Arial" panose="020B0604020202020204" pitchFamily="34" charset="0"/>
                        </a:rPr>
                        <a:t> </a:t>
                      </a:r>
                      <a:r>
                        <a:rPr lang="en-US" sz="2500" dirty="0" err="1">
                          <a:latin typeface="+mj-lt"/>
                          <a:cs typeface="Arial" panose="020B0604020202020204" pitchFamily="34" charset="0"/>
                        </a:rPr>
                        <a:t>của</a:t>
                      </a:r>
                      <a:r>
                        <a:rPr lang="en-US" sz="2500" dirty="0">
                          <a:latin typeface="+mj-lt"/>
                          <a:cs typeface="Arial" panose="020B0604020202020204" pitchFamily="34" charset="0"/>
                        </a:rPr>
                        <a:t> </a:t>
                      </a:r>
                      <a:r>
                        <a:rPr lang="en-US" sz="2500" dirty="0" err="1">
                          <a:latin typeface="+mj-lt"/>
                          <a:cs typeface="Arial" panose="020B0604020202020204" pitchFamily="34" charset="0"/>
                        </a:rPr>
                        <a:t>phôi</a:t>
                      </a:r>
                      <a:r>
                        <a:rPr lang="en-US" sz="2500" dirty="0">
                          <a:latin typeface="+mj-lt"/>
                          <a:cs typeface="Arial" panose="020B0604020202020204" pitchFamily="34" charset="0"/>
                        </a:rPr>
                        <a:t> </a:t>
                      </a:r>
                    </a:p>
                    <a:p>
                      <a:endParaRPr lang="en-US" sz="2500" dirty="0">
                        <a:latin typeface="+mj-lt"/>
                      </a:endParaRPr>
                    </a:p>
                  </a:txBody>
                  <a:tcPr/>
                </a:tc>
                <a:tc>
                  <a:txBody>
                    <a:bodyPr/>
                    <a:lstStyle/>
                    <a:p>
                      <a:r>
                        <a:rPr lang="en-US" sz="2500" dirty="0">
                          <a:latin typeface="+mj-lt"/>
                        </a:rPr>
                        <a:t>H</a:t>
                      </a:r>
                      <a:r>
                        <a:rPr lang="vi-VN" sz="2500" dirty="0">
                          <a:latin typeface="+mj-lt"/>
                        </a:rPr>
                        <a:t>ở eo </a:t>
                      </a:r>
                      <a:r>
                        <a:rPr lang="vi-VN" sz="2500" dirty="0" err="1">
                          <a:latin typeface="+mj-lt"/>
                        </a:rPr>
                        <a:t>tử</a:t>
                      </a:r>
                      <a:r>
                        <a:rPr lang="vi-VN" sz="2500" dirty="0">
                          <a:latin typeface="+mj-lt"/>
                        </a:rPr>
                        <a:t> cung</a:t>
                      </a:r>
                      <a:endParaRPr lang="en-US" sz="2500" dirty="0">
                        <a:latin typeface="+mj-lt"/>
                      </a:endParaRPr>
                    </a:p>
                    <a:p>
                      <a:r>
                        <a:rPr lang="vi-VN" sz="2500" dirty="0" err="1">
                          <a:latin typeface="+mj-lt"/>
                        </a:rPr>
                        <a:t>Sẩy</a:t>
                      </a:r>
                      <a:r>
                        <a:rPr lang="vi-VN" sz="2500" dirty="0">
                          <a:latin typeface="+mj-lt"/>
                        </a:rPr>
                        <a:t> thai) </a:t>
                      </a:r>
                      <a:endParaRPr lang="en-US" sz="2500" dirty="0">
                        <a:latin typeface="+mj-lt"/>
                      </a:endParaRPr>
                    </a:p>
                    <a:p>
                      <a:r>
                        <a:rPr lang="vi-VN" sz="2500" dirty="0" err="1">
                          <a:latin typeface="+mj-lt"/>
                        </a:rPr>
                        <a:t>Dọ</a:t>
                      </a:r>
                      <a:r>
                        <a:rPr lang="en-US" sz="2500" dirty="0">
                          <a:latin typeface="+mj-lt"/>
                        </a:rPr>
                        <a:t>a</a:t>
                      </a:r>
                      <a:r>
                        <a:rPr lang="vi-VN" sz="2500" dirty="0">
                          <a:latin typeface="+mj-lt"/>
                        </a:rPr>
                        <a:t> sanh non </a:t>
                      </a:r>
                      <a:endParaRPr lang="en-US" sz="2500" dirty="0">
                        <a:latin typeface="+mj-lt"/>
                      </a:endParaRPr>
                    </a:p>
                    <a:p>
                      <a:r>
                        <a:rPr lang="vi-VN" sz="2500" dirty="0">
                          <a:latin typeface="+mj-lt"/>
                        </a:rPr>
                        <a:t>Nhau </a:t>
                      </a:r>
                      <a:r>
                        <a:rPr lang="vi-VN" sz="2500" dirty="0" err="1">
                          <a:latin typeface="+mj-lt"/>
                        </a:rPr>
                        <a:t>tiền</a:t>
                      </a:r>
                      <a:r>
                        <a:rPr lang="vi-VN" sz="2500" dirty="0">
                          <a:latin typeface="+mj-lt"/>
                        </a:rPr>
                        <a:t> </a:t>
                      </a:r>
                      <a:r>
                        <a:rPr lang="vi-VN" sz="2500" dirty="0" err="1">
                          <a:latin typeface="+mj-lt"/>
                        </a:rPr>
                        <a:t>đạo</a:t>
                      </a:r>
                      <a:endParaRPr lang="en-US" sz="2500" dirty="0">
                        <a:latin typeface="+mj-lt"/>
                      </a:endParaRPr>
                    </a:p>
                    <a:p>
                      <a:r>
                        <a:rPr lang="vi-VN" sz="2500" dirty="0">
                          <a:latin typeface="+mj-lt"/>
                        </a:rPr>
                        <a:t>Nhau bong non</a:t>
                      </a:r>
                      <a:endParaRPr lang="en-US" sz="2500" dirty="0">
                        <a:latin typeface="+mj-lt"/>
                      </a:endParaRPr>
                    </a:p>
                    <a:p>
                      <a:r>
                        <a:rPr lang="vi-VN" sz="2500" dirty="0" err="1">
                          <a:latin typeface="+mj-lt"/>
                        </a:rPr>
                        <a:t>Vỡ</a:t>
                      </a:r>
                      <a:r>
                        <a:rPr lang="vi-VN" sz="2500" dirty="0">
                          <a:latin typeface="+mj-lt"/>
                        </a:rPr>
                        <a:t> </a:t>
                      </a:r>
                      <a:r>
                        <a:rPr lang="vi-VN" sz="2500" dirty="0" err="1">
                          <a:latin typeface="+mj-lt"/>
                        </a:rPr>
                        <a:t>tử</a:t>
                      </a:r>
                      <a:r>
                        <a:rPr lang="vi-VN" sz="2500" dirty="0">
                          <a:latin typeface="+mj-lt"/>
                        </a:rPr>
                        <a:t> cung </a:t>
                      </a:r>
                      <a:endParaRPr lang="en-US" sz="2500" dirty="0">
                        <a:latin typeface="+mj-lt"/>
                      </a:endParaRPr>
                    </a:p>
                    <a:p>
                      <a:r>
                        <a:rPr lang="vi-VN" sz="2500" dirty="0" err="1">
                          <a:latin typeface="+mj-lt"/>
                        </a:rPr>
                        <a:t>Vỡ</a:t>
                      </a:r>
                      <a:r>
                        <a:rPr lang="vi-VN" sz="2500" dirty="0">
                          <a:latin typeface="+mj-lt"/>
                        </a:rPr>
                        <a:t> </a:t>
                      </a:r>
                      <a:r>
                        <a:rPr lang="vi-VN" sz="2500" dirty="0" err="1">
                          <a:latin typeface="+mj-lt"/>
                        </a:rPr>
                        <a:t>các</a:t>
                      </a:r>
                      <a:r>
                        <a:rPr lang="vi-VN" sz="2500" dirty="0">
                          <a:latin typeface="+mj-lt"/>
                        </a:rPr>
                        <a:t> </a:t>
                      </a:r>
                      <a:r>
                        <a:rPr lang="vi-VN" sz="2500" dirty="0" err="1">
                          <a:latin typeface="+mj-lt"/>
                        </a:rPr>
                        <a:t>mạch</a:t>
                      </a:r>
                      <a:r>
                        <a:rPr lang="vi-VN" sz="2500" dirty="0">
                          <a:latin typeface="+mj-lt"/>
                        </a:rPr>
                        <a:t> </a:t>
                      </a:r>
                      <a:r>
                        <a:rPr lang="vi-VN" sz="2500" dirty="0" err="1">
                          <a:latin typeface="+mj-lt"/>
                        </a:rPr>
                        <a:t>máu</a:t>
                      </a:r>
                      <a:r>
                        <a:rPr lang="vi-VN" sz="2500" dirty="0">
                          <a:latin typeface="+mj-lt"/>
                        </a:rPr>
                        <a:t> </a:t>
                      </a:r>
                      <a:r>
                        <a:rPr lang="vi-VN" sz="2500" dirty="0" err="1">
                          <a:latin typeface="+mj-lt"/>
                        </a:rPr>
                        <a:t>tiền</a:t>
                      </a:r>
                      <a:r>
                        <a:rPr lang="vi-VN" sz="2500" dirty="0">
                          <a:latin typeface="+mj-lt"/>
                        </a:rPr>
                        <a:t> </a:t>
                      </a:r>
                      <a:r>
                        <a:rPr lang="vi-VN" sz="2500" dirty="0" err="1">
                          <a:latin typeface="+mj-lt"/>
                        </a:rPr>
                        <a:t>đạo</a:t>
                      </a:r>
                      <a:endParaRPr lang="en-US" sz="2500" dirty="0">
                        <a:latin typeface="+mj-lt"/>
                      </a:endParaRPr>
                    </a:p>
                    <a:p>
                      <a:endParaRPr lang="en-US" sz="2500" dirty="0">
                        <a:latin typeface="+mj-lt"/>
                      </a:endParaRPr>
                    </a:p>
                  </a:txBody>
                  <a:tcPr/>
                </a:tc>
                <a:extLst>
                  <a:ext uri="{0D108BD9-81ED-4DB2-BD59-A6C34878D82A}">
                    <a16:rowId xmlns:a16="http://schemas.microsoft.com/office/drawing/2014/main" val="2156244377"/>
                  </a:ext>
                </a:extLst>
              </a:tr>
            </a:tbl>
          </a:graphicData>
        </a:graphic>
      </p:graphicFrame>
    </p:spTree>
    <p:extLst>
      <p:ext uri="{BB962C8B-B14F-4D97-AF65-F5344CB8AC3E}">
        <p14:creationId xmlns:p14="http://schemas.microsoft.com/office/powerpoint/2010/main" val="208824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04EF378-FC42-4FD7-9CF4-07F3C850C0A1}"/>
              </a:ext>
            </a:extLst>
          </p:cNvPr>
          <p:cNvSpPr>
            <a:spLocks noGrp="1"/>
          </p:cNvSpPr>
          <p:nvPr>
            <p:ph type="title"/>
          </p:nvPr>
        </p:nvSpPr>
        <p:spPr/>
        <p:txBody>
          <a:bodyPr/>
          <a:lstStyle/>
          <a:p>
            <a:r>
              <a:rPr lang="en-US" dirty="0">
                <a:cs typeface="Times New Roman" panose="02020603050405020304" pitchFamily="18" charset="0"/>
              </a:rPr>
              <a:t>Guideline FIGO 2018</a:t>
            </a:r>
            <a:br>
              <a:rPr lang="en-US" dirty="0">
                <a:cs typeface="Times New Roman" panose="02020603050405020304" pitchFamily="18" charset="0"/>
              </a:rPr>
            </a:br>
            <a:r>
              <a:rPr lang="en-US" dirty="0" err="1">
                <a:cs typeface="Times New Roman" panose="02020603050405020304" pitchFamily="18" charset="0"/>
              </a:rPr>
              <a:t>Tiếp</a:t>
            </a:r>
            <a:r>
              <a:rPr lang="en-US" dirty="0">
                <a:cs typeface="Times New Roman" panose="02020603050405020304" pitchFamily="18" charset="0"/>
              </a:rPr>
              <a:t> </a:t>
            </a:r>
            <a:r>
              <a:rPr lang="en-US" dirty="0" err="1">
                <a:cs typeface="Times New Roman" panose="02020603050405020304" pitchFamily="18" charset="0"/>
              </a:rPr>
              <a:t>cận</a:t>
            </a:r>
            <a:r>
              <a:rPr lang="en-US" dirty="0">
                <a:cs typeface="Times New Roman" panose="02020603050405020304" pitchFamily="18" charset="0"/>
              </a:rPr>
              <a:t> AUB</a:t>
            </a:r>
          </a:p>
        </p:txBody>
      </p:sp>
      <p:sp>
        <p:nvSpPr>
          <p:cNvPr id="3" name="Chỗ dành sẵn cho Nội dung 2">
            <a:extLst>
              <a:ext uri="{FF2B5EF4-FFF2-40B4-BE49-F238E27FC236}">
                <a16:creationId xmlns:a16="http://schemas.microsoft.com/office/drawing/2014/main" id="{7E5B1C73-2F49-4416-9932-0DD075EDFF47}"/>
              </a:ext>
            </a:extLst>
          </p:cNvPr>
          <p:cNvSpPr>
            <a:spLocks noGrp="1"/>
          </p:cNvSpPr>
          <p:nvPr>
            <p:ph idx="1"/>
          </p:nvPr>
        </p:nvSpPr>
        <p:spPr>
          <a:xfrm>
            <a:off x="609598" y="2160590"/>
            <a:ext cx="7490793" cy="3880773"/>
          </a:xfrm>
        </p:spPr>
        <p:txBody>
          <a:bodyPr>
            <a:normAutofit fontScale="92500"/>
          </a:bodyPr>
          <a:lstStyle/>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1: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ban </a:t>
            </a:r>
            <a:r>
              <a:rPr lang="en-US" sz="3000" dirty="0" err="1">
                <a:latin typeface="+mj-lt"/>
                <a:cs typeface="Times New Roman" panose="02020603050405020304" pitchFamily="18" charset="0"/>
              </a:rPr>
              <a:t>đầu</a:t>
            </a:r>
            <a:endParaRPr lang="en-US" sz="3000" dirty="0">
              <a:latin typeface="+mj-lt"/>
              <a:cs typeface="Times New Roman" panose="02020603050405020304" pitchFamily="18" charset="0"/>
            </a:endParaRPr>
          </a:p>
          <a:p>
            <a:r>
              <a:rPr lang="en-US" sz="3000" b="1" dirty="0">
                <a:latin typeface="+mj-lt"/>
                <a:cs typeface="Times New Roman" panose="02020603050405020304" pitchFamily="18" charset="0"/>
              </a:rPr>
              <a:t>B</a:t>
            </a:r>
            <a:r>
              <a:rPr lang="vi-VN" sz="3000" b="1" dirty="0">
                <a:latin typeface="+mj-lt"/>
                <a:cs typeface="Times New Roman" panose="02020603050405020304" pitchFamily="18" charset="0"/>
              </a:rPr>
              <a:t>ư</a:t>
            </a:r>
            <a:r>
              <a:rPr lang="en-US" sz="3000" b="1" dirty="0" err="1">
                <a:latin typeface="+mj-lt"/>
                <a:cs typeface="Times New Roman" panose="02020603050405020304" pitchFamily="18" charset="0"/>
              </a:rPr>
              <a:t>ớc</a:t>
            </a:r>
            <a:r>
              <a:rPr lang="en-US" sz="3000" b="1" dirty="0">
                <a:latin typeface="+mj-lt"/>
                <a:cs typeface="Times New Roman" panose="02020603050405020304" pitchFamily="18" charset="0"/>
              </a:rPr>
              <a:t> 2: </a:t>
            </a:r>
            <a:r>
              <a:rPr lang="en-US" sz="3000" b="1" dirty="0" err="1">
                <a:latin typeface="+mj-lt"/>
                <a:cs typeface="Times New Roman" panose="02020603050405020304" pitchFamily="18" charset="0"/>
              </a:rPr>
              <a:t>Xác</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nhận</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tình</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trạng</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rụng</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trứng</a:t>
            </a:r>
            <a:endParaRPr lang="en-US" sz="3000" b="1"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3: </a:t>
            </a:r>
            <a:r>
              <a:rPr lang="en-US" sz="3000" dirty="0" err="1">
                <a:latin typeface="+mj-lt"/>
                <a:cs typeface="Times New Roman" panose="02020603050405020304" pitchFamily="18" charset="0"/>
              </a:rPr>
              <a:t>Tầm</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soát</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rối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loạn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đông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máu</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4: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nội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mạc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5: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cấu</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trúc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buồng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6: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c</a:t>
            </a:r>
            <a:r>
              <a:rPr lang="vi-VN" sz="3000" dirty="0">
                <a:latin typeface="+mj-lt"/>
                <a:cs typeface="Times New Roman" panose="02020603050405020304" pitchFamily="18" charset="0"/>
              </a:rPr>
              <a:t>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endParaRPr lang="en-US" sz="3000" dirty="0">
              <a:latin typeface="+mj-lt"/>
              <a:cs typeface="Times New Roman" panose="02020603050405020304" pitchFamily="18" charset="0"/>
            </a:endParaRPr>
          </a:p>
          <a:p>
            <a:endParaRPr lang="en-US" sz="3000" dirty="0">
              <a:latin typeface="+mj-lt"/>
              <a:cs typeface="Times New Roman" panose="02020603050405020304" pitchFamily="18" charset="0"/>
            </a:endParaRPr>
          </a:p>
        </p:txBody>
      </p:sp>
    </p:spTree>
    <p:extLst>
      <p:ext uri="{BB962C8B-B14F-4D97-AF65-F5344CB8AC3E}">
        <p14:creationId xmlns:p14="http://schemas.microsoft.com/office/powerpoint/2010/main" val="2237108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8D9D326-7047-4E1C-830A-559CA27E3EB2}"/>
              </a:ext>
            </a:extLst>
          </p:cNvPr>
          <p:cNvSpPr>
            <a:spLocks noGrp="1"/>
          </p:cNvSpPr>
          <p:nvPr>
            <p:ph type="title"/>
          </p:nvPr>
        </p:nvSpPr>
        <p:spPr>
          <a:xfrm>
            <a:off x="609599" y="609600"/>
            <a:ext cx="7924802" cy="1320800"/>
          </a:xfrm>
        </p:spPr>
        <p:txBody>
          <a:bodyPr>
            <a:normAutofit fontScale="90000"/>
          </a:bodyPr>
          <a:lstStyle/>
          <a:p>
            <a:r>
              <a:rPr lang="en-US" b="1" dirty="0">
                <a:cs typeface="Times New Roman" panose="02020603050405020304" pitchFamily="18" charset="0"/>
              </a:rPr>
              <a:t>B</a:t>
            </a:r>
            <a:r>
              <a:rPr lang="vi-VN" b="1" dirty="0">
                <a:cs typeface="Times New Roman" panose="02020603050405020304" pitchFamily="18" charset="0"/>
              </a:rPr>
              <a:t>ư</a:t>
            </a:r>
            <a:r>
              <a:rPr lang="en-US" b="1" dirty="0" err="1">
                <a:cs typeface="Times New Roman" panose="02020603050405020304" pitchFamily="18" charset="0"/>
              </a:rPr>
              <a:t>ớc</a:t>
            </a:r>
            <a:r>
              <a:rPr lang="en-US" b="1" dirty="0">
                <a:cs typeface="Times New Roman" panose="02020603050405020304" pitchFamily="18" charset="0"/>
              </a:rPr>
              <a:t> 2: </a:t>
            </a:r>
            <a:r>
              <a:rPr lang="en-US" b="1" dirty="0" err="1">
                <a:cs typeface="Times New Roman" panose="02020603050405020304" pitchFamily="18" charset="0"/>
              </a:rPr>
              <a:t>Xác</a:t>
            </a:r>
            <a:r>
              <a:rPr lang="en-US" b="1" dirty="0">
                <a:cs typeface="Times New Roman" panose="02020603050405020304" pitchFamily="18" charset="0"/>
              </a:rPr>
              <a:t> </a:t>
            </a:r>
            <a:r>
              <a:rPr lang="en-US" b="1" dirty="0" err="1">
                <a:cs typeface="Times New Roman" panose="02020603050405020304" pitchFamily="18" charset="0"/>
              </a:rPr>
              <a:t>nhận</a:t>
            </a:r>
            <a:r>
              <a:rPr lang="en-US" b="1" dirty="0">
                <a:cs typeface="Times New Roman" panose="02020603050405020304" pitchFamily="18" charset="0"/>
              </a:rPr>
              <a:t> </a:t>
            </a:r>
            <a:r>
              <a:rPr lang="en-US" b="1" dirty="0" err="1">
                <a:cs typeface="Times New Roman" panose="02020603050405020304" pitchFamily="18" charset="0"/>
              </a:rPr>
              <a:t>tình</a:t>
            </a:r>
            <a:r>
              <a:rPr lang="en-US" b="1" dirty="0">
                <a:cs typeface="Times New Roman" panose="02020603050405020304" pitchFamily="18" charset="0"/>
              </a:rPr>
              <a:t> </a:t>
            </a:r>
            <a:r>
              <a:rPr lang="en-US" b="1" dirty="0" err="1">
                <a:cs typeface="Times New Roman" panose="02020603050405020304" pitchFamily="18" charset="0"/>
              </a:rPr>
              <a:t>trạng</a:t>
            </a:r>
            <a:r>
              <a:rPr lang="en-US" b="1" dirty="0">
                <a:cs typeface="Times New Roman" panose="02020603050405020304" pitchFamily="18" charset="0"/>
              </a:rPr>
              <a:t> </a:t>
            </a:r>
            <a:r>
              <a:rPr lang="en-US" b="1" dirty="0" err="1">
                <a:cs typeface="Times New Roman" panose="02020603050405020304" pitchFamily="18" charset="0"/>
              </a:rPr>
              <a:t>rụng</a:t>
            </a:r>
            <a:r>
              <a:rPr lang="en-US" b="1" dirty="0">
                <a:cs typeface="Times New Roman" panose="02020603050405020304" pitchFamily="18" charset="0"/>
              </a:rPr>
              <a:t> </a:t>
            </a:r>
            <a:r>
              <a:rPr lang="en-US" b="1" dirty="0" err="1">
                <a:cs typeface="Times New Roman" panose="02020603050405020304" pitchFamily="18" charset="0"/>
              </a:rPr>
              <a:t>trứng</a:t>
            </a:r>
            <a:br>
              <a:rPr lang="en-US" b="1" dirty="0">
                <a:cs typeface="Times New Roman" panose="02020603050405020304" pitchFamily="18" charset="0"/>
              </a:rPr>
            </a:br>
            <a:endParaRPr lang="en-US" dirty="0"/>
          </a:p>
        </p:txBody>
      </p:sp>
      <p:sp>
        <p:nvSpPr>
          <p:cNvPr id="3" name="Chỗ dành sẵn cho Nội dung 2">
            <a:extLst>
              <a:ext uri="{FF2B5EF4-FFF2-40B4-BE49-F238E27FC236}">
                <a16:creationId xmlns:a16="http://schemas.microsoft.com/office/drawing/2014/main" id="{117881A7-249C-4B2D-81D1-F12027B2600D}"/>
              </a:ext>
            </a:extLst>
          </p:cNvPr>
          <p:cNvSpPr>
            <a:spLocks noGrp="1"/>
          </p:cNvSpPr>
          <p:nvPr>
            <p:ph idx="1"/>
          </p:nvPr>
        </p:nvSpPr>
        <p:spPr>
          <a:xfrm>
            <a:off x="609599" y="1628800"/>
            <a:ext cx="6347714" cy="4412563"/>
          </a:xfrm>
        </p:spPr>
        <p:txBody>
          <a:bodyPr>
            <a:normAutofit lnSpcReduction="10000"/>
          </a:bodyPr>
          <a:lstStyle/>
          <a:p>
            <a:r>
              <a:rPr lang="en-US" sz="3000" dirty="0" err="1">
                <a:latin typeface="+mj-lt"/>
                <a:cs typeface="Times New Roman" panose="02020603050405020304" pitchFamily="18" charset="0"/>
              </a:rPr>
              <a:t>Rối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loạn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phóng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noãn</a:t>
            </a:r>
            <a:endParaRPr lang="en-US" sz="3000" dirty="0">
              <a:latin typeface="+mj-lt"/>
              <a:cs typeface="Times New Roman" panose="02020603050405020304" pitchFamily="18" charset="0"/>
            </a:endParaRPr>
          </a:p>
          <a:p>
            <a:pPr>
              <a:buFontTx/>
              <a:buChar char="-"/>
            </a:pPr>
            <a:r>
              <a:rPr lang="en-US" sz="3000" dirty="0" err="1">
                <a:latin typeface="+mj-lt"/>
                <a:cs typeface="Times New Roman" panose="02020603050405020304" pitchFamily="18" charset="0"/>
              </a:rPr>
              <a:t>Tuổi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dậy</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thì</a:t>
            </a:r>
            <a:endParaRPr lang="en-US" sz="3000" dirty="0">
              <a:latin typeface="+mj-lt"/>
              <a:cs typeface="Times New Roman" panose="02020603050405020304" pitchFamily="18" charset="0"/>
            </a:endParaRPr>
          </a:p>
          <a:p>
            <a:pPr>
              <a:buFontTx/>
              <a:buChar char="-"/>
            </a:pPr>
            <a:r>
              <a:rPr lang="en-US" sz="3000" dirty="0" err="1">
                <a:latin typeface="+mj-lt"/>
                <a:cs typeface="Times New Roman" panose="02020603050405020304" pitchFamily="18" charset="0"/>
              </a:rPr>
              <a:t>Quanh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mãn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kinh</a:t>
            </a:r>
            <a:endParaRPr lang="en-US" sz="3000" dirty="0">
              <a:latin typeface="+mj-lt"/>
              <a:cs typeface="Times New Roman" panose="02020603050405020304" pitchFamily="18" charset="0"/>
            </a:endParaRPr>
          </a:p>
          <a:p>
            <a:pPr>
              <a:buFontTx/>
              <a:buChar char="-"/>
            </a:pPr>
            <a:r>
              <a:rPr lang="en-US" sz="3000" dirty="0" err="1">
                <a:latin typeface="+mj-lt"/>
                <a:cs typeface="Times New Roman" panose="02020603050405020304" pitchFamily="18" charset="0"/>
              </a:rPr>
              <a:t>Các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bệnh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lý</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liên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quan</a:t>
            </a:r>
            <a:r>
              <a:rPr lang="en-US" sz="3000" dirty="0">
                <a:latin typeface="+mj-lt"/>
                <a:cs typeface="Times New Roman" panose="02020603050405020304" pitchFamily="18" charset="0"/>
              </a:rPr>
              <a:t>:</a:t>
            </a:r>
          </a:p>
          <a:p>
            <a:pPr marL="0" indent="0">
              <a:buNone/>
            </a:pPr>
            <a:r>
              <a:rPr lang="en-US" sz="3000" dirty="0">
                <a:latin typeface="+mj-lt"/>
                <a:cs typeface="Times New Roman" panose="02020603050405020304" pitchFamily="18" charset="0"/>
              </a:rPr>
              <a:t>+ PCOS</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 C</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ờng</a:t>
            </a:r>
            <a:r>
              <a:rPr lang="en-US" sz="3000" dirty="0">
                <a:latin typeface="+mj-lt"/>
                <a:cs typeface="Times New Roman" panose="02020603050405020304" pitchFamily="18" charset="0"/>
              </a:rPr>
              <a:t>/</a:t>
            </a:r>
            <a:r>
              <a:rPr lang="en-US" sz="3000" dirty="0" err="1">
                <a:latin typeface="+mj-lt"/>
                <a:cs typeface="Times New Roman" panose="02020603050405020304" pitchFamily="18" charset="0"/>
              </a:rPr>
              <a:t>nh</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ợc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giáp</a:t>
            </a:r>
            <a:endParaRPr lang="en-US" sz="3000" dirty="0">
              <a:latin typeface="+mj-lt"/>
              <a:cs typeface="Times New Roman" panose="02020603050405020304" pitchFamily="18" charset="0"/>
            </a:endParaRPr>
          </a:p>
          <a:p>
            <a:pPr marL="0" indent="0">
              <a:buNone/>
            </a:pP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Tăng</a:t>
            </a:r>
            <a:r>
              <a:rPr lang="en-US" sz="3000" dirty="0">
                <a:latin typeface="+mj-lt"/>
                <a:cs typeface="Times New Roman" panose="02020603050405020304" pitchFamily="18" charset="0"/>
              </a:rPr>
              <a:t> prolactin </a:t>
            </a:r>
            <a:r>
              <a:rPr lang="en-US" sz="3000" dirty="0" err="1">
                <a:latin typeface="+mj-lt"/>
                <a:cs typeface="Times New Roman" panose="02020603050405020304" pitchFamily="18" charset="0"/>
              </a:rPr>
              <a:t>máu</a:t>
            </a:r>
            <a:endParaRPr lang="en-US" sz="3000" dirty="0">
              <a:latin typeface="+mj-lt"/>
              <a:cs typeface="Times New Roman" panose="02020603050405020304" pitchFamily="18" charset="0"/>
            </a:endParaRPr>
          </a:p>
          <a:p>
            <a:pPr marL="0" indent="0">
              <a:buNone/>
            </a:pP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Rối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loạn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tâm</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thần</a:t>
            </a:r>
            <a:r>
              <a:rPr lang="en-US" sz="3000" dirty="0">
                <a:latin typeface="+mj-lt"/>
                <a:cs typeface="Times New Roman" panose="02020603050405020304" pitchFamily="18" charset="0"/>
              </a:rPr>
              <a:t>…</a:t>
            </a:r>
          </a:p>
        </p:txBody>
      </p:sp>
    </p:spTree>
    <p:extLst>
      <p:ext uri="{BB962C8B-B14F-4D97-AF65-F5344CB8AC3E}">
        <p14:creationId xmlns:p14="http://schemas.microsoft.com/office/powerpoint/2010/main" val="259909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F77A346-BD40-40C8-8964-FBBD1927C98A}"/>
              </a:ext>
            </a:extLst>
          </p:cNvPr>
          <p:cNvSpPr>
            <a:spLocks noGrp="1"/>
          </p:cNvSpPr>
          <p:nvPr>
            <p:ph type="title"/>
          </p:nvPr>
        </p:nvSpPr>
        <p:spPr/>
        <p:txBody>
          <a:bodyPr/>
          <a:lstStyle/>
          <a:p>
            <a:endParaRPr lang="en-US"/>
          </a:p>
        </p:txBody>
      </p:sp>
      <p:sp>
        <p:nvSpPr>
          <p:cNvPr id="3" name="Chỗ dành sẵn cho Nội dung 2">
            <a:extLst>
              <a:ext uri="{FF2B5EF4-FFF2-40B4-BE49-F238E27FC236}">
                <a16:creationId xmlns:a16="http://schemas.microsoft.com/office/drawing/2014/main" id="{04B93094-D390-4D5E-8D7F-847AAD513AB6}"/>
              </a:ext>
            </a:extLst>
          </p:cNvPr>
          <p:cNvSpPr>
            <a:spLocks noGrp="1"/>
          </p:cNvSpPr>
          <p:nvPr>
            <p:ph idx="1"/>
          </p:nvPr>
        </p:nvSpPr>
        <p:spPr/>
        <p:txBody>
          <a:bodyPr/>
          <a:lstStyle/>
          <a:p>
            <a:endParaRPr lang="en-US"/>
          </a:p>
        </p:txBody>
      </p:sp>
      <p:pic>
        <p:nvPicPr>
          <p:cNvPr id="4" name="Hình ảnh 3">
            <a:extLst>
              <a:ext uri="{FF2B5EF4-FFF2-40B4-BE49-F238E27FC236}">
                <a16:creationId xmlns:a16="http://schemas.microsoft.com/office/drawing/2014/main" id="{05C2947A-AF48-4DF7-AEBC-7B94C1D48F9A}"/>
              </a:ext>
            </a:extLst>
          </p:cNvPr>
          <p:cNvPicPr>
            <a:picLocks noChangeAspect="1"/>
          </p:cNvPicPr>
          <p:nvPr/>
        </p:nvPicPr>
        <p:blipFill>
          <a:blip r:embed="rId2"/>
          <a:stretch>
            <a:fillRect/>
          </a:stretch>
        </p:blipFill>
        <p:spPr>
          <a:xfrm>
            <a:off x="251520" y="357379"/>
            <a:ext cx="7203496" cy="6143241"/>
          </a:xfrm>
          <a:prstGeom prst="rect">
            <a:avLst/>
          </a:prstGeom>
        </p:spPr>
      </p:pic>
    </p:spTree>
    <p:extLst>
      <p:ext uri="{BB962C8B-B14F-4D97-AF65-F5344CB8AC3E}">
        <p14:creationId xmlns:p14="http://schemas.microsoft.com/office/powerpoint/2010/main" val="1713777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04EF378-FC42-4FD7-9CF4-07F3C850C0A1}"/>
              </a:ext>
            </a:extLst>
          </p:cNvPr>
          <p:cNvSpPr>
            <a:spLocks noGrp="1"/>
          </p:cNvSpPr>
          <p:nvPr>
            <p:ph type="title"/>
          </p:nvPr>
        </p:nvSpPr>
        <p:spPr/>
        <p:txBody>
          <a:bodyPr/>
          <a:lstStyle/>
          <a:p>
            <a:r>
              <a:rPr lang="en-US" dirty="0">
                <a:cs typeface="Times New Roman" panose="02020603050405020304" pitchFamily="18" charset="0"/>
              </a:rPr>
              <a:t>Guideline FIGO 2018</a:t>
            </a:r>
            <a:br>
              <a:rPr lang="en-US" dirty="0">
                <a:cs typeface="Times New Roman" panose="02020603050405020304" pitchFamily="18" charset="0"/>
              </a:rPr>
            </a:br>
            <a:r>
              <a:rPr lang="en-US" dirty="0" err="1">
                <a:cs typeface="Times New Roman" panose="02020603050405020304" pitchFamily="18" charset="0"/>
              </a:rPr>
              <a:t>Tiếp</a:t>
            </a:r>
            <a:r>
              <a:rPr lang="en-US" dirty="0">
                <a:cs typeface="Times New Roman" panose="02020603050405020304" pitchFamily="18" charset="0"/>
              </a:rPr>
              <a:t> </a:t>
            </a:r>
            <a:r>
              <a:rPr lang="en-US" dirty="0" err="1">
                <a:cs typeface="Times New Roman" panose="02020603050405020304" pitchFamily="18" charset="0"/>
              </a:rPr>
              <a:t>cận</a:t>
            </a:r>
            <a:r>
              <a:rPr lang="en-US" dirty="0">
                <a:cs typeface="Times New Roman" panose="02020603050405020304" pitchFamily="18" charset="0"/>
              </a:rPr>
              <a:t> AUB</a:t>
            </a:r>
          </a:p>
        </p:txBody>
      </p:sp>
      <p:sp>
        <p:nvSpPr>
          <p:cNvPr id="3" name="Chỗ dành sẵn cho Nội dung 2">
            <a:extLst>
              <a:ext uri="{FF2B5EF4-FFF2-40B4-BE49-F238E27FC236}">
                <a16:creationId xmlns:a16="http://schemas.microsoft.com/office/drawing/2014/main" id="{7E5B1C73-2F49-4416-9932-0DD075EDFF47}"/>
              </a:ext>
            </a:extLst>
          </p:cNvPr>
          <p:cNvSpPr>
            <a:spLocks noGrp="1"/>
          </p:cNvSpPr>
          <p:nvPr>
            <p:ph idx="1"/>
          </p:nvPr>
        </p:nvSpPr>
        <p:spPr>
          <a:xfrm>
            <a:off x="609598" y="2160590"/>
            <a:ext cx="7490793" cy="3880773"/>
          </a:xfrm>
        </p:spPr>
        <p:txBody>
          <a:bodyPr>
            <a:normAutofit lnSpcReduction="10000"/>
          </a:bodyPr>
          <a:lstStyle/>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1: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ban </a:t>
            </a:r>
            <a:r>
              <a:rPr lang="en-US" sz="3000" dirty="0" err="1">
                <a:latin typeface="+mj-lt"/>
                <a:cs typeface="Times New Roman" panose="02020603050405020304" pitchFamily="18" charset="0"/>
              </a:rPr>
              <a:t>đầu</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2: </a:t>
            </a:r>
            <a:r>
              <a:rPr lang="en-US" sz="3000" dirty="0" err="1">
                <a:latin typeface="+mj-lt"/>
                <a:cs typeface="Times New Roman" panose="02020603050405020304" pitchFamily="18" charset="0"/>
              </a:rPr>
              <a:t>Xác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nhận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tình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trạng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rụng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trứng</a:t>
            </a:r>
            <a:endParaRPr lang="en-US" sz="3000" dirty="0">
              <a:latin typeface="+mj-lt"/>
              <a:cs typeface="Times New Roman" panose="02020603050405020304" pitchFamily="18" charset="0"/>
            </a:endParaRPr>
          </a:p>
          <a:p>
            <a:r>
              <a:rPr lang="en-US" sz="3000" b="1" dirty="0">
                <a:latin typeface="+mj-lt"/>
                <a:cs typeface="Times New Roman" panose="02020603050405020304" pitchFamily="18" charset="0"/>
              </a:rPr>
              <a:t>B</a:t>
            </a:r>
            <a:r>
              <a:rPr lang="vi-VN" sz="3000" b="1" dirty="0">
                <a:latin typeface="+mj-lt"/>
                <a:cs typeface="Times New Roman" panose="02020603050405020304" pitchFamily="18" charset="0"/>
              </a:rPr>
              <a:t>ư</a:t>
            </a:r>
            <a:r>
              <a:rPr lang="en-US" sz="3000" b="1" dirty="0" err="1">
                <a:latin typeface="+mj-lt"/>
                <a:cs typeface="Times New Roman" panose="02020603050405020304" pitchFamily="18" charset="0"/>
              </a:rPr>
              <a:t>ớc</a:t>
            </a:r>
            <a:r>
              <a:rPr lang="en-US" sz="3000" b="1" dirty="0">
                <a:latin typeface="+mj-lt"/>
                <a:cs typeface="Times New Roman" panose="02020603050405020304" pitchFamily="18" charset="0"/>
              </a:rPr>
              <a:t> 3: </a:t>
            </a:r>
            <a:r>
              <a:rPr lang="en-US" sz="3000" b="1" dirty="0" err="1">
                <a:latin typeface="+mj-lt"/>
                <a:cs typeface="Times New Roman" panose="02020603050405020304" pitchFamily="18" charset="0"/>
              </a:rPr>
              <a:t>Tầm</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soát</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rối</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loạn</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đông</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máu</a:t>
            </a:r>
            <a:endParaRPr lang="en-US" sz="3000" b="1"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4: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nội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mạc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5: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cấu</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trúc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buồng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6: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c</a:t>
            </a:r>
            <a:r>
              <a:rPr lang="vi-VN" sz="3000" dirty="0">
                <a:latin typeface="+mj-lt"/>
                <a:cs typeface="Times New Roman" panose="02020603050405020304" pitchFamily="18" charset="0"/>
              </a:rPr>
              <a:t>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endParaRPr lang="en-US" sz="3000" dirty="0">
              <a:latin typeface="+mj-lt"/>
              <a:cs typeface="Times New Roman" panose="02020603050405020304" pitchFamily="18" charset="0"/>
            </a:endParaRPr>
          </a:p>
          <a:p>
            <a:endParaRPr lang="en-US" sz="3000" dirty="0">
              <a:latin typeface="+mj-lt"/>
              <a:cs typeface="Times New Roman" panose="02020603050405020304" pitchFamily="18" charset="0"/>
            </a:endParaRPr>
          </a:p>
        </p:txBody>
      </p:sp>
    </p:spTree>
    <p:extLst>
      <p:ext uri="{BB962C8B-B14F-4D97-AF65-F5344CB8AC3E}">
        <p14:creationId xmlns:p14="http://schemas.microsoft.com/office/powerpoint/2010/main" val="194338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8A659E1-A91C-46E3-BDD8-FE154CA76F6E}"/>
              </a:ext>
            </a:extLst>
          </p:cNvPr>
          <p:cNvSpPr>
            <a:spLocks noGrp="1"/>
          </p:cNvSpPr>
          <p:nvPr>
            <p:ph type="title"/>
          </p:nvPr>
        </p:nvSpPr>
        <p:spPr>
          <a:xfrm>
            <a:off x="609599" y="609600"/>
            <a:ext cx="7952980" cy="1320800"/>
          </a:xfrm>
        </p:spPr>
        <p:txBody>
          <a:bodyPr>
            <a:noAutofit/>
          </a:bodyPr>
          <a:lstStyle/>
          <a:p>
            <a:r>
              <a:rPr lang="en-US" sz="3500" b="1" dirty="0">
                <a:cs typeface="Times New Roman" panose="02020603050405020304" pitchFamily="18" charset="0"/>
              </a:rPr>
              <a:t>B</a:t>
            </a:r>
            <a:r>
              <a:rPr lang="vi-VN" sz="3500" b="1" dirty="0">
                <a:cs typeface="Times New Roman" panose="02020603050405020304" pitchFamily="18" charset="0"/>
              </a:rPr>
              <a:t>ư</a:t>
            </a:r>
            <a:r>
              <a:rPr lang="en-US" sz="3500" b="1" dirty="0" err="1">
                <a:cs typeface="Times New Roman" panose="02020603050405020304" pitchFamily="18" charset="0"/>
              </a:rPr>
              <a:t>ớc</a:t>
            </a:r>
            <a:r>
              <a:rPr lang="en-US" sz="3500" b="1" dirty="0">
                <a:cs typeface="Times New Roman" panose="02020603050405020304" pitchFamily="18" charset="0"/>
              </a:rPr>
              <a:t> 3: </a:t>
            </a:r>
            <a:r>
              <a:rPr lang="en-US" sz="3500" b="1" dirty="0" err="1">
                <a:cs typeface="Times New Roman" panose="02020603050405020304" pitchFamily="18" charset="0"/>
              </a:rPr>
              <a:t>Rối</a:t>
            </a:r>
            <a:r>
              <a:rPr lang="en-US" sz="3500" b="1" dirty="0">
                <a:cs typeface="Times New Roman" panose="02020603050405020304" pitchFamily="18" charset="0"/>
              </a:rPr>
              <a:t> </a:t>
            </a:r>
            <a:r>
              <a:rPr lang="en-US" sz="3500" b="1" dirty="0" err="1">
                <a:cs typeface="Times New Roman" panose="02020603050405020304" pitchFamily="18" charset="0"/>
              </a:rPr>
              <a:t>loạn</a:t>
            </a:r>
            <a:r>
              <a:rPr lang="en-US" sz="3500" b="1" dirty="0">
                <a:cs typeface="Times New Roman" panose="02020603050405020304" pitchFamily="18" charset="0"/>
              </a:rPr>
              <a:t> </a:t>
            </a:r>
            <a:r>
              <a:rPr lang="en-US" sz="3500" b="1" dirty="0" err="1">
                <a:cs typeface="Times New Roman" panose="02020603050405020304" pitchFamily="18" charset="0"/>
              </a:rPr>
              <a:t>đông</a:t>
            </a:r>
            <a:r>
              <a:rPr lang="en-US" sz="3500" b="1" dirty="0">
                <a:cs typeface="Times New Roman" panose="02020603050405020304" pitchFamily="18" charset="0"/>
              </a:rPr>
              <a:t> </a:t>
            </a:r>
            <a:r>
              <a:rPr lang="en-US" sz="3500" b="1" dirty="0" err="1">
                <a:cs typeface="Times New Roman" panose="02020603050405020304" pitchFamily="18" charset="0"/>
              </a:rPr>
              <a:t>máu</a:t>
            </a:r>
            <a:br>
              <a:rPr lang="en-US" sz="3500" b="1" dirty="0">
                <a:cs typeface="Times New Roman" panose="02020603050405020304" pitchFamily="18" charset="0"/>
              </a:rPr>
            </a:br>
            <a:endParaRPr lang="en-US" sz="3500" dirty="0"/>
          </a:p>
        </p:txBody>
      </p:sp>
      <p:sp>
        <p:nvSpPr>
          <p:cNvPr id="3" name="Chỗ dành sẵn cho Nội dung 2">
            <a:extLst>
              <a:ext uri="{FF2B5EF4-FFF2-40B4-BE49-F238E27FC236}">
                <a16:creationId xmlns:a16="http://schemas.microsoft.com/office/drawing/2014/main" id="{562333F6-7E11-4763-9919-DD2529C1A876}"/>
              </a:ext>
            </a:extLst>
          </p:cNvPr>
          <p:cNvSpPr>
            <a:spLocks noGrp="1"/>
          </p:cNvSpPr>
          <p:nvPr>
            <p:ph idx="1"/>
          </p:nvPr>
        </p:nvSpPr>
        <p:spPr>
          <a:xfrm>
            <a:off x="581421" y="1700808"/>
            <a:ext cx="7130753" cy="3880773"/>
          </a:xfrm>
        </p:spPr>
        <p:txBody>
          <a:bodyPr>
            <a:normAutofit/>
          </a:bodyPr>
          <a:lstStyle/>
          <a:p>
            <a:r>
              <a:rPr lang="en-US" sz="3000" dirty="0">
                <a:latin typeface="+mj-lt"/>
                <a:cs typeface="Times New Roman" panose="02020603050405020304" pitchFamily="18" charset="0"/>
              </a:rPr>
              <a:t>Th</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ờng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xảy</a:t>
            </a:r>
            <a:r>
              <a:rPr lang="en-US" sz="3000" dirty="0">
                <a:latin typeface="+mj-lt"/>
                <a:cs typeface="Times New Roman" panose="02020603050405020304" pitchFamily="18" charset="0"/>
              </a:rPr>
              <a:t> ra:</a:t>
            </a:r>
          </a:p>
          <a:p>
            <a:pPr marL="0" indent="0">
              <a:buNone/>
            </a:pPr>
            <a:r>
              <a:rPr lang="en-US" sz="3000" dirty="0">
                <a:latin typeface="+mj-lt"/>
                <a:cs typeface="Times New Roman" panose="02020603050405020304" pitchFamily="18" charset="0"/>
              </a:rPr>
              <a:t>+ C</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ờng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kinh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rong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kinh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tuổi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dậy</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thì</a:t>
            </a:r>
            <a:endParaRPr lang="en-US" sz="3000" dirty="0">
              <a:latin typeface="+mj-lt"/>
              <a:cs typeface="Times New Roman" panose="02020603050405020304" pitchFamily="18" charset="0"/>
            </a:endParaRPr>
          </a:p>
          <a:p>
            <a:pPr marL="0" indent="0">
              <a:buNone/>
            </a:pP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Khai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thác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bệnh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sử</a:t>
            </a:r>
            <a:r>
              <a:rPr lang="en-US" sz="3000" dirty="0">
                <a:latin typeface="+mj-lt"/>
                <a:cs typeface="Times New Roman" panose="02020603050405020304" pitchFamily="18" charset="0"/>
              </a:rPr>
              <a:t> + </a:t>
            </a:r>
            <a:r>
              <a:rPr lang="en-US" sz="3000" dirty="0" err="1">
                <a:latin typeface="+mj-lt"/>
                <a:cs typeface="Times New Roman" panose="02020603050405020304" pitchFamily="18" charset="0"/>
              </a:rPr>
              <a:t>tiền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căn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có</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độ</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nhạy</a:t>
            </a:r>
            <a:r>
              <a:rPr lang="en-US" sz="3000" dirty="0">
                <a:latin typeface="+mj-lt"/>
                <a:cs typeface="Times New Roman" panose="02020603050405020304" pitchFamily="18" charset="0"/>
              </a:rPr>
              <a:t> 90% </a:t>
            </a:r>
            <a:r>
              <a:rPr lang="en-US" sz="3000" dirty="0" err="1">
                <a:latin typeface="+mj-lt"/>
                <a:cs typeface="Times New Roman" panose="02020603050405020304" pitchFamily="18" charset="0"/>
              </a:rPr>
              <a:t>trong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việc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tầm</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soát</a:t>
            </a:r>
            <a:endParaRPr lang="en-US" sz="3000" dirty="0">
              <a:latin typeface="+mj-lt"/>
              <a:cs typeface="Times New Roman" panose="02020603050405020304" pitchFamily="18" charset="0"/>
            </a:endParaRPr>
          </a:p>
          <a:p>
            <a:pPr marL="0" indent="0">
              <a:buNone/>
            </a:pPr>
            <a:endParaRPr lang="en-US" sz="3000" dirty="0">
              <a:latin typeface="+mj-lt"/>
              <a:cs typeface="Times New Roman" panose="02020603050405020304" pitchFamily="18" charset="0"/>
            </a:endParaRPr>
          </a:p>
          <a:p>
            <a:pPr marL="0" indent="0">
              <a:buNone/>
            </a:pPr>
            <a:endParaRPr lang="en-US" sz="3000" dirty="0">
              <a:latin typeface="+mj-lt"/>
              <a:cs typeface="Times New Roman" panose="02020603050405020304" pitchFamily="18" charset="0"/>
            </a:endParaRPr>
          </a:p>
        </p:txBody>
      </p:sp>
    </p:spTree>
    <p:extLst>
      <p:ext uri="{BB962C8B-B14F-4D97-AF65-F5344CB8AC3E}">
        <p14:creationId xmlns:p14="http://schemas.microsoft.com/office/powerpoint/2010/main" val="1068167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0DE2B95F-E98D-420F-813B-03AC89273BFA}"/>
              </a:ext>
            </a:extLst>
          </p:cNvPr>
          <p:cNvPicPr>
            <a:picLocks noChangeAspect="1"/>
          </p:cNvPicPr>
          <p:nvPr/>
        </p:nvPicPr>
        <p:blipFill rotWithShape="1">
          <a:blip r:embed="rId2"/>
          <a:srcRect l="23914" t="20850" r="20392" b="13583"/>
          <a:stretch/>
        </p:blipFill>
        <p:spPr>
          <a:xfrm>
            <a:off x="13692" y="548680"/>
            <a:ext cx="8703351" cy="5760640"/>
          </a:xfrm>
          <a:prstGeom prst="rect">
            <a:avLst/>
          </a:prstGeom>
        </p:spPr>
      </p:pic>
    </p:spTree>
    <p:extLst>
      <p:ext uri="{BB962C8B-B14F-4D97-AF65-F5344CB8AC3E}">
        <p14:creationId xmlns:p14="http://schemas.microsoft.com/office/powerpoint/2010/main" val="2197394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2C0CF58-B2EA-49A6-B90D-A382FD701515}"/>
              </a:ext>
            </a:extLst>
          </p:cNvPr>
          <p:cNvSpPr>
            <a:spLocks noGrp="1"/>
          </p:cNvSpPr>
          <p:nvPr>
            <p:ph type="title"/>
          </p:nvPr>
        </p:nvSpPr>
        <p:spPr/>
        <p:txBody>
          <a:bodyPr/>
          <a:lstStyle/>
          <a:p>
            <a:r>
              <a:rPr lang="en-US" dirty="0">
                <a:cs typeface="Times New Roman" panose="02020603050405020304" pitchFamily="18" charset="0"/>
              </a:rPr>
              <a:t>AUB – </a:t>
            </a:r>
            <a:r>
              <a:rPr lang="en-US" dirty="0" err="1">
                <a:cs typeface="Times New Roman" panose="02020603050405020304" pitchFamily="18" charset="0"/>
              </a:rPr>
              <a:t>tuổi</a:t>
            </a:r>
            <a:r>
              <a:rPr lang="en-US" dirty="0">
                <a:cs typeface="Times New Roman" panose="02020603050405020304" pitchFamily="18" charset="0"/>
              </a:rPr>
              <a:t> </a:t>
            </a:r>
            <a:r>
              <a:rPr lang="en-US" dirty="0" err="1">
                <a:cs typeface="Times New Roman" panose="02020603050405020304" pitchFamily="18" charset="0"/>
              </a:rPr>
              <a:t>dậy</a:t>
            </a:r>
            <a:r>
              <a:rPr lang="en-US" dirty="0">
                <a:cs typeface="Times New Roman" panose="02020603050405020304" pitchFamily="18" charset="0"/>
              </a:rPr>
              <a:t> </a:t>
            </a:r>
            <a:r>
              <a:rPr lang="en-US" dirty="0" err="1">
                <a:cs typeface="Times New Roman" panose="02020603050405020304" pitchFamily="18" charset="0"/>
              </a:rPr>
              <a:t>thì</a:t>
            </a:r>
            <a:endParaRPr lang="en-US" dirty="0"/>
          </a:p>
        </p:txBody>
      </p:sp>
      <p:sp>
        <p:nvSpPr>
          <p:cNvPr id="3" name="Chỗ dành sẵn cho Nội dung 2">
            <a:extLst>
              <a:ext uri="{FF2B5EF4-FFF2-40B4-BE49-F238E27FC236}">
                <a16:creationId xmlns:a16="http://schemas.microsoft.com/office/drawing/2014/main" id="{93927DA5-C7E5-434B-989A-EC67488CF891}"/>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824E44EE-8F4F-42F3-A410-992F0E6C4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700808"/>
            <a:ext cx="7346777" cy="4897852"/>
          </a:xfrm>
          <a:prstGeom prst="rect">
            <a:avLst/>
          </a:prstGeom>
        </p:spPr>
      </p:pic>
    </p:spTree>
    <p:extLst>
      <p:ext uri="{BB962C8B-B14F-4D97-AF65-F5344CB8AC3E}">
        <p14:creationId xmlns:p14="http://schemas.microsoft.com/office/powerpoint/2010/main" val="1864028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CF817EC-792F-4498-9818-FADDAD68F492}"/>
              </a:ext>
            </a:extLst>
          </p:cNvPr>
          <p:cNvSpPr>
            <a:spLocks noGrp="1"/>
          </p:cNvSpPr>
          <p:nvPr>
            <p:ph type="title"/>
          </p:nvPr>
        </p:nvSpPr>
        <p:spPr>
          <a:xfrm>
            <a:off x="609599" y="332656"/>
            <a:ext cx="7994849" cy="1597744"/>
          </a:xfrm>
        </p:spPr>
        <p:txBody>
          <a:bodyPr>
            <a:normAutofit/>
          </a:bodyPr>
          <a:lstStyle/>
          <a:p>
            <a:endParaRPr lang="en-US" sz="3500" dirty="0">
              <a:latin typeface="Times New Roman" panose="02020603050405020304" pitchFamily="18" charset="0"/>
              <a:cs typeface="Times New Roman" panose="02020603050405020304" pitchFamily="18" charset="0"/>
            </a:endParaRPr>
          </a:p>
        </p:txBody>
      </p:sp>
      <p:pic>
        <p:nvPicPr>
          <p:cNvPr id="6" name="Hình ảnh 5">
            <a:extLst>
              <a:ext uri="{FF2B5EF4-FFF2-40B4-BE49-F238E27FC236}">
                <a16:creationId xmlns:a16="http://schemas.microsoft.com/office/drawing/2014/main" id="{E2EFC847-849F-49C6-BEAC-FD8D29334BDD}"/>
              </a:ext>
            </a:extLst>
          </p:cNvPr>
          <p:cNvPicPr>
            <a:picLocks noChangeAspect="1"/>
          </p:cNvPicPr>
          <p:nvPr/>
        </p:nvPicPr>
        <p:blipFill>
          <a:blip r:embed="rId2"/>
          <a:stretch>
            <a:fillRect/>
          </a:stretch>
        </p:blipFill>
        <p:spPr>
          <a:xfrm>
            <a:off x="263969" y="923314"/>
            <a:ext cx="5191125" cy="4429125"/>
          </a:xfrm>
          <a:prstGeom prst="rect">
            <a:avLst/>
          </a:prstGeom>
        </p:spPr>
      </p:pic>
      <p:pic>
        <p:nvPicPr>
          <p:cNvPr id="7" name="Hình ảnh 6">
            <a:extLst>
              <a:ext uri="{FF2B5EF4-FFF2-40B4-BE49-F238E27FC236}">
                <a16:creationId xmlns:a16="http://schemas.microsoft.com/office/drawing/2014/main" id="{F9B0ED1F-D551-4A13-82B7-17385930871C}"/>
              </a:ext>
            </a:extLst>
          </p:cNvPr>
          <p:cNvPicPr>
            <a:picLocks noChangeAspect="1"/>
          </p:cNvPicPr>
          <p:nvPr/>
        </p:nvPicPr>
        <p:blipFill>
          <a:blip r:embed="rId3"/>
          <a:stretch>
            <a:fillRect/>
          </a:stretch>
        </p:blipFill>
        <p:spPr>
          <a:xfrm>
            <a:off x="3968885" y="3645024"/>
            <a:ext cx="5210175" cy="3038475"/>
          </a:xfrm>
          <a:prstGeom prst="rect">
            <a:avLst/>
          </a:prstGeom>
        </p:spPr>
      </p:pic>
      <p:pic>
        <p:nvPicPr>
          <p:cNvPr id="8" name="Hình ảnh 7">
            <a:extLst>
              <a:ext uri="{FF2B5EF4-FFF2-40B4-BE49-F238E27FC236}">
                <a16:creationId xmlns:a16="http://schemas.microsoft.com/office/drawing/2014/main" id="{B62A2A18-0C31-4356-8F17-BDFA3CEF367E}"/>
              </a:ext>
            </a:extLst>
          </p:cNvPr>
          <p:cNvPicPr>
            <a:picLocks noChangeAspect="1"/>
          </p:cNvPicPr>
          <p:nvPr/>
        </p:nvPicPr>
        <p:blipFill rotWithShape="1">
          <a:blip r:embed="rId4"/>
          <a:srcRect l="23302" t="-139039" r="14516" b="142678"/>
          <a:stretch/>
        </p:blipFill>
        <p:spPr>
          <a:xfrm>
            <a:off x="5652119" y="382715"/>
            <a:ext cx="3227911" cy="670021"/>
          </a:xfrm>
          <a:prstGeom prst="rect">
            <a:avLst/>
          </a:prstGeom>
        </p:spPr>
      </p:pic>
      <p:pic>
        <p:nvPicPr>
          <p:cNvPr id="9" name="Hình ảnh 8">
            <a:extLst>
              <a:ext uri="{FF2B5EF4-FFF2-40B4-BE49-F238E27FC236}">
                <a16:creationId xmlns:a16="http://schemas.microsoft.com/office/drawing/2014/main" id="{661B0255-0C53-4E2E-8745-2A1DBBA38566}"/>
              </a:ext>
            </a:extLst>
          </p:cNvPr>
          <p:cNvPicPr>
            <a:picLocks noChangeAspect="1"/>
          </p:cNvPicPr>
          <p:nvPr/>
        </p:nvPicPr>
        <p:blipFill rotWithShape="1">
          <a:blip r:embed="rId4"/>
          <a:srcRect l="17421" t="-8131" r="25707" b="6350"/>
          <a:stretch/>
        </p:blipFill>
        <p:spPr>
          <a:xfrm>
            <a:off x="334017" y="274134"/>
            <a:ext cx="2952328" cy="707703"/>
          </a:xfrm>
          <a:prstGeom prst="rect">
            <a:avLst/>
          </a:prstGeom>
        </p:spPr>
      </p:pic>
    </p:spTree>
    <p:extLst>
      <p:ext uri="{BB962C8B-B14F-4D97-AF65-F5344CB8AC3E}">
        <p14:creationId xmlns:p14="http://schemas.microsoft.com/office/powerpoint/2010/main" val="2639449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9E0F4A4-FF76-478B-A239-9A53883A254D}"/>
              </a:ext>
            </a:extLst>
          </p:cNvPr>
          <p:cNvSpPr>
            <a:spLocks noGrp="1"/>
          </p:cNvSpPr>
          <p:nvPr>
            <p:ph type="title"/>
          </p:nvPr>
        </p:nvSpPr>
        <p:spPr/>
        <p:txBody>
          <a:bodyPr/>
          <a:lstStyle/>
          <a:p>
            <a:endParaRPr lang="en-US"/>
          </a:p>
        </p:txBody>
      </p:sp>
      <p:sp>
        <p:nvSpPr>
          <p:cNvPr id="3" name="Chỗ dành sẵn cho Nội dung 2">
            <a:extLst>
              <a:ext uri="{FF2B5EF4-FFF2-40B4-BE49-F238E27FC236}">
                <a16:creationId xmlns:a16="http://schemas.microsoft.com/office/drawing/2014/main" id="{BBEE3A9F-B1E2-44C5-946D-9A4AF3EC4CC8}"/>
              </a:ext>
            </a:extLst>
          </p:cNvPr>
          <p:cNvSpPr>
            <a:spLocks noGrp="1"/>
          </p:cNvSpPr>
          <p:nvPr>
            <p:ph idx="1"/>
          </p:nvPr>
        </p:nvSpPr>
        <p:spPr/>
        <p:txBody>
          <a:bodyPr/>
          <a:lstStyle/>
          <a:p>
            <a:endParaRPr lang="en-US"/>
          </a:p>
        </p:txBody>
      </p:sp>
      <p:pic>
        <p:nvPicPr>
          <p:cNvPr id="4" name="Hình ảnh 3">
            <a:extLst>
              <a:ext uri="{FF2B5EF4-FFF2-40B4-BE49-F238E27FC236}">
                <a16:creationId xmlns:a16="http://schemas.microsoft.com/office/drawing/2014/main" id="{56024706-5EB1-4484-B5CA-DCD822B2F466}"/>
              </a:ext>
            </a:extLst>
          </p:cNvPr>
          <p:cNvPicPr>
            <a:picLocks noChangeAspect="1"/>
          </p:cNvPicPr>
          <p:nvPr/>
        </p:nvPicPr>
        <p:blipFill>
          <a:blip r:embed="rId2"/>
          <a:stretch>
            <a:fillRect/>
          </a:stretch>
        </p:blipFill>
        <p:spPr>
          <a:xfrm>
            <a:off x="167468" y="105108"/>
            <a:ext cx="5652880" cy="3880774"/>
          </a:xfrm>
          <a:prstGeom prst="rect">
            <a:avLst/>
          </a:prstGeom>
        </p:spPr>
      </p:pic>
      <p:pic>
        <p:nvPicPr>
          <p:cNvPr id="5" name="Hình ảnh 4">
            <a:extLst>
              <a:ext uri="{FF2B5EF4-FFF2-40B4-BE49-F238E27FC236}">
                <a16:creationId xmlns:a16="http://schemas.microsoft.com/office/drawing/2014/main" id="{388379BC-C9AB-4E94-A12C-DF0504A142B8}"/>
              </a:ext>
            </a:extLst>
          </p:cNvPr>
          <p:cNvPicPr>
            <a:picLocks noChangeAspect="1"/>
          </p:cNvPicPr>
          <p:nvPr/>
        </p:nvPicPr>
        <p:blipFill>
          <a:blip r:embed="rId3"/>
          <a:stretch>
            <a:fillRect/>
          </a:stretch>
        </p:blipFill>
        <p:spPr>
          <a:xfrm>
            <a:off x="4211960" y="3527535"/>
            <a:ext cx="4757005" cy="3330465"/>
          </a:xfrm>
          <a:prstGeom prst="rect">
            <a:avLst/>
          </a:prstGeom>
        </p:spPr>
      </p:pic>
    </p:spTree>
    <p:extLst>
      <p:ext uri="{BB962C8B-B14F-4D97-AF65-F5344CB8AC3E}">
        <p14:creationId xmlns:p14="http://schemas.microsoft.com/office/powerpoint/2010/main" val="7054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a:t>
            </a:r>
            <a:r>
              <a:rPr lang="vi-VN" dirty="0" err="1"/>
              <a:t>ng</a:t>
            </a:r>
            <a:r>
              <a:rPr lang="vi-VN" dirty="0"/>
              <a:t> quan</a:t>
            </a:r>
            <a:endParaRPr lang="en-US" dirty="0"/>
          </a:p>
        </p:txBody>
      </p:sp>
      <p:sp>
        <p:nvSpPr>
          <p:cNvPr id="3" name="Content Placeholder 2"/>
          <p:cNvSpPr>
            <a:spLocks noGrp="1"/>
          </p:cNvSpPr>
          <p:nvPr>
            <p:ph idx="1"/>
          </p:nvPr>
        </p:nvSpPr>
        <p:spPr>
          <a:xfrm>
            <a:off x="467544" y="1488613"/>
            <a:ext cx="7418785" cy="3880773"/>
          </a:xfrm>
        </p:spPr>
        <p:txBody>
          <a:bodyPr>
            <a:noAutofit/>
          </a:bodyPr>
          <a:lstStyle/>
          <a:p>
            <a:r>
              <a:rPr lang="en-US" sz="3000" dirty="0"/>
              <a:t>L</a:t>
            </a:r>
            <a:r>
              <a:rPr lang="vi-VN" sz="3000" dirty="0"/>
              <a:t>à một vấn đề thường </a:t>
            </a:r>
            <a:r>
              <a:rPr lang="vi-VN" sz="3000" dirty="0" err="1"/>
              <a:t>gặp</a:t>
            </a:r>
            <a:r>
              <a:rPr lang="vi-VN" sz="3000" dirty="0"/>
              <a:t> </a:t>
            </a:r>
            <a:endParaRPr lang="en-US" sz="3000" dirty="0"/>
          </a:p>
          <a:p>
            <a:r>
              <a:rPr lang="en-US" sz="3000" dirty="0"/>
              <a:t>Than </a:t>
            </a:r>
            <a:r>
              <a:rPr lang="en-US" sz="3000" dirty="0" err="1"/>
              <a:t>phiền</a:t>
            </a:r>
            <a:r>
              <a:rPr lang="en-US" sz="3000" dirty="0"/>
              <a:t> </a:t>
            </a:r>
            <a:r>
              <a:rPr lang="en-US" sz="3000" dirty="0" err="1"/>
              <a:t>chính</a:t>
            </a:r>
            <a:endParaRPr lang="en-US" sz="3000" dirty="0"/>
          </a:p>
          <a:p>
            <a:r>
              <a:rPr lang="en-US" sz="3000" dirty="0"/>
              <a:t>#30% </a:t>
            </a:r>
            <a:r>
              <a:rPr lang="en-US" sz="3000" dirty="0" err="1"/>
              <a:t>lý</a:t>
            </a:r>
            <a:r>
              <a:rPr lang="en-US" sz="3000" dirty="0"/>
              <a:t> do </a:t>
            </a:r>
            <a:r>
              <a:rPr lang="en-US" sz="3000" dirty="0" err="1"/>
              <a:t>đi</a:t>
            </a:r>
            <a:r>
              <a:rPr lang="en-US" sz="3000" dirty="0"/>
              <a:t> </a:t>
            </a:r>
            <a:r>
              <a:rPr lang="en-US" sz="3000" dirty="0" err="1"/>
              <a:t>khám</a:t>
            </a:r>
            <a:endParaRPr lang="en-US" sz="3000" dirty="0"/>
          </a:p>
          <a:p>
            <a:pPr marL="0" indent="0">
              <a:buNone/>
            </a:pPr>
            <a:endParaRPr lang="en-US" sz="3000" dirty="0"/>
          </a:p>
          <a:p>
            <a:r>
              <a:rPr lang="en-US" sz="3000" dirty="0"/>
              <a:t>“</a:t>
            </a:r>
            <a:r>
              <a:rPr lang="en-US" sz="3000" dirty="0" err="1"/>
              <a:t>một</a:t>
            </a:r>
            <a:r>
              <a:rPr lang="en-US" sz="3000" dirty="0"/>
              <a:t> </a:t>
            </a:r>
            <a:r>
              <a:rPr lang="en-US" sz="3000" dirty="0" err="1"/>
              <a:t>người</a:t>
            </a:r>
            <a:r>
              <a:rPr lang="en-US" sz="3000" dirty="0"/>
              <a:t> </a:t>
            </a:r>
            <a:r>
              <a:rPr lang="en-US" sz="3000" dirty="0" err="1"/>
              <a:t>phụ</a:t>
            </a:r>
            <a:r>
              <a:rPr lang="en-US" sz="3000" dirty="0"/>
              <a:t> </a:t>
            </a:r>
            <a:r>
              <a:rPr lang="en-US" sz="3000" dirty="0" err="1"/>
              <a:t>nữ</a:t>
            </a:r>
            <a:r>
              <a:rPr lang="en-US" sz="3000" dirty="0"/>
              <a:t> </a:t>
            </a:r>
            <a:r>
              <a:rPr lang="en-US" sz="3000" dirty="0" err="1"/>
              <a:t>trong</a:t>
            </a:r>
            <a:r>
              <a:rPr lang="en-US" sz="3000" dirty="0"/>
              <a:t> </a:t>
            </a:r>
            <a:r>
              <a:rPr lang="en-US" sz="3000" dirty="0" err="1"/>
              <a:t>cuộc</a:t>
            </a:r>
            <a:r>
              <a:rPr lang="en-US" sz="3000" dirty="0"/>
              <a:t> </a:t>
            </a:r>
            <a:r>
              <a:rPr lang="en-US" sz="3000" dirty="0" err="1"/>
              <a:t>đời</a:t>
            </a:r>
            <a:r>
              <a:rPr lang="en-US" sz="3000" dirty="0"/>
              <a:t> </a:t>
            </a:r>
            <a:r>
              <a:rPr lang="en-US" sz="3000" dirty="0" err="1"/>
              <a:t>sẽ</a:t>
            </a:r>
            <a:r>
              <a:rPr lang="en-US" sz="3000" dirty="0"/>
              <a:t> </a:t>
            </a:r>
            <a:r>
              <a:rPr lang="en-US" sz="3000" dirty="0" err="1"/>
              <a:t>có</a:t>
            </a:r>
            <a:r>
              <a:rPr lang="en-US" sz="3000" dirty="0"/>
              <a:t> </a:t>
            </a:r>
            <a:r>
              <a:rPr lang="en-US" sz="3000" dirty="0" err="1"/>
              <a:t>ít</a:t>
            </a:r>
            <a:r>
              <a:rPr lang="en-US" sz="3000" dirty="0"/>
              <a:t> </a:t>
            </a:r>
            <a:r>
              <a:rPr lang="en-US" sz="3000" dirty="0" err="1"/>
              <a:t>nhất</a:t>
            </a:r>
            <a:r>
              <a:rPr lang="en-US" sz="3000" dirty="0"/>
              <a:t> </a:t>
            </a:r>
            <a:r>
              <a:rPr lang="en-US" sz="3000" dirty="0" err="1"/>
              <a:t>một</a:t>
            </a:r>
            <a:r>
              <a:rPr lang="en-US" sz="3000" dirty="0"/>
              <a:t> </a:t>
            </a:r>
            <a:r>
              <a:rPr lang="en-US" sz="3000" dirty="0" err="1"/>
              <a:t>lần</a:t>
            </a:r>
            <a:r>
              <a:rPr lang="en-US" sz="3000" dirty="0"/>
              <a:t> </a:t>
            </a:r>
            <a:r>
              <a:rPr lang="en-US" sz="3000" dirty="0" err="1"/>
              <a:t>đối</a:t>
            </a:r>
            <a:r>
              <a:rPr lang="en-US" sz="3000" dirty="0"/>
              <a:t> </a:t>
            </a:r>
            <a:r>
              <a:rPr lang="en-US" sz="3000" dirty="0" err="1"/>
              <a:t>mặt</a:t>
            </a:r>
            <a:r>
              <a:rPr lang="en-US" sz="3000" dirty="0"/>
              <a:t> </a:t>
            </a:r>
            <a:r>
              <a:rPr lang="en-US" sz="3000" dirty="0" err="1"/>
              <a:t>với</a:t>
            </a:r>
            <a:r>
              <a:rPr lang="en-US" sz="3000" dirty="0"/>
              <a:t> </a:t>
            </a:r>
            <a:r>
              <a:rPr lang="en-US" sz="3000" dirty="0" err="1"/>
              <a:t>xuất</a:t>
            </a:r>
            <a:r>
              <a:rPr lang="en-US" sz="3000" dirty="0"/>
              <a:t> </a:t>
            </a:r>
            <a:r>
              <a:rPr lang="en-US" sz="3000" dirty="0" err="1"/>
              <a:t>huyết</a:t>
            </a:r>
            <a:r>
              <a:rPr lang="en-US" sz="3000" dirty="0"/>
              <a:t> </a:t>
            </a:r>
            <a:r>
              <a:rPr lang="en-US" sz="3000" dirty="0" err="1"/>
              <a:t>tử</a:t>
            </a:r>
            <a:r>
              <a:rPr lang="en-US" sz="3000" dirty="0"/>
              <a:t> </a:t>
            </a:r>
            <a:r>
              <a:rPr lang="en-US" sz="3000" dirty="0" err="1"/>
              <a:t>cung</a:t>
            </a:r>
            <a:r>
              <a:rPr lang="en-US" sz="3000" dirty="0"/>
              <a:t> </a:t>
            </a:r>
            <a:r>
              <a:rPr lang="en-US" sz="3000" dirty="0" err="1"/>
              <a:t>bất</a:t>
            </a:r>
            <a:r>
              <a:rPr lang="en-US" sz="3000" dirty="0"/>
              <a:t> </a:t>
            </a:r>
            <a:r>
              <a:rPr lang="en-US" sz="3000" dirty="0" err="1"/>
              <a:t>thường</a:t>
            </a:r>
            <a:r>
              <a:rPr lang="en-US" sz="3000" dirty="0"/>
              <a:t> ”</a:t>
            </a:r>
          </a:p>
        </p:txBody>
      </p:sp>
    </p:spTree>
    <p:extLst>
      <p:ext uri="{BB962C8B-B14F-4D97-AF65-F5344CB8AC3E}">
        <p14:creationId xmlns:p14="http://schemas.microsoft.com/office/powerpoint/2010/main" val="20571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4F2644D-6FA3-4557-AC17-AA24E5EF7908}"/>
              </a:ext>
            </a:extLst>
          </p:cNvPr>
          <p:cNvSpPr>
            <a:spLocks noGrp="1"/>
          </p:cNvSpPr>
          <p:nvPr>
            <p:ph type="title"/>
          </p:nvPr>
        </p:nvSpPr>
        <p:spPr/>
        <p:txBody>
          <a:bodyPr/>
          <a:lstStyle/>
          <a:p>
            <a:endParaRPr lang="en-US" dirty="0"/>
          </a:p>
        </p:txBody>
      </p:sp>
      <p:sp>
        <p:nvSpPr>
          <p:cNvPr id="3" name="Chỗ dành sẵn cho Nội dung 2">
            <a:extLst>
              <a:ext uri="{FF2B5EF4-FFF2-40B4-BE49-F238E27FC236}">
                <a16:creationId xmlns:a16="http://schemas.microsoft.com/office/drawing/2014/main" id="{3527A3EB-45FD-440A-8B73-3707F23A63BE}"/>
              </a:ext>
            </a:extLst>
          </p:cNvPr>
          <p:cNvSpPr>
            <a:spLocks noGrp="1"/>
          </p:cNvSpPr>
          <p:nvPr>
            <p:ph idx="1"/>
          </p:nvPr>
        </p:nvSpPr>
        <p:spPr/>
        <p:txBody>
          <a:bodyPr/>
          <a:lstStyle/>
          <a:p>
            <a:endParaRPr lang="en-US"/>
          </a:p>
        </p:txBody>
      </p:sp>
      <p:pic>
        <p:nvPicPr>
          <p:cNvPr id="5" name="Hình ảnh 4">
            <a:extLst>
              <a:ext uri="{FF2B5EF4-FFF2-40B4-BE49-F238E27FC236}">
                <a16:creationId xmlns:a16="http://schemas.microsoft.com/office/drawing/2014/main" id="{5190D8DC-B16A-4D71-A197-A0BADE0F4452}"/>
              </a:ext>
            </a:extLst>
          </p:cNvPr>
          <p:cNvPicPr>
            <a:picLocks noChangeAspect="1"/>
          </p:cNvPicPr>
          <p:nvPr/>
        </p:nvPicPr>
        <p:blipFill>
          <a:blip r:embed="rId4"/>
          <a:stretch>
            <a:fillRect/>
          </a:stretch>
        </p:blipFill>
        <p:spPr>
          <a:xfrm>
            <a:off x="107504" y="332656"/>
            <a:ext cx="5904656" cy="5803506"/>
          </a:xfrm>
          <a:prstGeom prst="rect">
            <a:avLst/>
          </a:prstGeom>
        </p:spPr>
      </p:pic>
      <p:pic>
        <p:nvPicPr>
          <p:cNvPr id="6" name="Hình ảnh 5">
            <a:extLst>
              <a:ext uri="{FF2B5EF4-FFF2-40B4-BE49-F238E27FC236}">
                <a16:creationId xmlns:a16="http://schemas.microsoft.com/office/drawing/2014/main" id="{6A13DCC6-3409-4372-BF20-81AC60959045}"/>
              </a:ext>
            </a:extLst>
          </p:cNvPr>
          <p:cNvPicPr>
            <a:picLocks noChangeAspect="1"/>
          </p:cNvPicPr>
          <p:nvPr/>
        </p:nvPicPr>
        <p:blipFill rotWithShape="1">
          <a:blip r:embed="rId5"/>
          <a:srcRect t="5144" r="4106"/>
          <a:stretch/>
        </p:blipFill>
        <p:spPr>
          <a:xfrm>
            <a:off x="6012160" y="3834286"/>
            <a:ext cx="2664296" cy="2301876"/>
          </a:xfrm>
          <a:prstGeom prst="rect">
            <a:avLst/>
          </a:prstGeom>
        </p:spPr>
      </p:pic>
      <p:graphicFrame>
        <p:nvGraphicFramePr>
          <p:cNvPr id="7" name="Đối tượng 6">
            <a:extLst>
              <a:ext uri="{FF2B5EF4-FFF2-40B4-BE49-F238E27FC236}">
                <a16:creationId xmlns:a16="http://schemas.microsoft.com/office/drawing/2014/main" id="{FF1AA7A6-4FB7-4730-944F-AF08E4ABE142}"/>
              </a:ext>
            </a:extLst>
          </p:cNvPr>
          <p:cNvGraphicFramePr>
            <a:graphicFrameLocks noChangeAspect="1"/>
          </p:cNvGraphicFramePr>
          <p:nvPr>
            <p:extLst>
              <p:ext uri="{D42A27DB-BD31-4B8C-83A1-F6EECF244321}">
                <p14:modId xmlns:p14="http://schemas.microsoft.com/office/powerpoint/2010/main" val="3336651855"/>
              </p:ext>
            </p:extLst>
          </p:nvPr>
        </p:nvGraphicFramePr>
        <p:xfrm>
          <a:off x="5985338" y="1575207"/>
          <a:ext cx="2664296" cy="2259080"/>
        </p:xfrm>
        <a:graphic>
          <a:graphicData uri="http://schemas.openxmlformats.org/presentationml/2006/ole">
            <mc:AlternateContent xmlns:mc="http://schemas.openxmlformats.org/markup-compatibility/2006">
              <mc:Choice xmlns:v="urn:schemas-microsoft-com:vml" Requires="v">
                <p:oleObj spid="_x0000_s1068" name="Bitmap Image" r:id="rId6" imgW="2505240" imgH="2124000" progId="Paint.Picture">
                  <p:embed/>
                </p:oleObj>
              </mc:Choice>
              <mc:Fallback>
                <p:oleObj name="Bitmap Image" r:id="rId6" imgW="2505240" imgH="2124000" progId="Paint.Picture">
                  <p:embed/>
                  <p:pic>
                    <p:nvPicPr>
                      <p:cNvPr id="0" name=""/>
                      <p:cNvPicPr/>
                      <p:nvPr/>
                    </p:nvPicPr>
                    <p:blipFill>
                      <a:blip r:embed="rId7"/>
                      <a:stretch>
                        <a:fillRect/>
                      </a:stretch>
                    </p:blipFill>
                    <p:spPr>
                      <a:xfrm>
                        <a:off x="5985338" y="1575207"/>
                        <a:ext cx="2664296" cy="2259080"/>
                      </a:xfrm>
                      <a:prstGeom prst="rect">
                        <a:avLst/>
                      </a:prstGeom>
                    </p:spPr>
                  </p:pic>
                </p:oleObj>
              </mc:Fallback>
            </mc:AlternateContent>
          </a:graphicData>
        </a:graphic>
      </p:graphicFrame>
    </p:spTree>
    <p:extLst>
      <p:ext uri="{BB962C8B-B14F-4D97-AF65-F5344CB8AC3E}">
        <p14:creationId xmlns:p14="http://schemas.microsoft.com/office/powerpoint/2010/main" val="1431964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975C2DA-F929-4B37-A73D-878CC4735AC3}"/>
              </a:ext>
            </a:extLst>
          </p:cNvPr>
          <p:cNvSpPr>
            <a:spLocks noGrp="1"/>
          </p:cNvSpPr>
          <p:nvPr>
            <p:ph type="title"/>
          </p:nvPr>
        </p:nvSpPr>
        <p:spPr/>
        <p:txBody>
          <a:bodyPr/>
          <a:lstStyle/>
          <a:p>
            <a:endParaRPr lang="en-US"/>
          </a:p>
        </p:txBody>
      </p:sp>
      <p:sp>
        <p:nvSpPr>
          <p:cNvPr id="3" name="Chỗ dành sẵn cho Nội dung 2">
            <a:extLst>
              <a:ext uri="{FF2B5EF4-FFF2-40B4-BE49-F238E27FC236}">
                <a16:creationId xmlns:a16="http://schemas.microsoft.com/office/drawing/2014/main" id="{E6585CCD-25F5-499E-B46A-B384EB1C2516}"/>
              </a:ext>
            </a:extLst>
          </p:cNvPr>
          <p:cNvSpPr>
            <a:spLocks noGrp="1"/>
          </p:cNvSpPr>
          <p:nvPr>
            <p:ph idx="1"/>
          </p:nvPr>
        </p:nvSpPr>
        <p:spPr/>
        <p:txBody>
          <a:bodyPr/>
          <a:lstStyle/>
          <a:p>
            <a:endParaRPr lang="en-US"/>
          </a:p>
        </p:txBody>
      </p:sp>
      <p:pic>
        <p:nvPicPr>
          <p:cNvPr id="4" name="Hình ảnh 3">
            <a:extLst>
              <a:ext uri="{FF2B5EF4-FFF2-40B4-BE49-F238E27FC236}">
                <a16:creationId xmlns:a16="http://schemas.microsoft.com/office/drawing/2014/main" id="{6BB04687-7C02-469D-8D67-9434C9B137E0}"/>
              </a:ext>
            </a:extLst>
          </p:cNvPr>
          <p:cNvPicPr>
            <a:picLocks noChangeAspect="1"/>
          </p:cNvPicPr>
          <p:nvPr/>
        </p:nvPicPr>
        <p:blipFill>
          <a:blip r:embed="rId2"/>
          <a:stretch>
            <a:fillRect/>
          </a:stretch>
        </p:blipFill>
        <p:spPr>
          <a:xfrm>
            <a:off x="609598" y="609599"/>
            <a:ext cx="6714857" cy="5431763"/>
          </a:xfrm>
          <a:prstGeom prst="rect">
            <a:avLst/>
          </a:prstGeom>
        </p:spPr>
      </p:pic>
    </p:spTree>
    <p:extLst>
      <p:ext uri="{BB962C8B-B14F-4D97-AF65-F5344CB8AC3E}">
        <p14:creationId xmlns:p14="http://schemas.microsoft.com/office/powerpoint/2010/main" val="3837626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AB090CA2-CB30-4546-A707-061244CB770C}"/>
              </a:ext>
            </a:extLst>
          </p:cNvPr>
          <p:cNvPicPr>
            <a:picLocks noChangeAspect="1"/>
          </p:cNvPicPr>
          <p:nvPr/>
        </p:nvPicPr>
        <p:blipFill>
          <a:blip r:embed="rId2"/>
          <a:stretch>
            <a:fillRect/>
          </a:stretch>
        </p:blipFill>
        <p:spPr>
          <a:xfrm>
            <a:off x="827584" y="350258"/>
            <a:ext cx="5328592" cy="6157484"/>
          </a:xfrm>
          <a:prstGeom prst="rect">
            <a:avLst/>
          </a:prstGeom>
        </p:spPr>
      </p:pic>
    </p:spTree>
    <p:extLst>
      <p:ext uri="{BB962C8B-B14F-4D97-AF65-F5344CB8AC3E}">
        <p14:creationId xmlns:p14="http://schemas.microsoft.com/office/powerpoint/2010/main" val="406817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04EF378-FC42-4FD7-9CF4-07F3C850C0A1}"/>
              </a:ext>
            </a:extLst>
          </p:cNvPr>
          <p:cNvSpPr>
            <a:spLocks noGrp="1"/>
          </p:cNvSpPr>
          <p:nvPr>
            <p:ph type="title"/>
          </p:nvPr>
        </p:nvSpPr>
        <p:spPr/>
        <p:txBody>
          <a:bodyPr/>
          <a:lstStyle/>
          <a:p>
            <a:r>
              <a:rPr lang="en-US" dirty="0">
                <a:cs typeface="Times New Roman" panose="02020603050405020304" pitchFamily="18" charset="0"/>
              </a:rPr>
              <a:t>Guideline FIGO 201</a:t>
            </a:r>
            <a:r>
              <a:rPr lang="vi-VN" dirty="0">
                <a:cs typeface="Times New Roman" panose="02020603050405020304" pitchFamily="18" charset="0"/>
              </a:rPr>
              <a:t>8</a:t>
            </a:r>
            <a:br>
              <a:rPr lang="en-US" dirty="0">
                <a:cs typeface="Times New Roman" panose="02020603050405020304" pitchFamily="18" charset="0"/>
              </a:rPr>
            </a:br>
            <a:r>
              <a:rPr lang="en-US" dirty="0" err="1">
                <a:cs typeface="Times New Roman" panose="02020603050405020304" pitchFamily="18" charset="0"/>
              </a:rPr>
              <a:t>Tiếp</a:t>
            </a:r>
            <a:r>
              <a:rPr lang="en-US" dirty="0">
                <a:cs typeface="Times New Roman" panose="02020603050405020304" pitchFamily="18" charset="0"/>
              </a:rPr>
              <a:t> </a:t>
            </a:r>
            <a:r>
              <a:rPr lang="en-US" dirty="0" err="1">
                <a:cs typeface="Times New Roman" panose="02020603050405020304" pitchFamily="18" charset="0"/>
              </a:rPr>
              <a:t>cận</a:t>
            </a:r>
            <a:r>
              <a:rPr lang="en-US" dirty="0">
                <a:cs typeface="Times New Roman" panose="02020603050405020304" pitchFamily="18" charset="0"/>
              </a:rPr>
              <a:t> AUB</a:t>
            </a:r>
          </a:p>
        </p:txBody>
      </p:sp>
      <p:sp>
        <p:nvSpPr>
          <p:cNvPr id="3" name="Chỗ dành sẵn cho Nội dung 2">
            <a:extLst>
              <a:ext uri="{FF2B5EF4-FFF2-40B4-BE49-F238E27FC236}">
                <a16:creationId xmlns:a16="http://schemas.microsoft.com/office/drawing/2014/main" id="{7E5B1C73-2F49-4416-9932-0DD075EDFF47}"/>
              </a:ext>
            </a:extLst>
          </p:cNvPr>
          <p:cNvSpPr>
            <a:spLocks noGrp="1"/>
          </p:cNvSpPr>
          <p:nvPr>
            <p:ph idx="1"/>
          </p:nvPr>
        </p:nvSpPr>
        <p:spPr>
          <a:xfrm>
            <a:off x="609598" y="2160590"/>
            <a:ext cx="7490793" cy="3880773"/>
          </a:xfrm>
        </p:spPr>
        <p:txBody>
          <a:bodyPr>
            <a:normAutofit lnSpcReduction="10000"/>
          </a:bodyPr>
          <a:lstStyle/>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1: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ban </a:t>
            </a:r>
            <a:r>
              <a:rPr lang="en-US" sz="3000" dirty="0" err="1">
                <a:latin typeface="+mj-lt"/>
                <a:cs typeface="Times New Roman" panose="02020603050405020304" pitchFamily="18" charset="0"/>
              </a:rPr>
              <a:t>đầu</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2: </a:t>
            </a:r>
            <a:r>
              <a:rPr lang="en-US" sz="3000" dirty="0" err="1">
                <a:latin typeface="+mj-lt"/>
                <a:cs typeface="Times New Roman" panose="02020603050405020304" pitchFamily="18" charset="0"/>
              </a:rPr>
              <a:t>Xác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nhận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tình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trạng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rụng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trứng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3: </a:t>
            </a:r>
            <a:r>
              <a:rPr lang="en-US" sz="3000" dirty="0" err="1">
                <a:latin typeface="+mj-lt"/>
                <a:cs typeface="Times New Roman" panose="02020603050405020304" pitchFamily="18" charset="0"/>
              </a:rPr>
              <a:t>Tầm</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soát</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rối</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loạn</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đông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máu</a:t>
            </a:r>
            <a:endParaRPr lang="en-US" sz="3000" dirty="0">
              <a:latin typeface="+mj-lt"/>
              <a:cs typeface="Times New Roman" panose="02020603050405020304" pitchFamily="18" charset="0"/>
            </a:endParaRPr>
          </a:p>
          <a:p>
            <a:r>
              <a:rPr lang="en-US" sz="3000" b="1" dirty="0">
                <a:latin typeface="+mj-lt"/>
                <a:cs typeface="Times New Roman" panose="02020603050405020304" pitchFamily="18" charset="0"/>
              </a:rPr>
              <a:t>B</a:t>
            </a:r>
            <a:r>
              <a:rPr lang="vi-VN" sz="3000" b="1" dirty="0">
                <a:latin typeface="+mj-lt"/>
                <a:cs typeface="Times New Roman" panose="02020603050405020304" pitchFamily="18" charset="0"/>
              </a:rPr>
              <a:t>ư</a:t>
            </a:r>
            <a:r>
              <a:rPr lang="en-US" sz="3000" b="1" dirty="0" err="1">
                <a:latin typeface="+mj-lt"/>
                <a:cs typeface="Times New Roman" panose="02020603050405020304" pitchFamily="18" charset="0"/>
              </a:rPr>
              <a:t>ớc</a:t>
            </a:r>
            <a:r>
              <a:rPr lang="en-US" sz="3000" b="1" dirty="0">
                <a:latin typeface="+mj-lt"/>
                <a:cs typeface="Times New Roman" panose="02020603050405020304" pitchFamily="18" charset="0"/>
              </a:rPr>
              <a:t> 4: </a:t>
            </a:r>
            <a:r>
              <a:rPr lang="en-US" sz="3000" b="1" dirty="0" err="1">
                <a:latin typeface="+mj-lt"/>
                <a:cs typeface="Times New Roman" panose="02020603050405020304" pitchFamily="18" charset="0"/>
              </a:rPr>
              <a:t>Đánh</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giá</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nội</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mạc</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tử</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cung</a:t>
            </a:r>
            <a:endParaRPr lang="en-US" sz="3000" b="1"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5: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cấu</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trúc</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buồng</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r>
              <a:rPr lang="en-US" sz="3000" dirty="0">
                <a:latin typeface="+mj-lt"/>
                <a:cs typeface="Times New Roman" panose="02020603050405020304" pitchFamily="18" charset="0"/>
              </a:rPr>
              <a:t>B</a:t>
            </a:r>
            <a:r>
              <a:rPr lang="vi-VN" sz="3000" dirty="0">
                <a:latin typeface="+mj-lt"/>
                <a:cs typeface="Times New Roman" panose="02020603050405020304" pitchFamily="18" charset="0"/>
              </a:rPr>
              <a:t>ư</a:t>
            </a:r>
            <a:r>
              <a:rPr lang="en-US" sz="3000" dirty="0" err="1">
                <a:latin typeface="+mj-lt"/>
                <a:cs typeface="Times New Roman" panose="02020603050405020304" pitchFamily="18" charset="0"/>
              </a:rPr>
              <a:t>ớc</a:t>
            </a:r>
            <a:r>
              <a:rPr lang="en-US" sz="3000" dirty="0">
                <a:latin typeface="+mj-lt"/>
                <a:cs typeface="Times New Roman" panose="02020603050405020304" pitchFamily="18" charset="0"/>
              </a:rPr>
              <a:t> 6: </a:t>
            </a:r>
            <a:r>
              <a:rPr lang="en-US" sz="3000" dirty="0" err="1">
                <a:latin typeface="+mj-lt"/>
                <a:cs typeface="Times New Roman" panose="02020603050405020304" pitchFamily="18" charset="0"/>
              </a:rPr>
              <a:t>Đánh</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giá</a:t>
            </a:r>
            <a:r>
              <a:rPr lang="en-US" sz="3000" dirty="0">
                <a:latin typeface="+mj-lt"/>
                <a:cs typeface="Times New Roman" panose="02020603050405020304" pitchFamily="18" charset="0"/>
              </a:rPr>
              <a:t> c</a:t>
            </a:r>
            <a:r>
              <a:rPr lang="vi-VN" sz="3000" dirty="0">
                <a:latin typeface="+mj-lt"/>
                <a:cs typeface="Times New Roman" panose="02020603050405020304" pitchFamily="18" charset="0"/>
              </a:rPr>
              <a:t>ơ</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tử</a:t>
            </a:r>
            <a:r>
              <a:rPr lang="en-US" sz="3000" dirty="0">
                <a:latin typeface="+mj-lt"/>
                <a:cs typeface="Times New Roman" panose="02020603050405020304" pitchFamily="18" charset="0"/>
              </a:rPr>
              <a:t> </a:t>
            </a:r>
            <a:r>
              <a:rPr lang="en-US" sz="3000" dirty="0" err="1">
                <a:latin typeface="+mj-lt"/>
                <a:cs typeface="Times New Roman" panose="02020603050405020304" pitchFamily="18" charset="0"/>
              </a:rPr>
              <a:t>cung</a:t>
            </a:r>
            <a:endParaRPr lang="en-US" sz="3000" dirty="0">
              <a:latin typeface="+mj-lt"/>
              <a:cs typeface="Times New Roman" panose="02020603050405020304" pitchFamily="18" charset="0"/>
            </a:endParaRPr>
          </a:p>
          <a:p>
            <a:endParaRPr lang="en-US" sz="3000" dirty="0">
              <a:latin typeface="+mj-lt"/>
              <a:cs typeface="Times New Roman" panose="02020603050405020304" pitchFamily="18" charset="0"/>
            </a:endParaRPr>
          </a:p>
          <a:p>
            <a:endParaRPr lang="en-US" sz="3000" dirty="0">
              <a:latin typeface="+mj-lt"/>
              <a:cs typeface="Times New Roman" panose="02020603050405020304" pitchFamily="18" charset="0"/>
            </a:endParaRPr>
          </a:p>
        </p:txBody>
      </p:sp>
    </p:spTree>
    <p:extLst>
      <p:ext uri="{BB962C8B-B14F-4D97-AF65-F5344CB8AC3E}">
        <p14:creationId xmlns:p14="http://schemas.microsoft.com/office/powerpoint/2010/main" val="3671569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D47D519-6B9D-4905-9950-A8DB85F78DBE}"/>
              </a:ext>
            </a:extLst>
          </p:cNvPr>
          <p:cNvSpPr>
            <a:spLocks noGrp="1"/>
          </p:cNvSpPr>
          <p:nvPr>
            <p:ph type="title"/>
          </p:nvPr>
        </p:nvSpPr>
        <p:spPr>
          <a:xfrm>
            <a:off x="362095" y="404664"/>
            <a:ext cx="6842721" cy="1320800"/>
          </a:xfrm>
        </p:spPr>
        <p:txBody>
          <a:bodyPr>
            <a:normAutofit/>
          </a:bodyPr>
          <a:lstStyle/>
          <a:p>
            <a:r>
              <a:rPr lang="en-US" b="1" dirty="0">
                <a:latin typeface="Times New Roman" panose="02020603050405020304" pitchFamily="18" charset="0"/>
                <a:cs typeface="Times New Roman" panose="02020603050405020304" pitchFamily="18" charset="0"/>
              </a:rPr>
              <a:t>B</a:t>
            </a:r>
            <a:r>
              <a:rPr lang="vi-VN" b="1" dirty="0">
                <a:latin typeface="Times New Roman" panose="02020603050405020304" pitchFamily="18" charset="0"/>
                <a:cs typeface="Times New Roman" panose="02020603050405020304" pitchFamily="18" charset="0"/>
              </a:rPr>
              <a:t>ư</a:t>
            </a:r>
            <a:r>
              <a:rPr lang="en-US" b="1" dirty="0" err="1">
                <a:latin typeface="Times New Roman" panose="02020603050405020304" pitchFamily="18" charset="0"/>
                <a:cs typeface="Times New Roman" panose="02020603050405020304" pitchFamily="18" charset="0"/>
              </a:rPr>
              <a:t>ớc</a:t>
            </a:r>
            <a:r>
              <a:rPr lang="en-US" b="1" dirty="0">
                <a:latin typeface="Times New Roman" panose="02020603050405020304" pitchFamily="18" charset="0"/>
                <a:cs typeface="Times New Roman" panose="02020603050405020304" pitchFamily="18" charset="0"/>
              </a:rPr>
              <a:t> 4: </a:t>
            </a:r>
            <a:r>
              <a:rPr lang="en-US" b="1" dirty="0" err="1">
                <a:latin typeface="Times New Roman" panose="02020603050405020304" pitchFamily="18" charset="0"/>
                <a:cs typeface="Times New Roman" panose="02020603050405020304" pitchFamily="18" charset="0"/>
              </a:rPr>
              <a:t>Đánh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nội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cung</a:t>
            </a:r>
            <a:br>
              <a:rPr lang="en-US" b="1" dirty="0">
                <a:latin typeface="Times New Roman" panose="02020603050405020304" pitchFamily="18" charset="0"/>
                <a:cs typeface="Times New Roman" panose="02020603050405020304" pitchFamily="18" charset="0"/>
              </a:rPr>
            </a:br>
            <a:endParaRPr lang="en-US" dirty="0"/>
          </a:p>
        </p:txBody>
      </p:sp>
      <p:sp>
        <p:nvSpPr>
          <p:cNvPr id="3" name="Chỗ dành sẵn cho Nội dung 2">
            <a:extLst>
              <a:ext uri="{FF2B5EF4-FFF2-40B4-BE49-F238E27FC236}">
                <a16:creationId xmlns:a16="http://schemas.microsoft.com/office/drawing/2014/main" id="{7CC52F55-B417-4774-8F23-5DF19001A825}"/>
              </a:ext>
            </a:extLst>
          </p:cNvPr>
          <p:cNvSpPr>
            <a:spLocks noGrp="1"/>
          </p:cNvSpPr>
          <p:nvPr>
            <p:ph idx="1"/>
          </p:nvPr>
        </p:nvSpPr>
        <p:spPr>
          <a:xfrm>
            <a:off x="467544" y="1412776"/>
            <a:ext cx="6489769" cy="4628587"/>
          </a:xfrm>
        </p:spPr>
        <p:txBody>
          <a:bodyPr>
            <a:noAutofit/>
          </a:bodyPr>
          <a:lstStyle/>
          <a:p>
            <a:r>
              <a:rPr lang="en-US" sz="2800" dirty="0"/>
              <a:t>AUB – M?</a:t>
            </a:r>
          </a:p>
          <a:p>
            <a:r>
              <a:rPr lang="en-US" sz="2800" dirty="0" err="1"/>
              <a:t>Đầu</a:t>
            </a:r>
            <a:r>
              <a:rPr lang="en-US" sz="2800" dirty="0"/>
              <a:t> </a:t>
            </a:r>
            <a:r>
              <a:rPr lang="en-US" sz="2800" dirty="0" err="1"/>
              <a:t>tay</a:t>
            </a:r>
            <a:r>
              <a:rPr lang="en-US" sz="2800" dirty="0"/>
              <a:t>: </a:t>
            </a:r>
            <a:r>
              <a:rPr lang="en-US" sz="2800" dirty="0" err="1"/>
              <a:t>Siêu</a:t>
            </a:r>
            <a:r>
              <a:rPr lang="en-US" sz="2800" dirty="0"/>
              <a:t> </a:t>
            </a:r>
            <a:r>
              <a:rPr lang="en-US" sz="2800" dirty="0" err="1"/>
              <a:t>âm</a:t>
            </a:r>
            <a:r>
              <a:rPr lang="en-US" sz="2800" dirty="0"/>
              <a:t> =&gt; </a:t>
            </a:r>
            <a:r>
              <a:rPr lang="en-US" sz="2800" dirty="0" err="1"/>
              <a:t>Độ</a:t>
            </a:r>
            <a:r>
              <a:rPr lang="en-US" sz="2800" dirty="0"/>
              <a:t> </a:t>
            </a:r>
            <a:r>
              <a:rPr lang="en-US" sz="2800" dirty="0" err="1"/>
              <a:t>dày</a:t>
            </a:r>
            <a:r>
              <a:rPr lang="en-US" sz="2800" dirty="0"/>
              <a:t> NMTC</a:t>
            </a:r>
          </a:p>
          <a:p>
            <a:r>
              <a:rPr lang="en-US" sz="2800" dirty="0" err="1"/>
              <a:t>Không</a:t>
            </a:r>
            <a:r>
              <a:rPr lang="en-US" sz="2800" dirty="0"/>
              <a:t> </a:t>
            </a:r>
            <a:r>
              <a:rPr lang="en-US" sz="2800" dirty="0" err="1"/>
              <a:t>nạo</a:t>
            </a:r>
            <a:r>
              <a:rPr lang="en-US" sz="2800" dirty="0"/>
              <a:t> </a:t>
            </a:r>
            <a:r>
              <a:rPr lang="en-US" sz="2800" dirty="0" err="1"/>
              <a:t>sinh</a:t>
            </a:r>
            <a:r>
              <a:rPr lang="en-US" sz="2800" dirty="0"/>
              <a:t> </a:t>
            </a:r>
            <a:r>
              <a:rPr lang="en-US" sz="2800" dirty="0" err="1"/>
              <a:t>thiết</a:t>
            </a:r>
            <a:r>
              <a:rPr lang="en-US" sz="2800" dirty="0"/>
              <a:t> NMTC </a:t>
            </a:r>
            <a:r>
              <a:rPr lang="en-US" sz="2800" dirty="0" err="1"/>
              <a:t>th</a:t>
            </a:r>
            <a:r>
              <a:rPr lang="vi-VN" sz="2800" dirty="0"/>
              <a:t>ư</a:t>
            </a:r>
            <a:r>
              <a:rPr lang="en-US" sz="2800" dirty="0" err="1"/>
              <a:t>ờng</a:t>
            </a:r>
            <a:r>
              <a:rPr lang="en-US" sz="2800" dirty="0"/>
              <a:t> </a:t>
            </a:r>
            <a:r>
              <a:rPr lang="en-US" sz="2800" dirty="0" err="1"/>
              <a:t>quy</a:t>
            </a:r>
            <a:endParaRPr lang="en-US" sz="2800" dirty="0"/>
          </a:p>
          <a:p>
            <a:r>
              <a:rPr lang="en-US" sz="2800" dirty="0" err="1"/>
              <a:t>Các</a:t>
            </a:r>
            <a:r>
              <a:rPr lang="en-US" sz="2800" dirty="0"/>
              <a:t> </a:t>
            </a:r>
            <a:r>
              <a:rPr lang="en-US" sz="2800" dirty="0" err="1"/>
              <a:t>đối</a:t>
            </a:r>
            <a:r>
              <a:rPr lang="en-US" sz="2800" dirty="0"/>
              <a:t> t</a:t>
            </a:r>
            <a:r>
              <a:rPr lang="vi-VN" sz="2800" dirty="0"/>
              <a:t>ư</a:t>
            </a:r>
            <a:r>
              <a:rPr lang="en-US" sz="2800" dirty="0" err="1"/>
              <a:t>ợng</a:t>
            </a:r>
            <a:r>
              <a:rPr lang="en-US" sz="2800" dirty="0"/>
              <a:t> </a:t>
            </a:r>
            <a:r>
              <a:rPr lang="en-US" sz="2800" dirty="0" err="1"/>
              <a:t>có</a:t>
            </a:r>
            <a:r>
              <a:rPr lang="en-US" sz="2800" dirty="0"/>
              <a:t> </a:t>
            </a:r>
            <a:r>
              <a:rPr lang="en-US" sz="2800" dirty="0" err="1"/>
              <a:t>nguy</a:t>
            </a:r>
            <a:r>
              <a:rPr lang="en-US" sz="2800" dirty="0"/>
              <a:t> c</a:t>
            </a:r>
            <a:r>
              <a:rPr lang="vi-VN" sz="2800" dirty="0"/>
              <a:t>ơ</a:t>
            </a:r>
            <a:r>
              <a:rPr lang="en-US" sz="2800" dirty="0"/>
              <a:t> </a:t>
            </a:r>
          </a:p>
          <a:p>
            <a:pPr marL="0" indent="0">
              <a:buNone/>
            </a:pPr>
            <a:r>
              <a:rPr lang="en-US" sz="2800" dirty="0"/>
              <a:t> 		</a:t>
            </a:r>
            <a:r>
              <a:rPr lang="en-US" sz="2800" dirty="0" err="1"/>
              <a:t>Tuổi</a:t>
            </a:r>
            <a:endParaRPr lang="en-US" sz="2800" dirty="0"/>
          </a:p>
          <a:p>
            <a:pPr marL="0" indent="0">
              <a:buNone/>
            </a:pPr>
            <a:r>
              <a:rPr lang="en-US" sz="2800" dirty="0"/>
              <a:t>		</a:t>
            </a:r>
            <a:r>
              <a:rPr lang="en-US" sz="2800" dirty="0" err="1"/>
              <a:t>Tiền</a:t>
            </a:r>
            <a:r>
              <a:rPr lang="en-US" sz="2800" dirty="0"/>
              <a:t> </a:t>
            </a:r>
            <a:r>
              <a:rPr lang="en-US" sz="2800" dirty="0" err="1"/>
              <a:t>căn</a:t>
            </a:r>
            <a:endParaRPr lang="en-US" sz="2800" dirty="0"/>
          </a:p>
          <a:p>
            <a:pPr marL="0" indent="0">
              <a:buNone/>
            </a:pPr>
            <a:r>
              <a:rPr lang="en-US" sz="2800" dirty="0"/>
              <a:t>		NMTC </a:t>
            </a:r>
            <a:r>
              <a:rPr lang="en-US" sz="2800" dirty="0" err="1"/>
              <a:t>dày</a:t>
            </a:r>
            <a:r>
              <a:rPr lang="en-US" sz="2800" dirty="0"/>
              <a:t> </a:t>
            </a:r>
            <a:r>
              <a:rPr lang="en-US" sz="2800" dirty="0" err="1"/>
              <a:t>quan</a:t>
            </a:r>
            <a:r>
              <a:rPr lang="en-US" sz="2800" dirty="0"/>
              <a:t> </a:t>
            </a:r>
            <a:r>
              <a:rPr lang="en-US" sz="2800" dirty="0" err="1"/>
              <a:t>sát</a:t>
            </a:r>
            <a:r>
              <a:rPr lang="en-US" sz="2800" dirty="0"/>
              <a:t> </a:t>
            </a:r>
            <a:r>
              <a:rPr lang="en-US" sz="2800" dirty="0" err="1"/>
              <a:t>trên</a:t>
            </a:r>
            <a:r>
              <a:rPr lang="en-US" sz="2800" dirty="0"/>
              <a:t> </a:t>
            </a:r>
            <a:r>
              <a:rPr lang="en-US" sz="2800" dirty="0" err="1"/>
              <a:t>siêu</a:t>
            </a:r>
            <a:r>
              <a:rPr lang="en-US" sz="2800" dirty="0"/>
              <a:t> </a:t>
            </a:r>
            <a:r>
              <a:rPr lang="en-US" sz="2800" dirty="0" err="1"/>
              <a:t>âm</a:t>
            </a:r>
            <a:endParaRPr lang="en-US" sz="2800" dirty="0"/>
          </a:p>
          <a:p>
            <a:pPr marL="0" indent="0">
              <a:buNone/>
            </a:pPr>
            <a:r>
              <a:rPr lang="en-US" sz="2800" dirty="0"/>
              <a:t>	    AUB </a:t>
            </a:r>
            <a:r>
              <a:rPr lang="en-US" sz="2800" dirty="0" err="1"/>
              <a:t>dai</a:t>
            </a:r>
            <a:r>
              <a:rPr lang="en-US" sz="2800" dirty="0"/>
              <a:t> </a:t>
            </a:r>
            <a:r>
              <a:rPr lang="en-US" sz="2800" dirty="0" err="1"/>
              <a:t>dẳng</a:t>
            </a:r>
            <a:r>
              <a:rPr lang="en-US" sz="2800" dirty="0"/>
              <a:t> </a:t>
            </a:r>
            <a:br>
              <a:rPr lang="en-US" sz="2800" dirty="0"/>
            </a:br>
            <a:r>
              <a:rPr lang="en-US" sz="2800" dirty="0"/>
              <a:t> </a:t>
            </a:r>
          </a:p>
        </p:txBody>
      </p:sp>
    </p:spTree>
    <p:extLst>
      <p:ext uri="{BB962C8B-B14F-4D97-AF65-F5344CB8AC3E}">
        <p14:creationId xmlns:p14="http://schemas.microsoft.com/office/powerpoint/2010/main" val="3275033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32656"/>
            <a:ext cx="7778825" cy="1320800"/>
          </a:xfrm>
        </p:spPr>
        <p:txBody>
          <a:bodyPr/>
          <a:lstStyle/>
          <a:p>
            <a:r>
              <a:rPr lang="en-US"/>
              <a:t>AUB – Tiền MK – MK – Hậu MK</a:t>
            </a:r>
          </a:p>
        </p:txBody>
      </p:sp>
      <p:sp>
        <p:nvSpPr>
          <p:cNvPr id="3" name="Content Placeholder 2"/>
          <p:cNvSpPr>
            <a:spLocks noGrp="1"/>
          </p:cNvSpPr>
          <p:nvPr>
            <p:ph idx="1"/>
          </p:nvPr>
        </p:nvSpPr>
        <p:spPr>
          <a:xfrm>
            <a:off x="467544" y="1566890"/>
            <a:ext cx="7128792" cy="3880773"/>
          </a:xfrm>
        </p:spPr>
        <p:txBody>
          <a:bodyPr>
            <a:normAutofit/>
          </a:bodyPr>
          <a:lstStyle/>
          <a:p>
            <a:r>
              <a:rPr lang="en-US" sz="2500" dirty="0"/>
              <a:t>AUB </a:t>
            </a:r>
            <a:r>
              <a:rPr lang="en-US" sz="2500" dirty="0" err="1"/>
              <a:t>chiếm</a:t>
            </a:r>
            <a:r>
              <a:rPr lang="en-US" sz="2500" dirty="0"/>
              <a:t> </a:t>
            </a:r>
            <a:r>
              <a:rPr lang="en-US" sz="2500" dirty="0" err="1"/>
              <a:t>khoảng</a:t>
            </a:r>
            <a:r>
              <a:rPr lang="en-US" sz="2500" dirty="0"/>
              <a:t> 70% </a:t>
            </a:r>
            <a:r>
              <a:rPr lang="en-US" sz="2500" dirty="0" err="1"/>
              <a:t>vấn</a:t>
            </a:r>
            <a:r>
              <a:rPr lang="en-US" sz="2500" dirty="0"/>
              <a:t> </a:t>
            </a:r>
            <a:r>
              <a:rPr lang="en-US" sz="2500" dirty="0" err="1"/>
              <a:t>đề</a:t>
            </a:r>
            <a:r>
              <a:rPr lang="en-US" sz="2500" dirty="0"/>
              <a:t> </a:t>
            </a:r>
            <a:r>
              <a:rPr lang="en-US" sz="2500" dirty="0" err="1"/>
              <a:t>khi</a:t>
            </a:r>
            <a:r>
              <a:rPr lang="en-US" sz="2500" dirty="0"/>
              <a:t> </a:t>
            </a:r>
            <a:r>
              <a:rPr lang="en-US" sz="2500" dirty="0" err="1"/>
              <a:t>khám</a:t>
            </a:r>
            <a:r>
              <a:rPr lang="en-US" sz="2500" dirty="0"/>
              <a:t> </a:t>
            </a:r>
            <a:r>
              <a:rPr lang="en-US" sz="2500" dirty="0" err="1"/>
              <a:t>phụ</a:t>
            </a:r>
            <a:r>
              <a:rPr lang="en-US" sz="2500" dirty="0"/>
              <a:t> khoa </a:t>
            </a:r>
            <a:r>
              <a:rPr lang="en-US" sz="2500" dirty="0" err="1"/>
              <a:t>tuổi</a:t>
            </a:r>
            <a:r>
              <a:rPr lang="en-US" sz="2500" dirty="0"/>
              <a:t> </a:t>
            </a:r>
            <a:r>
              <a:rPr lang="en-US" sz="2500" dirty="0" err="1"/>
              <a:t>quanh</a:t>
            </a:r>
            <a:r>
              <a:rPr lang="en-US" sz="2500" dirty="0"/>
              <a:t> MK </a:t>
            </a:r>
            <a:r>
              <a:rPr lang="en-US" sz="2500" dirty="0" err="1"/>
              <a:t>và</a:t>
            </a:r>
            <a:r>
              <a:rPr lang="en-US" sz="2500" dirty="0"/>
              <a:t> </a:t>
            </a:r>
            <a:r>
              <a:rPr lang="en-US" sz="2500" dirty="0" err="1"/>
              <a:t>sau</a:t>
            </a:r>
            <a:r>
              <a:rPr lang="en-US" sz="2500" dirty="0"/>
              <a:t> MK </a:t>
            </a:r>
            <a:r>
              <a:rPr lang="en-US" sz="2500" baseline="30000" dirty="0"/>
              <a:t>1</a:t>
            </a:r>
          </a:p>
          <a:p>
            <a:r>
              <a:rPr lang="en-US" sz="2500" dirty="0"/>
              <a:t>BN Sau MK </a:t>
            </a:r>
            <a:r>
              <a:rPr lang="en-US" sz="2500" dirty="0" err="1"/>
              <a:t>có</a:t>
            </a:r>
            <a:r>
              <a:rPr lang="en-US" sz="2500" dirty="0"/>
              <a:t> AUB , </a:t>
            </a:r>
            <a:r>
              <a:rPr lang="en-US" sz="2500" dirty="0" err="1"/>
              <a:t>tỉ</a:t>
            </a:r>
            <a:r>
              <a:rPr lang="en-US" sz="2500" dirty="0"/>
              <a:t> </a:t>
            </a:r>
            <a:r>
              <a:rPr lang="en-US" sz="2500" dirty="0" err="1"/>
              <a:t>lệ</a:t>
            </a:r>
            <a:r>
              <a:rPr lang="en-US" sz="2500" dirty="0"/>
              <a:t> Ung </a:t>
            </a:r>
            <a:r>
              <a:rPr lang="en-US" sz="2500" dirty="0" err="1"/>
              <a:t>thư</a:t>
            </a:r>
            <a:r>
              <a:rPr lang="en-US" sz="2500" dirty="0"/>
              <a:t> NMTC </a:t>
            </a:r>
            <a:r>
              <a:rPr lang="en-US" sz="2500" dirty="0" err="1"/>
              <a:t>khoảng</a:t>
            </a:r>
            <a:r>
              <a:rPr lang="en-US" sz="2500" dirty="0"/>
              <a:t> 10% ( 1-25% </a:t>
            </a:r>
            <a:r>
              <a:rPr lang="en-US" sz="2500" dirty="0" err="1"/>
              <a:t>tùy</a:t>
            </a:r>
            <a:r>
              <a:rPr lang="en-US" sz="2500" dirty="0"/>
              <a:t> </a:t>
            </a:r>
            <a:r>
              <a:rPr lang="en-US" sz="2500" dirty="0" err="1"/>
              <a:t>yếu</a:t>
            </a:r>
            <a:r>
              <a:rPr lang="en-US" sz="2500" dirty="0"/>
              <a:t> </a:t>
            </a:r>
            <a:r>
              <a:rPr lang="en-US" sz="2500" dirty="0" err="1"/>
              <a:t>tố</a:t>
            </a:r>
            <a:r>
              <a:rPr lang="en-US" sz="2500" dirty="0"/>
              <a:t> </a:t>
            </a:r>
            <a:r>
              <a:rPr lang="en-US" sz="2500" dirty="0" err="1"/>
              <a:t>nguy</a:t>
            </a:r>
            <a:r>
              <a:rPr lang="en-US" sz="2500" dirty="0"/>
              <a:t> </a:t>
            </a:r>
            <a:r>
              <a:rPr lang="en-US" sz="2500" dirty="0" err="1"/>
              <a:t>cơ</a:t>
            </a:r>
            <a:r>
              <a:rPr lang="en-US" sz="2500" dirty="0"/>
              <a:t> ) </a:t>
            </a:r>
            <a:r>
              <a:rPr lang="en-US" sz="2500" baseline="30000" dirty="0"/>
              <a:t>2</a:t>
            </a:r>
            <a:r>
              <a:rPr lang="en-US" sz="2500" dirty="0"/>
              <a:t> </a:t>
            </a:r>
          </a:p>
          <a:p>
            <a:r>
              <a:rPr lang="en-US" sz="2500" dirty="0" err="1"/>
              <a:t>Tuổi</a:t>
            </a:r>
            <a:r>
              <a:rPr lang="en-US" sz="2500" dirty="0"/>
              <a:t> </a:t>
            </a:r>
            <a:r>
              <a:rPr lang="en-US" sz="2500" dirty="0" err="1"/>
              <a:t>xuất</a:t>
            </a:r>
            <a:r>
              <a:rPr lang="en-US" sz="2500" dirty="0"/>
              <a:t> </a:t>
            </a:r>
            <a:r>
              <a:rPr lang="en-US" sz="2500" dirty="0" err="1"/>
              <a:t>hiện</a:t>
            </a:r>
            <a:r>
              <a:rPr lang="en-US" sz="2500" dirty="0"/>
              <a:t> AUB </a:t>
            </a:r>
            <a:r>
              <a:rPr lang="en-US" sz="2500" dirty="0" err="1"/>
              <a:t>nhiều</a:t>
            </a:r>
            <a:r>
              <a:rPr lang="en-US" sz="2500" dirty="0"/>
              <a:t> </a:t>
            </a:r>
            <a:r>
              <a:rPr lang="en-US" sz="2500" dirty="0" err="1"/>
              <a:t>nhất</a:t>
            </a:r>
            <a:r>
              <a:rPr lang="en-US" sz="2500" dirty="0"/>
              <a:t> </a:t>
            </a:r>
            <a:r>
              <a:rPr lang="en-US" sz="2500" dirty="0" err="1"/>
              <a:t>là</a:t>
            </a:r>
            <a:r>
              <a:rPr lang="en-US" sz="2500" dirty="0"/>
              <a:t> 41-50 </a:t>
            </a:r>
            <a:r>
              <a:rPr lang="en-US" sz="2500" dirty="0" err="1"/>
              <a:t>tuổi</a:t>
            </a:r>
            <a:r>
              <a:rPr lang="en-US" sz="2500" dirty="0"/>
              <a:t> (33.5%) </a:t>
            </a:r>
            <a:r>
              <a:rPr lang="en-US" sz="2500" baseline="30000" dirty="0"/>
              <a:t>3</a:t>
            </a:r>
          </a:p>
          <a:p>
            <a:endParaRPr lang="en-US" sz="2500" dirty="0"/>
          </a:p>
        </p:txBody>
      </p:sp>
      <p:sp>
        <p:nvSpPr>
          <p:cNvPr id="4" name="TextBox 3"/>
          <p:cNvSpPr txBox="1"/>
          <p:nvPr/>
        </p:nvSpPr>
        <p:spPr>
          <a:xfrm>
            <a:off x="235429" y="5652375"/>
            <a:ext cx="8496944" cy="1015663"/>
          </a:xfrm>
          <a:prstGeom prst="rect">
            <a:avLst/>
          </a:prstGeom>
          <a:noFill/>
        </p:spPr>
        <p:txBody>
          <a:bodyPr wrap="square" rtlCol="0">
            <a:spAutoFit/>
          </a:bodyPr>
          <a:lstStyle/>
          <a:p>
            <a:pPr marL="342900" indent="-342900">
              <a:buAutoNum type="arabicPeriod"/>
            </a:pPr>
            <a:r>
              <a:rPr lang="en-US" sz="1200"/>
              <a:t>Spencer CP, Whitehead MI. Endometrial assessment re-visited. Br J Obstet Gynaecol 1999;106:623–32 </a:t>
            </a:r>
          </a:p>
          <a:p>
            <a:pPr marL="342900" indent="-342900">
              <a:buAutoNum type="arabicPeriod"/>
            </a:pPr>
            <a:r>
              <a:rPr lang="en-US" sz="1200"/>
              <a:t>APGO educational series on women's health issues. Clinical management of abnormal uterine bleeding. Association of Professors of Gynecology and Obstetrics, 2006.</a:t>
            </a:r>
          </a:p>
          <a:p>
            <a:pPr marL="342900" indent="-342900">
              <a:buFontTx/>
              <a:buAutoNum type="arabicPeriod"/>
            </a:pPr>
            <a:r>
              <a:rPr lang="en-US" sz="1200" b="1"/>
              <a:t>Study of endometrial pathology in abnormal uterine bleeding</a:t>
            </a:r>
            <a:r>
              <a:rPr lang="en-US" sz="1200"/>
              <a:t> </a:t>
            </a:r>
            <a:r>
              <a:rPr lang="en-US" sz="1200" u="sng">
                <a:hlinkClick r:id="rId2" tooltip="Journal of obstetrics and gynaecology of India."/>
              </a:rPr>
              <a:t>J Obstet Gynaecol India.</a:t>
            </a:r>
            <a:r>
              <a:rPr lang="en-US" sz="1200"/>
              <a:t> 2011 Aug;61(4):426-30. doi: 10.1007/s13224-011-0047-2. Epub 2011 Sep 22.</a:t>
            </a:r>
            <a:endParaRPr lang="en-US" sz="1200" b="1"/>
          </a:p>
        </p:txBody>
      </p:sp>
    </p:spTree>
    <p:extLst>
      <p:ext uri="{BB962C8B-B14F-4D97-AF65-F5344CB8AC3E}">
        <p14:creationId xmlns:p14="http://schemas.microsoft.com/office/powerpoint/2010/main" val="1600814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1">
            <a:extLst>
              <a:ext uri="{FF2B5EF4-FFF2-40B4-BE49-F238E27FC236}">
                <a16:creationId xmlns:a16="http://schemas.microsoft.com/office/drawing/2014/main" id="{02CBADD2-4C5C-496A-9BD0-824BD60DB3AA}"/>
              </a:ext>
            </a:extLst>
          </p:cNvPr>
          <p:cNvSpPr>
            <a:spLocks noGrp="1"/>
          </p:cNvSpPr>
          <p:nvPr>
            <p:ph type="title"/>
          </p:nvPr>
        </p:nvSpPr>
        <p:spPr>
          <a:xfrm>
            <a:off x="429939" y="407768"/>
            <a:ext cx="8030493" cy="1320800"/>
          </a:xfrm>
        </p:spPr>
        <p:txBody>
          <a:bodyPr/>
          <a:lstStyle/>
          <a:p>
            <a:r>
              <a:rPr lang="en-US" dirty="0"/>
              <a:t>AUB – </a:t>
            </a:r>
            <a:r>
              <a:rPr lang="en-US" err="1"/>
              <a:t>Tiền</a:t>
            </a:r>
            <a:r>
              <a:rPr lang="en-US"/>
              <a:t> MK – MK – Hậu MK</a:t>
            </a:r>
            <a:endParaRPr lang="en-US" dirty="0"/>
          </a:p>
        </p:txBody>
      </p:sp>
      <p:pic>
        <p:nvPicPr>
          <p:cNvPr id="2050" name="Picture 2" descr="An external file that holds a picture, illustration, etc.&#10;Object name is nihms361103f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636" y="1068139"/>
            <a:ext cx="9082136" cy="578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415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731168"/>
          </a:xfrm>
        </p:spPr>
        <p:txBody>
          <a:bodyPr/>
          <a:lstStyle/>
          <a:p>
            <a:r>
              <a:rPr lang="en-US"/>
              <a:t>Nguyên nhân thường gặp</a:t>
            </a:r>
          </a:p>
        </p:txBody>
      </p:sp>
      <p:sp>
        <p:nvSpPr>
          <p:cNvPr id="3" name="Content Placeholder 2"/>
          <p:cNvSpPr>
            <a:spLocks noGrp="1"/>
          </p:cNvSpPr>
          <p:nvPr>
            <p:ph idx="1"/>
          </p:nvPr>
        </p:nvSpPr>
        <p:spPr>
          <a:xfrm>
            <a:off x="609599" y="1484785"/>
            <a:ext cx="6347714" cy="2376264"/>
          </a:xfrm>
        </p:spPr>
        <p:txBody>
          <a:bodyPr>
            <a:noAutofit/>
          </a:bodyPr>
          <a:lstStyle/>
          <a:p>
            <a:r>
              <a:rPr lang="en-US" sz="2500" dirty="0" err="1"/>
              <a:t>Quanh</a:t>
            </a:r>
            <a:r>
              <a:rPr lang="en-US" sz="2500" dirty="0"/>
              <a:t> </a:t>
            </a:r>
            <a:r>
              <a:rPr lang="en-US" sz="2500" dirty="0" err="1"/>
              <a:t>Mãn</a:t>
            </a:r>
            <a:r>
              <a:rPr lang="en-US" sz="2500" dirty="0"/>
              <a:t> </a:t>
            </a:r>
            <a:r>
              <a:rPr lang="en-US" sz="2500" dirty="0" err="1"/>
              <a:t>kinh</a:t>
            </a:r>
            <a:r>
              <a:rPr lang="en-US" sz="2500" dirty="0"/>
              <a:t> :</a:t>
            </a:r>
          </a:p>
          <a:p>
            <a:pPr lvl="1"/>
            <a:r>
              <a:rPr lang="en-US" sz="2500" dirty="0"/>
              <a:t>AUB – O</a:t>
            </a:r>
          </a:p>
          <a:p>
            <a:pPr lvl="1"/>
            <a:r>
              <a:rPr lang="en-US" sz="2500" dirty="0" err="1"/>
              <a:t>Tăng</a:t>
            </a:r>
            <a:r>
              <a:rPr lang="en-US" sz="2500" dirty="0"/>
              <a:t> </a:t>
            </a:r>
            <a:r>
              <a:rPr lang="en-US" sz="2500" dirty="0" err="1"/>
              <a:t>sinh</a:t>
            </a:r>
            <a:r>
              <a:rPr lang="en-US" sz="2500" dirty="0"/>
              <a:t> NMTC  </a:t>
            </a:r>
          </a:p>
          <a:p>
            <a:pPr lvl="1"/>
            <a:r>
              <a:rPr lang="en-US" sz="2500" dirty="0"/>
              <a:t>Ung </a:t>
            </a:r>
            <a:r>
              <a:rPr lang="en-US" sz="2500" dirty="0" err="1"/>
              <a:t>thư</a:t>
            </a:r>
            <a:r>
              <a:rPr lang="en-US" sz="2500" dirty="0"/>
              <a:t> NMTC</a:t>
            </a:r>
          </a:p>
          <a:p>
            <a:pPr lvl="1"/>
            <a:r>
              <a:rPr lang="en-US" sz="2500" dirty="0"/>
              <a:t>Thai </a:t>
            </a:r>
            <a:r>
              <a:rPr lang="en-US" sz="2500" dirty="0" err="1"/>
              <a:t>kỳ</a:t>
            </a:r>
            <a:endParaRPr lang="en-US" sz="2500" dirty="0"/>
          </a:p>
          <a:p>
            <a:pPr lvl="1"/>
            <a:r>
              <a:rPr lang="en-US" sz="2500" dirty="0"/>
              <a:t>STD</a:t>
            </a:r>
          </a:p>
          <a:p>
            <a:pPr lvl="1"/>
            <a:endParaRPr lang="en-US" sz="2500" dirty="0"/>
          </a:p>
        </p:txBody>
      </p:sp>
    </p:spTree>
    <p:extLst>
      <p:ext uri="{BB962C8B-B14F-4D97-AF65-F5344CB8AC3E}">
        <p14:creationId xmlns:p14="http://schemas.microsoft.com/office/powerpoint/2010/main" val="4162528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60094"/>
            <a:ext cx="7886700" cy="354000"/>
          </a:xfrm>
        </p:spPr>
        <p:txBody>
          <a:bodyPr>
            <a:normAutofit fontScale="90000"/>
          </a:bodyPr>
          <a:lstStyle/>
          <a:p>
            <a:r>
              <a:rPr lang="en-US" dirty="0" err="1"/>
              <a:t>Nguyên</a:t>
            </a:r>
            <a:r>
              <a:rPr lang="en-US" dirty="0"/>
              <a:t> </a:t>
            </a:r>
            <a:r>
              <a:rPr lang="en-US" dirty="0" err="1"/>
              <a:t>nhân</a:t>
            </a:r>
            <a:r>
              <a:rPr lang="en-US" dirty="0"/>
              <a:t> </a:t>
            </a:r>
            <a:r>
              <a:rPr lang="en-US" dirty="0" err="1"/>
              <a:t>thường</a:t>
            </a:r>
            <a:r>
              <a:rPr lang="en-US" dirty="0"/>
              <a:t> </a:t>
            </a:r>
            <a:r>
              <a:rPr lang="en-US" dirty="0" err="1"/>
              <a:t>gặp</a:t>
            </a:r>
            <a:endParaRPr lang="en-US" dirty="0"/>
          </a:p>
        </p:txBody>
      </p:sp>
      <p:sp>
        <p:nvSpPr>
          <p:cNvPr id="3" name="Content Placeholder 2"/>
          <p:cNvSpPr>
            <a:spLocks noGrp="1"/>
          </p:cNvSpPr>
          <p:nvPr>
            <p:ph sz="half" idx="1"/>
          </p:nvPr>
        </p:nvSpPr>
        <p:spPr>
          <a:xfrm>
            <a:off x="467544" y="836713"/>
            <a:ext cx="5976664" cy="5210998"/>
          </a:xfrm>
        </p:spPr>
        <p:txBody>
          <a:bodyPr>
            <a:noAutofit/>
          </a:bodyPr>
          <a:lstStyle/>
          <a:p>
            <a:r>
              <a:rPr lang="en-US" sz="2000" dirty="0" err="1"/>
              <a:t>Hậu</a:t>
            </a:r>
            <a:r>
              <a:rPr lang="en-US" sz="2000" dirty="0"/>
              <a:t> MK </a:t>
            </a:r>
            <a:r>
              <a:rPr lang="en-US" sz="2000" dirty="0" err="1"/>
              <a:t>sớm</a:t>
            </a:r>
            <a:r>
              <a:rPr lang="en-US" sz="2000" dirty="0"/>
              <a:t> : </a:t>
            </a:r>
            <a:r>
              <a:rPr lang="en-US" sz="2000" baseline="30000" dirty="0"/>
              <a:t>1</a:t>
            </a:r>
            <a:endParaRPr lang="en-US" sz="2000" dirty="0"/>
          </a:p>
          <a:p>
            <a:pPr lvl="1"/>
            <a:r>
              <a:rPr lang="en-US" sz="2000" dirty="0" err="1"/>
              <a:t>Tăng</a:t>
            </a:r>
            <a:r>
              <a:rPr lang="en-US" sz="2000" dirty="0"/>
              <a:t> </a:t>
            </a:r>
            <a:r>
              <a:rPr lang="en-US" sz="2000" dirty="0" err="1"/>
              <a:t>sản</a:t>
            </a:r>
            <a:r>
              <a:rPr lang="en-US" sz="2000" dirty="0"/>
              <a:t> NMTC</a:t>
            </a:r>
          </a:p>
          <a:p>
            <a:pPr lvl="1"/>
            <a:r>
              <a:rPr lang="en-US" sz="2000" dirty="0"/>
              <a:t>Polyps</a:t>
            </a:r>
          </a:p>
          <a:p>
            <a:pPr lvl="1"/>
            <a:r>
              <a:rPr lang="en-US" sz="2000" dirty="0"/>
              <a:t>UXCTC </a:t>
            </a:r>
            <a:r>
              <a:rPr lang="en-US" sz="2000" dirty="0" err="1"/>
              <a:t>dưới</a:t>
            </a:r>
            <a:r>
              <a:rPr lang="en-US" sz="2000" dirty="0"/>
              <a:t> </a:t>
            </a:r>
            <a:r>
              <a:rPr lang="en-US" sz="2000" dirty="0" err="1"/>
              <a:t>niêm</a:t>
            </a:r>
            <a:endParaRPr lang="en-US" sz="2000" dirty="0"/>
          </a:p>
          <a:p>
            <a:r>
              <a:rPr lang="en-US" sz="2000" dirty="0" err="1"/>
              <a:t>Hậu</a:t>
            </a:r>
            <a:r>
              <a:rPr lang="en-US" sz="2000" dirty="0"/>
              <a:t> MK </a:t>
            </a:r>
            <a:r>
              <a:rPr lang="en-US" sz="2000" dirty="0" err="1"/>
              <a:t>muộn</a:t>
            </a:r>
            <a:r>
              <a:rPr lang="en-US" sz="2000" dirty="0"/>
              <a:t>: </a:t>
            </a:r>
            <a:r>
              <a:rPr lang="en-US" sz="2000" baseline="30000" dirty="0"/>
              <a:t>2</a:t>
            </a:r>
            <a:endParaRPr lang="en-US" sz="2000" dirty="0"/>
          </a:p>
          <a:p>
            <a:pPr lvl="1"/>
            <a:r>
              <a:rPr lang="en-US" sz="2000" dirty="0" err="1"/>
              <a:t>Thiểu</a:t>
            </a:r>
            <a:r>
              <a:rPr lang="en-US" sz="2000" dirty="0"/>
              <a:t> </a:t>
            </a:r>
            <a:r>
              <a:rPr lang="en-US" sz="2000" dirty="0" err="1"/>
              <a:t>sản</a:t>
            </a:r>
            <a:r>
              <a:rPr lang="en-US" sz="2000" dirty="0"/>
              <a:t> NMTC or </a:t>
            </a:r>
            <a:r>
              <a:rPr lang="en-US" sz="2000" dirty="0" err="1"/>
              <a:t>âm</a:t>
            </a:r>
            <a:r>
              <a:rPr lang="en-US" sz="2000" dirty="0"/>
              <a:t> </a:t>
            </a:r>
            <a:r>
              <a:rPr lang="en-US" sz="2000" dirty="0" err="1"/>
              <a:t>đạo</a:t>
            </a:r>
            <a:r>
              <a:rPr lang="en-US" sz="2000" dirty="0"/>
              <a:t> (59%)</a:t>
            </a:r>
          </a:p>
          <a:p>
            <a:pPr lvl="1"/>
            <a:r>
              <a:rPr lang="en-US" sz="2000" dirty="0"/>
              <a:t>Polyps</a:t>
            </a:r>
          </a:p>
          <a:p>
            <a:pPr lvl="1"/>
            <a:r>
              <a:rPr lang="en-US" sz="2000" dirty="0" err="1"/>
              <a:t>Tăng</a:t>
            </a:r>
            <a:r>
              <a:rPr lang="en-US" sz="2000" dirty="0"/>
              <a:t> </a:t>
            </a:r>
            <a:r>
              <a:rPr lang="en-US" sz="2000" dirty="0" err="1"/>
              <a:t>sinh</a:t>
            </a:r>
            <a:r>
              <a:rPr lang="en-US" sz="2000" dirty="0"/>
              <a:t> </a:t>
            </a:r>
            <a:r>
              <a:rPr lang="en-US" sz="2000" dirty="0" err="1"/>
              <a:t>nội</a:t>
            </a:r>
            <a:r>
              <a:rPr lang="en-US" sz="2000" dirty="0"/>
              <a:t> </a:t>
            </a:r>
            <a:r>
              <a:rPr lang="en-US" sz="2000" dirty="0" err="1"/>
              <a:t>mạc</a:t>
            </a:r>
            <a:r>
              <a:rPr lang="en-US" sz="2000" dirty="0"/>
              <a:t> </a:t>
            </a:r>
            <a:r>
              <a:rPr lang="en-US" sz="2000" dirty="0" err="1"/>
              <a:t>tử</a:t>
            </a:r>
            <a:r>
              <a:rPr lang="en-US" sz="2000" dirty="0"/>
              <a:t> </a:t>
            </a:r>
            <a:r>
              <a:rPr lang="en-US" sz="2000" dirty="0" err="1"/>
              <a:t>cung</a:t>
            </a:r>
            <a:endParaRPr lang="en-US" sz="2000" dirty="0"/>
          </a:p>
          <a:p>
            <a:pPr lvl="1"/>
            <a:r>
              <a:rPr lang="en-US" sz="2000" dirty="0"/>
              <a:t>Ung </a:t>
            </a:r>
            <a:r>
              <a:rPr lang="en-US" sz="2000" dirty="0" err="1"/>
              <a:t>thư</a:t>
            </a:r>
            <a:r>
              <a:rPr lang="en-US" sz="2000" dirty="0"/>
              <a:t> : </a:t>
            </a:r>
          </a:p>
          <a:p>
            <a:pPr lvl="2"/>
            <a:r>
              <a:rPr lang="en-US" sz="2000" dirty="0" err="1"/>
              <a:t>nội</a:t>
            </a:r>
            <a:r>
              <a:rPr lang="en-US" sz="2000" dirty="0"/>
              <a:t> </a:t>
            </a:r>
            <a:r>
              <a:rPr lang="en-US" sz="2000" dirty="0" err="1"/>
              <a:t>mạc</a:t>
            </a:r>
            <a:r>
              <a:rPr lang="en-US" sz="2000" dirty="0"/>
              <a:t> </a:t>
            </a:r>
            <a:r>
              <a:rPr lang="en-US" sz="2000" dirty="0" err="1"/>
              <a:t>tử</a:t>
            </a:r>
            <a:r>
              <a:rPr lang="en-US" sz="2000" dirty="0"/>
              <a:t> </a:t>
            </a:r>
            <a:r>
              <a:rPr lang="en-US" sz="2000" dirty="0" err="1"/>
              <a:t>cung</a:t>
            </a:r>
            <a:r>
              <a:rPr lang="en-US" sz="2000" dirty="0"/>
              <a:t> (10%)</a:t>
            </a:r>
          </a:p>
          <a:p>
            <a:pPr lvl="2"/>
            <a:r>
              <a:rPr lang="en-US" sz="2000" dirty="0"/>
              <a:t>Ung </a:t>
            </a:r>
            <a:r>
              <a:rPr lang="en-US" sz="2000" dirty="0" err="1"/>
              <a:t>thư</a:t>
            </a:r>
            <a:r>
              <a:rPr lang="en-US" sz="2000" dirty="0"/>
              <a:t> CTC (2%) </a:t>
            </a:r>
          </a:p>
          <a:p>
            <a:pPr lvl="2"/>
            <a:r>
              <a:rPr lang="en-US" sz="2000" dirty="0"/>
              <a:t>sarcoma </a:t>
            </a:r>
            <a:r>
              <a:rPr lang="en-US" sz="2000" dirty="0" err="1"/>
              <a:t>thân</a:t>
            </a:r>
            <a:r>
              <a:rPr lang="en-US" sz="2000" dirty="0"/>
              <a:t> </a:t>
            </a:r>
            <a:r>
              <a:rPr lang="en-US" sz="2000" dirty="0" err="1"/>
              <a:t>tử</a:t>
            </a:r>
            <a:r>
              <a:rPr lang="en-US" sz="2000" dirty="0"/>
              <a:t> </a:t>
            </a:r>
            <a:r>
              <a:rPr lang="en-US" sz="2000" dirty="0" err="1"/>
              <a:t>cung</a:t>
            </a:r>
            <a:r>
              <a:rPr lang="en-US" sz="2000" dirty="0"/>
              <a:t> ..</a:t>
            </a:r>
          </a:p>
        </p:txBody>
      </p:sp>
      <p:pic>
        <p:nvPicPr>
          <p:cNvPr id="6" name="Picture 2" descr="https://www.cancerresearchuk.org/sites/default/files/cstream-node/inc_anatomicalsite_uterus_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2259" y="959493"/>
            <a:ext cx="3221741" cy="33704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48138" y="5923722"/>
            <a:ext cx="7667211" cy="830997"/>
          </a:xfrm>
          <a:prstGeom prst="rect">
            <a:avLst/>
          </a:prstGeom>
          <a:noFill/>
        </p:spPr>
        <p:txBody>
          <a:bodyPr wrap="square" rtlCol="0">
            <a:spAutoFit/>
          </a:bodyPr>
          <a:lstStyle/>
          <a:p>
            <a:r>
              <a:rPr lang="en-US" sz="1200" dirty="0"/>
              <a:t>1. Smith PP, O'Connor S, Gupta J, Clark TJ. Recurrent postmenopausal bleeding: a prospective cohort study. J Minim Invasive </a:t>
            </a:r>
            <a:r>
              <a:rPr lang="en-US" sz="1200" dirty="0" err="1"/>
              <a:t>Gynecol</a:t>
            </a:r>
            <a:r>
              <a:rPr lang="en-US" sz="1200" dirty="0"/>
              <a:t> 2014; 21:799. </a:t>
            </a:r>
          </a:p>
          <a:p>
            <a:r>
              <a:rPr lang="en-US" sz="1200" dirty="0"/>
              <a:t>2. Brand A, Dubuc-</a:t>
            </a:r>
            <a:r>
              <a:rPr lang="en-US" sz="1200" dirty="0" err="1"/>
              <a:t>Lissoir</a:t>
            </a:r>
            <a:r>
              <a:rPr lang="en-US" sz="1200" dirty="0"/>
              <a:t> J, </a:t>
            </a:r>
            <a:r>
              <a:rPr lang="en-US" sz="1200" dirty="0" err="1"/>
              <a:t>Ehlen</a:t>
            </a:r>
            <a:r>
              <a:rPr lang="en-US" sz="1200" dirty="0"/>
              <a:t> Y, Plante M. Diagnosis of endometrial cancer in women with abnormal vaginal bleeding. SOGC Clin </a:t>
            </a:r>
            <a:r>
              <a:rPr lang="en-US" sz="1200" dirty="0" err="1"/>
              <a:t>Pract</a:t>
            </a:r>
            <a:r>
              <a:rPr lang="en-US" sz="1200" dirty="0"/>
              <a:t> Guidelines. 2000;8:1–3.</a:t>
            </a:r>
          </a:p>
        </p:txBody>
      </p:sp>
    </p:spTree>
    <p:extLst>
      <p:ext uri="{BB962C8B-B14F-4D97-AF65-F5344CB8AC3E}">
        <p14:creationId xmlns:p14="http://schemas.microsoft.com/office/powerpoint/2010/main" val="460055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Tiếp cận</a:t>
            </a:r>
          </a:p>
        </p:txBody>
      </p:sp>
      <p:sp>
        <p:nvSpPr>
          <p:cNvPr id="3" name="Content Placeholder 2"/>
          <p:cNvSpPr>
            <a:spLocks noGrp="1"/>
          </p:cNvSpPr>
          <p:nvPr>
            <p:ph sz="half" idx="1"/>
          </p:nvPr>
        </p:nvSpPr>
        <p:spPr>
          <a:xfrm>
            <a:off x="251520" y="2060848"/>
            <a:ext cx="3446189" cy="3980513"/>
          </a:xfrm>
        </p:spPr>
        <p:txBody>
          <a:bodyPr>
            <a:normAutofit/>
          </a:bodyPr>
          <a:lstStyle/>
          <a:p>
            <a:r>
              <a:rPr lang="en-US" sz="2500" dirty="0" err="1"/>
              <a:t>Có</a:t>
            </a:r>
            <a:r>
              <a:rPr lang="en-US" sz="2500" dirty="0"/>
              <a:t> </a:t>
            </a:r>
            <a:r>
              <a:rPr lang="en-US" sz="2500" dirty="0" err="1"/>
              <a:t>loại</a:t>
            </a:r>
            <a:r>
              <a:rPr lang="en-US" sz="2500" dirty="0"/>
              <a:t> </a:t>
            </a:r>
            <a:r>
              <a:rPr lang="en-US" sz="2500" dirty="0" err="1"/>
              <a:t>trừ</a:t>
            </a:r>
            <a:r>
              <a:rPr lang="en-US" sz="2500" dirty="0"/>
              <a:t> </a:t>
            </a:r>
            <a:r>
              <a:rPr lang="en-US" sz="2500" dirty="0" err="1"/>
              <a:t>được</a:t>
            </a:r>
            <a:r>
              <a:rPr lang="en-US" sz="2500" dirty="0"/>
              <a:t> </a:t>
            </a:r>
            <a:r>
              <a:rPr lang="en-US" sz="2500" dirty="0" err="1"/>
              <a:t>Tăng</a:t>
            </a:r>
            <a:r>
              <a:rPr lang="en-US" sz="2500" dirty="0"/>
              <a:t> </a:t>
            </a:r>
            <a:r>
              <a:rPr lang="en-US" sz="2500" dirty="0" err="1"/>
              <a:t>sinh</a:t>
            </a:r>
            <a:r>
              <a:rPr lang="en-US" sz="2500" dirty="0"/>
              <a:t> NMTC </a:t>
            </a:r>
            <a:r>
              <a:rPr lang="en-US" sz="2500" dirty="0" err="1"/>
              <a:t>và</a:t>
            </a:r>
            <a:r>
              <a:rPr lang="en-US" sz="2500" dirty="0"/>
              <a:t> Ung </a:t>
            </a:r>
            <a:r>
              <a:rPr lang="en-US" sz="2500" dirty="0" err="1"/>
              <a:t>thư</a:t>
            </a:r>
            <a:r>
              <a:rPr lang="en-US" sz="2500" dirty="0"/>
              <a:t> NMTC </a:t>
            </a:r>
            <a:r>
              <a:rPr lang="en-US" sz="2500" dirty="0" err="1"/>
              <a:t>không</a:t>
            </a:r>
            <a:r>
              <a:rPr lang="en-US" sz="2500" dirty="0"/>
              <a:t> ?</a:t>
            </a:r>
          </a:p>
          <a:p>
            <a:r>
              <a:rPr lang="en-US" sz="2500" dirty="0" err="1"/>
              <a:t>Xác</a:t>
            </a:r>
            <a:r>
              <a:rPr lang="en-US" sz="2500" dirty="0"/>
              <a:t> </a:t>
            </a:r>
            <a:r>
              <a:rPr lang="en-US" sz="2500" dirty="0" err="1"/>
              <a:t>định</a:t>
            </a:r>
            <a:r>
              <a:rPr lang="en-US" sz="2500" dirty="0"/>
              <a:t> </a:t>
            </a:r>
            <a:r>
              <a:rPr lang="en-US" sz="2500" dirty="0" err="1"/>
              <a:t>nguyên</a:t>
            </a:r>
            <a:r>
              <a:rPr lang="en-US" sz="2500" dirty="0"/>
              <a:t> </a:t>
            </a:r>
            <a:r>
              <a:rPr lang="en-US" sz="2500" dirty="0" err="1"/>
              <a:t>nhân</a:t>
            </a:r>
            <a:r>
              <a:rPr lang="en-US" sz="2500" dirty="0"/>
              <a:t>  </a:t>
            </a:r>
          </a:p>
          <a:p>
            <a:endParaRPr lang="en-US" sz="2500" dirty="0"/>
          </a:p>
          <a:p>
            <a:endParaRPr lang="en-US" sz="2500" dirty="0"/>
          </a:p>
        </p:txBody>
      </p:sp>
      <p:sp>
        <p:nvSpPr>
          <p:cNvPr id="4" name="Content Placeholder 3"/>
          <p:cNvSpPr>
            <a:spLocks noGrp="1"/>
          </p:cNvSpPr>
          <p:nvPr>
            <p:ph sz="half" idx="2"/>
          </p:nvPr>
        </p:nvSpPr>
        <p:spPr/>
        <p:txBody>
          <a:bodyPr/>
          <a:lstStyle/>
          <a:p>
            <a:endParaRPr lang="en-US"/>
          </a:p>
        </p:txBody>
      </p:sp>
      <p:pic>
        <p:nvPicPr>
          <p:cNvPr id="6" name="Picture 2" descr="http://callisto.ggsrv.com/imgsrv/FastFetch/UBER1/ZI-0689-2012-OCT00-IDSI-16-1"/>
          <p:cNvPicPr>
            <a:picLocks noChangeAspect="1" noChangeArrowheads="1"/>
          </p:cNvPicPr>
          <p:nvPr/>
        </p:nvPicPr>
        <p:blipFill rotWithShape="1">
          <a:blip r:embed="rId2">
            <a:extLst>
              <a:ext uri="{28A0092B-C50C-407E-A947-70E740481C1C}">
                <a14:useLocalDpi xmlns:a14="http://schemas.microsoft.com/office/drawing/2010/main" val="0"/>
              </a:ext>
            </a:extLst>
          </a:blip>
          <a:srcRect l="1927"/>
          <a:stretch/>
        </p:blipFill>
        <p:spPr bwMode="auto">
          <a:xfrm>
            <a:off x="4060029" y="0"/>
            <a:ext cx="5081639" cy="683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629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B29E56A-7457-4AE9-8982-3D2AB6820EF7}"/>
              </a:ext>
            </a:extLst>
          </p:cNvPr>
          <p:cNvSpPr>
            <a:spLocks noGrp="1"/>
          </p:cNvSpPr>
          <p:nvPr>
            <p:ph type="title"/>
          </p:nvPr>
        </p:nvSpPr>
        <p:spPr>
          <a:xfrm>
            <a:off x="755576" y="260648"/>
            <a:ext cx="6201736" cy="720080"/>
          </a:xfrm>
        </p:spPr>
        <p:txBody>
          <a:bodyPr>
            <a:normAutofit/>
          </a:bodyPr>
          <a:lstStyle/>
          <a:p>
            <a:r>
              <a:rPr lang="vi-VN" dirty="0" err="1"/>
              <a:t>Hậu</a:t>
            </a:r>
            <a:r>
              <a:rPr lang="vi-VN" dirty="0"/>
              <a:t> </a:t>
            </a:r>
            <a:r>
              <a:rPr lang="vi-VN" dirty="0" err="1"/>
              <a:t>quả</a:t>
            </a:r>
            <a:r>
              <a:rPr lang="vi-VN" dirty="0"/>
              <a:t> AUB</a:t>
            </a:r>
            <a:endParaRPr lang="en-US" dirty="0"/>
          </a:p>
        </p:txBody>
      </p:sp>
      <p:sp>
        <p:nvSpPr>
          <p:cNvPr id="3" name="Chỗ dành sẵn cho Nội dung 2">
            <a:extLst>
              <a:ext uri="{FF2B5EF4-FFF2-40B4-BE49-F238E27FC236}">
                <a16:creationId xmlns:a16="http://schemas.microsoft.com/office/drawing/2014/main" id="{FCB901F7-5D7F-42A4-BC66-BFB0251AEF7C}"/>
              </a:ext>
            </a:extLst>
          </p:cNvPr>
          <p:cNvSpPr>
            <a:spLocks noGrp="1"/>
          </p:cNvSpPr>
          <p:nvPr>
            <p:ph idx="1"/>
          </p:nvPr>
        </p:nvSpPr>
        <p:spPr>
          <a:xfrm>
            <a:off x="539552" y="1306679"/>
            <a:ext cx="6347714" cy="4244642"/>
          </a:xfrm>
        </p:spPr>
        <p:txBody>
          <a:bodyPr>
            <a:normAutofit/>
          </a:bodyPr>
          <a:lstStyle/>
          <a:p>
            <a:r>
              <a:rPr lang="en-US" sz="2800" dirty="0"/>
              <a:t>H</a:t>
            </a:r>
            <a:r>
              <a:rPr lang="vi-VN" sz="2800" dirty="0"/>
              <a:t>ơ</a:t>
            </a:r>
            <a:r>
              <a:rPr lang="en-US" sz="2800" dirty="0"/>
              <a:t>n ½ </a:t>
            </a:r>
            <a:r>
              <a:rPr lang="en-US" sz="2800" dirty="0" err="1"/>
              <a:t>phụ</a:t>
            </a:r>
            <a:r>
              <a:rPr lang="en-US" sz="2800" dirty="0"/>
              <a:t> </a:t>
            </a:r>
            <a:r>
              <a:rPr lang="en-US" sz="2800" dirty="0" err="1"/>
              <a:t>nữ</a:t>
            </a:r>
            <a:r>
              <a:rPr lang="en-US" sz="2800" dirty="0"/>
              <a:t> </a:t>
            </a:r>
            <a:r>
              <a:rPr lang="en-US" sz="2800" dirty="0" err="1"/>
              <a:t>bị</a:t>
            </a:r>
            <a:r>
              <a:rPr lang="en-US" sz="2800" dirty="0"/>
              <a:t> </a:t>
            </a:r>
            <a:r>
              <a:rPr lang="en-US" sz="2800" dirty="0" err="1"/>
              <a:t>ảnh</a:t>
            </a:r>
            <a:r>
              <a:rPr lang="en-US" sz="2800" dirty="0"/>
              <a:t> h</a:t>
            </a:r>
            <a:r>
              <a:rPr lang="vi-VN" sz="2800" dirty="0" err="1"/>
              <a:t>ưởng</a:t>
            </a:r>
            <a:r>
              <a:rPr lang="en-US" sz="2800" dirty="0"/>
              <a:t> AUB </a:t>
            </a:r>
            <a:r>
              <a:rPr lang="en-US" sz="2800" dirty="0" err="1"/>
              <a:t>không</a:t>
            </a:r>
            <a:r>
              <a:rPr lang="en-US" sz="2800" dirty="0"/>
              <a:t> </a:t>
            </a:r>
            <a:r>
              <a:rPr lang="en-US" sz="2800" dirty="0" err="1"/>
              <a:t>tìm</a:t>
            </a:r>
            <a:r>
              <a:rPr lang="en-US" sz="2800" dirty="0"/>
              <a:t> </a:t>
            </a:r>
            <a:r>
              <a:rPr lang="en-US" sz="2800" dirty="0" err="1"/>
              <a:t>đến</a:t>
            </a:r>
            <a:r>
              <a:rPr lang="en-US" sz="2800" dirty="0"/>
              <a:t> </a:t>
            </a:r>
            <a:r>
              <a:rPr lang="en-US" sz="2800" dirty="0" err="1"/>
              <a:t>chăm</a:t>
            </a:r>
            <a:r>
              <a:rPr lang="en-US" sz="2800" dirty="0"/>
              <a:t> </a:t>
            </a:r>
            <a:r>
              <a:rPr lang="en-US" sz="2800" dirty="0" err="1"/>
              <a:t>sóc</a:t>
            </a:r>
            <a:r>
              <a:rPr lang="en-US" sz="2800" dirty="0"/>
              <a:t> y </a:t>
            </a:r>
            <a:r>
              <a:rPr lang="en-US" sz="2800" dirty="0" err="1"/>
              <a:t>tế</a:t>
            </a:r>
            <a:endParaRPr lang="en-US" sz="2800" dirty="0"/>
          </a:p>
          <a:p>
            <a:r>
              <a:rPr lang="en-US" sz="2800" dirty="0" err="1"/>
              <a:t>Ảnh</a:t>
            </a:r>
            <a:r>
              <a:rPr lang="en-US" sz="2800" dirty="0"/>
              <a:t> h</a:t>
            </a:r>
            <a:r>
              <a:rPr lang="vi-VN" sz="2800" dirty="0" err="1"/>
              <a:t>ưởn</a:t>
            </a:r>
            <a:r>
              <a:rPr lang="en-US" sz="2800" dirty="0"/>
              <a:t>g </a:t>
            </a:r>
            <a:r>
              <a:rPr lang="en-US" sz="2800" dirty="0" err="1"/>
              <a:t>từ</a:t>
            </a:r>
            <a:r>
              <a:rPr lang="en-US" sz="2800" dirty="0"/>
              <a:t> </a:t>
            </a:r>
            <a:r>
              <a:rPr lang="en-US" sz="2800" dirty="0" err="1"/>
              <a:t>nhẹ</a:t>
            </a:r>
            <a:r>
              <a:rPr lang="en-US" sz="2800" dirty="0"/>
              <a:t> </a:t>
            </a:r>
            <a:r>
              <a:rPr lang="en-US" sz="2800" dirty="0" err="1"/>
              <a:t>đến</a:t>
            </a:r>
            <a:r>
              <a:rPr lang="en-US" sz="2800" dirty="0"/>
              <a:t> </a:t>
            </a:r>
            <a:r>
              <a:rPr lang="en-US" sz="2800" dirty="0" err="1"/>
              <a:t>trầm</a:t>
            </a:r>
            <a:r>
              <a:rPr lang="en-US" sz="2800" dirty="0"/>
              <a:t> </a:t>
            </a:r>
            <a:r>
              <a:rPr lang="vi-VN" sz="2800" dirty="0" err="1"/>
              <a:t>trọng</a:t>
            </a:r>
            <a:r>
              <a:rPr lang="vi-VN" sz="2800" dirty="0"/>
              <a:t> </a:t>
            </a:r>
            <a:r>
              <a:rPr lang="vi-VN" sz="2800" dirty="0" err="1"/>
              <a:t>khả</a:t>
            </a:r>
            <a:r>
              <a:rPr lang="vi-VN" sz="2800" dirty="0"/>
              <a:t> năng lao </a:t>
            </a:r>
            <a:r>
              <a:rPr lang="vi-VN" sz="2800" dirty="0" err="1"/>
              <a:t>động</a:t>
            </a:r>
            <a:endParaRPr lang="vi-VN" sz="2800" dirty="0"/>
          </a:p>
          <a:p>
            <a:r>
              <a:rPr lang="vi-VN" sz="2800" dirty="0" err="1"/>
              <a:t>Giảm</a:t>
            </a:r>
            <a:r>
              <a:rPr lang="vi-VN" sz="2800" dirty="0"/>
              <a:t> </a:t>
            </a:r>
            <a:r>
              <a:rPr lang="vi-VN" sz="2800" dirty="0" err="1"/>
              <a:t>chất</a:t>
            </a:r>
            <a:r>
              <a:rPr lang="vi-VN" sz="2800" dirty="0"/>
              <a:t> </a:t>
            </a:r>
            <a:r>
              <a:rPr lang="vi-VN" sz="2800" dirty="0" err="1"/>
              <a:t>lượng</a:t>
            </a:r>
            <a:r>
              <a:rPr lang="vi-VN" sz="2800" dirty="0"/>
              <a:t> </a:t>
            </a:r>
            <a:r>
              <a:rPr lang="vi-VN" sz="2800" dirty="0" err="1"/>
              <a:t>cuộc</a:t>
            </a:r>
            <a:r>
              <a:rPr lang="vi-VN" sz="2800" dirty="0"/>
              <a:t> </a:t>
            </a:r>
            <a:r>
              <a:rPr lang="vi-VN" sz="2800" dirty="0" err="1"/>
              <a:t>sống</a:t>
            </a:r>
            <a:endParaRPr lang="vi-VN" sz="2800" dirty="0"/>
          </a:p>
          <a:p>
            <a:r>
              <a:rPr lang="vi-VN" sz="2800" dirty="0"/>
              <a:t>Tăng </a:t>
            </a:r>
            <a:r>
              <a:rPr lang="vi-VN" sz="2800" dirty="0" err="1"/>
              <a:t>tỷ</a:t>
            </a:r>
            <a:r>
              <a:rPr lang="vi-VN" sz="2800" dirty="0"/>
              <a:t> </a:t>
            </a:r>
            <a:r>
              <a:rPr lang="vi-VN" sz="2800" dirty="0" err="1"/>
              <a:t>lệ</a:t>
            </a:r>
            <a:r>
              <a:rPr lang="vi-VN" sz="2800" dirty="0"/>
              <a:t> </a:t>
            </a:r>
            <a:r>
              <a:rPr lang="vi-VN" sz="2800" dirty="0" err="1"/>
              <a:t>bệnh</a:t>
            </a:r>
            <a:r>
              <a:rPr lang="vi-VN" sz="2800" dirty="0"/>
              <a:t> </a:t>
            </a:r>
            <a:r>
              <a:rPr lang="vi-VN" sz="2800" dirty="0" err="1"/>
              <a:t>tật</a:t>
            </a:r>
            <a:r>
              <a:rPr lang="vi-VN" sz="2800" dirty="0"/>
              <a:t> </a:t>
            </a:r>
            <a:r>
              <a:rPr lang="vi-VN" sz="2800" dirty="0" err="1"/>
              <a:t>và</a:t>
            </a:r>
            <a:r>
              <a:rPr lang="vi-VN" sz="2800" dirty="0"/>
              <a:t> </a:t>
            </a:r>
            <a:r>
              <a:rPr lang="vi-VN" sz="2800" dirty="0" err="1"/>
              <a:t>tử</a:t>
            </a:r>
            <a:r>
              <a:rPr lang="vi-VN" sz="2800" dirty="0"/>
              <a:t> vong cho </a:t>
            </a:r>
            <a:r>
              <a:rPr lang="vi-VN" sz="2800" dirty="0" err="1"/>
              <a:t>sản</a:t>
            </a:r>
            <a:r>
              <a:rPr lang="vi-VN" sz="2800" dirty="0"/>
              <a:t> </a:t>
            </a:r>
            <a:r>
              <a:rPr lang="vi-VN" sz="2800" dirty="0" err="1"/>
              <a:t>phụ</a:t>
            </a:r>
            <a:r>
              <a:rPr lang="vi-VN" sz="2800" dirty="0"/>
              <a:t>/</a:t>
            </a:r>
            <a:r>
              <a:rPr lang="vi-VN" sz="2800" dirty="0" err="1"/>
              <a:t>thiếu</a:t>
            </a:r>
            <a:r>
              <a:rPr lang="vi-VN" sz="2800" dirty="0"/>
              <a:t> </a:t>
            </a:r>
            <a:r>
              <a:rPr lang="vi-VN" sz="2800" dirty="0" err="1"/>
              <a:t>máu</a:t>
            </a:r>
            <a:r>
              <a:rPr lang="vi-VN" sz="2800" dirty="0"/>
              <a:t> do AUB </a:t>
            </a:r>
            <a:endParaRPr lang="en-US" sz="2800" dirty="0"/>
          </a:p>
          <a:p>
            <a:endParaRPr lang="en-US" sz="2800" dirty="0"/>
          </a:p>
          <a:p>
            <a:endParaRPr lang="en-US" sz="2800" dirty="0"/>
          </a:p>
        </p:txBody>
      </p:sp>
      <p:sp>
        <p:nvSpPr>
          <p:cNvPr id="4" name="Hộp Văn bản 3">
            <a:extLst>
              <a:ext uri="{FF2B5EF4-FFF2-40B4-BE49-F238E27FC236}">
                <a16:creationId xmlns:a16="http://schemas.microsoft.com/office/drawing/2014/main" id="{0053E31D-E761-4C6D-BCC4-CE1836DBF2A9}"/>
              </a:ext>
            </a:extLst>
          </p:cNvPr>
          <p:cNvSpPr txBox="1"/>
          <p:nvPr/>
        </p:nvSpPr>
        <p:spPr>
          <a:xfrm>
            <a:off x="3203848" y="5551321"/>
            <a:ext cx="5190081" cy="646331"/>
          </a:xfrm>
          <a:prstGeom prst="rect">
            <a:avLst/>
          </a:prstGeom>
          <a:noFill/>
        </p:spPr>
        <p:txBody>
          <a:bodyPr wrap="square" rtlCol="0">
            <a:spAutoFit/>
          </a:bodyPr>
          <a:lstStyle/>
          <a:p>
            <a:r>
              <a:rPr lang="en-US" sz="1200" dirty="0"/>
              <a:t>The two FIGO systems for normal and abnormal uterine bleeding symptoms and classification of causes of abnormal uterine bleeding in the reproductive years: 2018 revisions</a:t>
            </a:r>
          </a:p>
        </p:txBody>
      </p:sp>
    </p:spTree>
    <p:extLst>
      <p:ext uri="{BB962C8B-B14F-4D97-AF65-F5344CB8AC3E}">
        <p14:creationId xmlns:p14="http://schemas.microsoft.com/office/powerpoint/2010/main" val="3803053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pic>
        <p:nvPicPr>
          <p:cNvPr id="4" name="Content Placeholder 6"/>
          <p:cNvPicPr>
            <a:picLocks noGrp="1" noChangeAspect="1"/>
          </p:cNvPicPr>
          <p:nvPr>
            <p:ph idx="1"/>
          </p:nvPr>
        </p:nvPicPr>
        <p:blipFill>
          <a:blip r:embed="rId2"/>
          <a:stretch>
            <a:fillRect/>
          </a:stretch>
        </p:blipFill>
        <p:spPr>
          <a:xfrm>
            <a:off x="609599" y="592573"/>
            <a:ext cx="7309750" cy="5655827"/>
          </a:xfrm>
          <a:prstGeom prst="rect">
            <a:avLst/>
          </a:prstGeom>
        </p:spPr>
      </p:pic>
    </p:spTree>
    <p:extLst>
      <p:ext uri="{BB962C8B-B14F-4D97-AF65-F5344CB8AC3E}">
        <p14:creationId xmlns:p14="http://schemas.microsoft.com/office/powerpoint/2010/main" val="662496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A29C27B-ABB5-4DDE-B2BD-2874DCE46B0C}"/>
              </a:ext>
            </a:extLst>
          </p:cNvPr>
          <p:cNvSpPr>
            <a:spLocks noGrp="1"/>
          </p:cNvSpPr>
          <p:nvPr>
            <p:ph type="title"/>
          </p:nvPr>
        </p:nvSpPr>
        <p:spPr>
          <a:xfrm>
            <a:off x="251520" y="364683"/>
            <a:ext cx="7452128" cy="960668"/>
          </a:xfrm>
        </p:spPr>
        <p:txBody>
          <a:bodyPr>
            <a:normAutofit/>
          </a:bodyPr>
          <a:lstStyle/>
          <a:p>
            <a:r>
              <a:rPr lang="vi-VN" sz="3300" dirty="0">
                <a:latin typeface="Calibri (Body)"/>
              </a:rPr>
              <a:t>Siêu âm </a:t>
            </a:r>
            <a:r>
              <a:rPr lang="vi-VN" sz="3300" dirty="0" err="1">
                <a:latin typeface="Calibri (Body)"/>
              </a:rPr>
              <a:t>ngã</a:t>
            </a:r>
            <a:r>
              <a:rPr lang="vi-VN" sz="3300" dirty="0">
                <a:latin typeface="Calibri (Body)"/>
              </a:rPr>
              <a:t> âm </a:t>
            </a:r>
            <a:r>
              <a:rPr lang="vi-VN" sz="3300" dirty="0" err="1">
                <a:latin typeface="Calibri (Body)"/>
              </a:rPr>
              <a:t>đạo</a:t>
            </a:r>
            <a:r>
              <a:rPr lang="vi-VN" sz="3300" dirty="0">
                <a:latin typeface="Calibri (Body)"/>
              </a:rPr>
              <a:t> : </a:t>
            </a:r>
            <a:r>
              <a:rPr lang="vi-VN" sz="3300" dirty="0" err="1">
                <a:latin typeface="Calibri (Body)"/>
              </a:rPr>
              <a:t>khảo</a:t>
            </a:r>
            <a:r>
              <a:rPr lang="vi-VN" sz="3300" dirty="0">
                <a:latin typeface="Calibri (Body)"/>
              </a:rPr>
              <a:t> </a:t>
            </a:r>
            <a:r>
              <a:rPr lang="vi-VN" sz="3300" dirty="0" err="1">
                <a:latin typeface="Calibri (Body)"/>
              </a:rPr>
              <a:t>sát</a:t>
            </a:r>
            <a:r>
              <a:rPr lang="vi-VN" sz="3300" dirty="0">
                <a:latin typeface="Calibri (Body)"/>
              </a:rPr>
              <a:t> </a:t>
            </a:r>
            <a:r>
              <a:rPr lang="vi-VN" sz="3300" dirty="0" err="1">
                <a:latin typeface="Calibri (Body)"/>
              </a:rPr>
              <a:t>đầu</a:t>
            </a:r>
            <a:r>
              <a:rPr lang="en-US" sz="3300" dirty="0">
                <a:latin typeface="Calibri (Body)"/>
              </a:rPr>
              <a:t> </a:t>
            </a:r>
            <a:r>
              <a:rPr lang="vi-VN" sz="3300" dirty="0">
                <a:latin typeface="Calibri (Body)"/>
              </a:rPr>
              <a:t>tay</a:t>
            </a:r>
          </a:p>
        </p:txBody>
      </p:sp>
      <p:sp>
        <p:nvSpPr>
          <p:cNvPr id="3" name="Chỗ dành sẵn cho Nội dung 2">
            <a:extLst>
              <a:ext uri="{FF2B5EF4-FFF2-40B4-BE49-F238E27FC236}">
                <a16:creationId xmlns:a16="http://schemas.microsoft.com/office/drawing/2014/main" id="{29446C7D-AF06-4107-9CAB-71AA50BEDC90}"/>
              </a:ext>
            </a:extLst>
          </p:cNvPr>
          <p:cNvSpPr>
            <a:spLocks noGrp="1"/>
          </p:cNvSpPr>
          <p:nvPr>
            <p:ph idx="1"/>
          </p:nvPr>
        </p:nvSpPr>
        <p:spPr>
          <a:xfrm>
            <a:off x="896816" y="1697794"/>
            <a:ext cx="8071338" cy="4128868"/>
          </a:xfrm>
        </p:spPr>
        <p:txBody>
          <a:bodyPr>
            <a:normAutofit/>
          </a:bodyPr>
          <a:lstStyle/>
          <a:p>
            <a:r>
              <a:rPr lang="en-US" sz="2500" b="1" dirty="0" err="1">
                <a:latin typeface="+mj-lt"/>
              </a:rPr>
              <a:t>Mục</a:t>
            </a:r>
            <a:r>
              <a:rPr lang="en-US" sz="2500" b="1" dirty="0">
                <a:latin typeface="+mj-lt"/>
              </a:rPr>
              <a:t> </a:t>
            </a:r>
            <a:r>
              <a:rPr lang="en-US" sz="2500" b="1" dirty="0" err="1">
                <a:latin typeface="+mj-lt"/>
              </a:rPr>
              <a:t>tiêu</a:t>
            </a:r>
            <a:r>
              <a:rPr lang="en-US" sz="2500" b="1" dirty="0">
                <a:latin typeface="+mj-lt"/>
              </a:rPr>
              <a:t> :</a:t>
            </a:r>
            <a:r>
              <a:rPr lang="vi-VN" sz="2500" dirty="0">
                <a:latin typeface="+mj-lt"/>
              </a:rPr>
              <a:t> </a:t>
            </a:r>
            <a:r>
              <a:rPr lang="vi-VN" sz="2500" dirty="0" err="1">
                <a:latin typeface="+mj-lt"/>
              </a:rPr>
              <a:t>đánh</a:t>
            </a:r>
            <a:r>
              <a:rPr lang="vi-VN" sz="2500" dirty="0">
                <a:latin typeface="+mj-lt"/>
              </a:rPr>
              <a:t> </a:t>
            </a:r>
            <a:r>
              <a:rPr lang="vi-VN" sz="2500" dirty="0" err="1">
                <a:latin typeface="+mj-lt"/>
              </a:rPr>
              <a:t>giá</a:t>
            </a:r>
            <a:r>
              <a:rPr lang="vi-VN" sz="2500" dirty="0">
                <a:latin typeface="+mj-lt"/>
              </a:rPr>
              <a:t> </a:t>
            </a:r>
            <a:r>
              <a:rPr lang="vi-VN" sz="2500" dirty="0" err="1">
                <a:latin typeface="+mj-lt"/>
              </a:rPr>
              <a:t>cả</a:t>
            </a:r>
            <a:r>
              <a:rPr lang="vi-VN" sz="2500" dirty="0">
                <a:latin typeface="+mj-lt"/>
              </a:rPr>
              <a:t> </a:t>
            </a:r>
            <a:r>
              <a:rPr lang="vi-VN" sz="2500" dirty="0" err="1">
                <a:latin typeface="+mj-lt"/>
              </a:rPr>
              <a:t>lớp</a:t>
            </a:r>
            <a:r>
              <a:rPr lang="vi-VN" sz="2500" dirty="0">
                <a:latin typeface="+mj-lt"/>
              </a:rPr>
              <a:t> cơ </a:t>
            </a:r>
            <a:r>
              <a:rPr lang="vi-VN" sz="2500" dirty="0" err="1">
                <a:latin typeface="+mj-lt"/>
              </a:rPr>
              <a:t>và</a:t>
            </a:r>
            <a:r>
              <a:rPr lang="vi-VN" sz="2500" dirty="0">
                <a:latin typeface="+mj-lt"/>
              </a:rPr>
              <a:t> NMTC</a:t>
            </a:r>
          </a:p>
          <a:p>
            <a:r>
              <a:rPr lang="vi-VN" sz="2500" b="1" dirty="0" err="1">
                <a:latin typeface="+mj-lt"/>
              </a:rPr>
              <a:t>Nhược</a:t>
            </a:r>
            <a:r>
              <a:rPr lang="vi-VN" sz="2500" b="1" dirty="0">
                <a:latin typeface="+mj-lt"/>
              </a:rPr>
              <a:t> </a:t>
            </a:r>
            <a:r>
              <a:rPr lang="vi-VN" sz="2500" b="1" dirty="0" err="1">
                <a:latin typeface="+mj-lt"/>
              </a:rPr>
              <a:t>điểm</a:t>
            </a:r>
            <a:r>
              <a:rPr lang="vi-VN" sz="2500" dirty="0">
                <a:latin typeface="+mj-lt"/>
              </a:rPr>
              <a:t>: </a:t>
            </a:r>
            <a:r>
              <a:rPr lang="en-US" sz="2500" dirty="0" err="1">
                <a:latin typeface="+mj-lt"/>
              </a:rPr>
              <a:t>khó</a:t>
            </a:r>
            <a:r>
              <a:rPr lang="en-US" sz="2500" dirty="0">
                <a:latin typeface="+mj-lt"/>
              </a:rPr>
              <a:t> </a:t>
            </a:r>
            <a:r>
              <a:rPr lang="en-US" sz="2500" dirty="0" err="1">
                <a:latin typeface="+mj-lt"/>
              </a:rPr>
              <a:t>đánh</a:t>
            </a:r>
            <a:r>
              <a:rPr lang="en-US" sz="2500" dirty="0">
                <a:latin typeface="+mj-lt"/>
              </a:rPr>
              <a:t> </a:t>
            </a:r>
            <a:r>
              <a:rPr lang="en-US" sz="2500" dirty="0" err="1">
                <a:latin typeface="+mj-lt"/>
              </a:rPr>
              <a:t>giá</a:t>
            </a:r>
            <a:r>
              <a:rPr lang="en-US" sz="2500" dirty="0">
                <a:latin typeface="+mj-lt"/>
              </a:rPr>
              <a:t> </a:t>
            </a:r>
            <a:r>
              <a:rPr lang="en-US" sz="2500" dirty="0" err="1">
                <a:latin typeface="+mj-lt"/>
              </a:rPr>
              <a:t>khi</a:t>
            </a:r>
            <a:endParaRPr lang="en-US" sz="2500" dirty="0">
              <a:latin typeface="+mj-lt"/>
            </a:endParaRPr>
          </a:p>
          <a:p>
            <a:pPr lvl="1"/>
            <a:r>
              <a:rPr lang="en-US" sz="2500" dirty="0" err="1">
                <a:latin typeface="+mj-lt"/>
              </a:rPr>
              <a:t>Tử</a:t>
            </a:r>
            <a:r>
              <a:rPr lang="en-US" sz="2500" dirty="0">
                <a:latin typeface="+mj-lt"/>
              </a:rPr>
              <a:t> </a:t>
            </a:r>
            <a:r>
              <a:rPr lang="en-US" sz="2500" dirty="0" err="1">
                <a:latin typeface="+mj-lt"/>
              </a:rPr>
              <a:t>cung</a:t>
            </a:r>
            <a:r>
              <a:rPr lang="en-US" sz="2500" dirty="0">
                <a:latin typeface="+mj-lt"/>
              </a:rPr>
              <a:t> axial</a:t>
            </a:r>
          </a:p>
          <a:p>
            <a:pPr lvl="1"/>
            <a:r>
              <a:rPr lang="en-US" sz="2500" dirty="0" err="1">
                <a:latin typeface="+mj-lt"/>
              </a:rPr>
              <a:t>Béo</a:t>
            </a:r>
            <a:r>
              <a:rPr lang="en-US" sz="2500" dirty="0">
                <a:latin typeface="+mj-lt"/>
              </a:rPr>
              <a:t> </a:t>
            </a:r>
            <a:r>
              <a:rPr lang="en-US" sz="2500" dirty="0" err="1">
                <a:latin typeface="+mj-lt"/>
              </a:rPr>
              <a:t>phì</a:t>
            </a:r>
            <a:endParaRPr lang="en-US" sz="2500" dirty="0">
              <a:latin typeface="+mj-lt"/>
            </a:endParaRPr>
          </a:p>
          <a:p>
            <a:pPr lvl="1"/>
            <a:r>
              <a:rPr lang="en-US" sz="2500" dirty="0" err="1">
                <a:latin typeface="+mj-lt"/>
              </a:rPr>
              <a:t>Có</a:t>
            </a:r>
            <a:r>
              <a:rPr lang="en-US" sz="2500" dirty="0">
                <a:latin typeface="+mj-lt"/>
              </a:rPr>
              <a:t> UXCTC </a:t>
            </a:r>
            <a:r>
              <a:rPr lang="en-US" sz="2500" dirty="0" err="1">
                <a:latin typeface="+mj-lt"/>
              </a:rPr>
              <a:t>đồng</a:t>
            </a:r>
            <a:r>
              <a:rPr lang="en-US" sz="2500" dirty="0">
                <a:latin typeface="+mj-lt"/>
              </a:rPr>
              <a:t> </a:t>
            </a:r>
            <a:r>
              <a:rPr lang="en-US" sz="2500" dirty="0" err="1">
                <a:latin typeface="+mj-lt"/>
              </a:rPr>
              <a:t>thời</a:t>
            </a:r>
            <a:endParaRPr lang="en-US" sz="2500" dirty="0">
              <a:latin typeface="+mj-lt"/>
            </a:endParaRPr>
          </a:p>
          <a:p>
            <a:pPr lvl="1"/>
            <a:r>
              <a:rPr lang="en-US" sz="2500" dirty="0" err="1">
                <a:latin typeface="+mj-lt"/>
              </a:rPr>
              <a:t>Tiền</a:t>
            </a:r>
            <a:r>
              <a:rPr lang="en-US" sz="2500" dirty="0">
                <a:latin typeface="+mj-lt"/>
              </a:rPr>
              <a:t> </a:t>
            </a:r>
            <a:r>
              <a:rPr lang="en-US" sz="2500" dirty="0" err="1">
                <a:latin typeface="+mj-lt"/>
              </a:rPr>
              <a:t>căn</a:t>
            </a:r>
            <a:r>
              <a:rPr lang="en-US" sz="2500" dirty="0">
                <a:latin typeface="+mj-lt"/>
              </a:rPr>
              <a:t> PT </a:t>
            </a:r>
            <a:r>
              <a:rPr lang="en-US" sz="2500" dirty="0" err="1">
                <a:latin typeface="+mj-lt"/>
              </a:rPr>
              <a:t>tử</a:t>
            </a:r>
            <a:r>
              <a:rPr lang="en-US" sz="2500" dirty="0">
                <a:latin typeface="+mj-lt"/>
              </a:rPr>
              <a:t> </a:t>
            </a:r>
            <a:r>
              <a:rPr lang="en-US" sz="2500" dirty="0" err="1">
                <a:latin typeface="+mj-lt"/>
              </a:rPr>
              <a:t>cung</a:t>
            </a:r>
            <a:endParaRPr lang="en-US" sz="2500" dirty="0">
              <a:latin typeface="+mj-lt"/>
            </a:endParaRPr>
          </a:p>
          <a:p>
            <a:endParaRPr lang="vi-VN" sz="2500" dirty="0">
              <a:latin typeface="+mj-lt"/>
            </a:endParaRPr>
          </a:p>
        </p:txBody>
      </p:sp>
      <p:pic>
        <p:nvPicPr>
          <p:cNvPr id="4" name="Picture 3"/>
          <p:cNvPicPr>
            <a:picLocks noChangeAspect="1"/>
          </p:cNvPicPr>
          <p:nvPr/>
        </p:nvPicPr>
        <p:blipFill rotWithShape="1">
          <a:blip r:embed="rId3"/>
          <a:srcRect l="24403" t="25619" r="22117" b="14863"/>
          <a:stretch/>
        </p:blipFill>
        <p:spPr>
          <a:xfrm>
            <a:off x="4800601" y="3403348"/>
            <a:ext cx="4151210" cy="2597402"/>
          </a:xfrm>
          <a:prstGeom prst="rect">
            <a:avLst/>
          </a:prstGeom>
        </p:spPr>
      </p:pic>
    </p:spTree>
    <p:extLst>
      <p:ext uri="{BB962C8B-B14F-4D97-AF65-F5344CB8AC3E}">
        <p14:creationId xmlns:p14="http://schemas.microsoft.com/office/powerpoint/2010/main" val="2963549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031C65-F075-4E7E-96EC-4BF6C675C8D4}"/>
              </a:ext>
            </a:extLst>
          </p:cNvPr>
          <p:cNvSpPr>
            <a:spLocks noGrp="1"/>
          </p:cNvSpPr>
          <p:nvPr>
            <p:ph type="title"/>
          </p:nvPr>
        </p:nvSpPr>
        <p:spPr>
          <a:xfrm>
            <a:off x="119990" y="188640"/>
            <a:ext cx="8764337" cy="960668"/>
          </a:xfrm>
        </p:spPr>
        <p:txBody>
          <a:bodyPr>
            <a:normAutofit/>
          </a:bodyPr>
          <a:lstStyle/>
          <a:p>
            <a:r>
              <a:rPr lang="vi-VN"/>
              <a:t>Siêu âm có bơm nước (SIS):</a:t>
            </a:r>
            <a:endParaRPr lang="vi-VN" sz="1800"/>
          </a:p>
        </p:txBody>
      </p:sp>
      <p:sp>
        <p:nvSpPr>
          <p:cNvPr id="3" name="Chỗ dành sẵn cho Nội dung 2">
            <a:extLst>
              <a:ext uri="{FF2B5EF4-FFF2-40B4-BE49-F238E27FC236}">
                <a16:creationId xmlns:a16="http://schemas.microsoft.com/office/drawing/2014/main" id="{51B336F7-FCFB-48BB-9E42-230A3889EDBC}"/>
              </a:ext>
            </a:extLst>
          </p:cNvPr>
          <p:cNvSpPr>
            <a:spLocks noGrp="1"/>
          </p:cNvSpPr>
          <p:nvPr>
            <p:ph idx="1"/>
          </p:nvPr>
        </p:nvSpPr>
        <p:spPr>
          <a:xfrm>
            <a:off x="259673" y="764704"/>
            <a:ext cx="8092818" cy="3248101"/>
          </a:xfrm>
        </p:spPr>
        <p:txBody>
          <a:bodyPr>
            <a:noAutofit/>
          </a:bodyPr>
          <a:lstStyle/>
          <a:p>
            <a:r>
              <a:rPr lang="vi-VN" sz="2300" dirty="0"/>
              <a:t>Ưu </a:t>
            </a:r>
            <a:r>
              <a:rPr lang="vi-VN" sz="2300" dirty="0" err="1"/>
              <a:t>điểm</a:t>
            </a:r>
            <a:r>
              <a:rPr lang="vi-VN" sz="2300" dirty="0"/>
              <a:t> hơn TVS </a:t>
            </a:r>
            <a:r>
              <a:rPr lang="vi-VN" sz="2300" dirty="0" err="1"/>
              <a:t>là</a:t>
            </a:r>
            <a:r>
              <a:rPr lang="vi-VN" sz="2300" dirty="0"/>
              <a:t> </a:t>
            </a:r>
            <a:r>
              <a:rPr lang="vi-VN" sz="2300" dirty="0" err="1"/>
              <a:t>đánh</a:t>
            </a:r>
            <a:r>
              <a:rPr lang="vi-VN" sz="2300" dirty="0"/>
              <a:t> </a:t>
            </a:r>
            <a:r>
              <a:rPr lang="vi-VN" sz="2300" dirty="0" err="1"/>
              <a:t>giá</a:t>
            </a:r>
            <a:r>
              <a:rPr lang="vi-VN" sz="2300" dirty="0"/>
              <a:t> </a:t>
            </a:r>
            <a:r>
              <a:rPr lang="vi-VN" sz="2300" dirty="0" err="1"/>
              <a:t>khối</a:t>
            </a:r>
            <a:r>
              <a:rPr lang="vi-VN" sz="2300" dirty="0"/>
              <a:t> ở </a:t>
            </a:r>
            <a:r>
              <a:rPr lang="vi-VN" sz="2300" dirty="0" err="1"/>
              <a:t>lòng</a:t>
            </a:r>
            <a:r>
              <a:rPr lang="vi-VN" sz="2300" dirty="0"/>
              <a:t> TC, phân </a:t>
            </a:r>
            <a:r>
              <a:rPr lang="vi-VN" sz="2300" dirty="0" err="1"/>
              <a:t>biệt</a:t>
            </a:r>
            <a:r>
              <a:rPr lang="vi-VN" sz="2300" dirty="0"/>
              <a:t> NMTC, UXTC </a:t>
            </a:r>
            <a:r>
              <a:rPr lang="vi-VN" sz="2300" dirty="0" err="1"/>
              <a:t>dưới</a:t>
            </a:r>
            <a:r>
              <a:rPr lang="vi-VN" sz="2300" dirty="0"/>
              <a:t> niêm </a:t>
            </a:r>
            <a:r>
              <a:rPr lang="vi-VN" sz="2300" dirty="0" err="1"/>
              <a:t>hoặc</a:t>
            </a:r>
            <a:r>
              <a:rPr lang="vi-VN" sz="2300" dirty="0"/>
              <a:t> trong </a:t>
            </a:r>
            <a:r>
              <a:rPr lang="vi-VN" sz="2300" dirty="0" err="1"/>
              <a:t>cơ,cục</a:t>
            </a:r>
            <a:r>
              <a:rPr lang="vi-VN" sz="2300" dirty="0"/>
              <a:t> </a:t>
            </a:r>
            <a:r>
              <a:rPr lang="vi-VN" sz="2300" dirty="0" err="1"/>
              <a:t>máu</a:t>
            </a:r>
            <a:r>
              <a:rPr lang="vi-VN" sz="2300" dirty="0"/>
              <a:t> đông</a:t>
            </a:r>
            <a:endParaRPr lang="en-US" sz="2300" dirty="0"/>
          </a:p>
          <a:p>
            <a:r>
              <a:rPr lang="en-US" sz="2300" dirty="0"/>
              <a:t>H</a:t>
            </a:r>
            <a:r>
              <a:rPr lang="vi-VN" sz="2300" dirty="0" err="1"/>
              <a:t>ướng</a:t>
            </a:r>
            <a:r>
              <a:rPr lang="vi-VN" sz="2300" dirty="0"/>
              <a:t> </a:t>
            </a:r>
            <a:r>
              <a:rPr lang="vi-VN" sz="2300" dirty="0" err="1"/>
              <a:t>dẫn</a:t>
            </a:r>
            <a:r>
              <a:rPr lang="vi-VN" sz="2300" dirty="0"/>
              <a:t> cho ST </a:t>
            </a:r>
            <a:r>
              <a:rPr lang="vi-VN" sz="2300" dirty="0" err="1"/>
              <a:t>bằng</a:t>
            </a:r>
            <a:r>
              <a:rPr lang="vi-VN" sz="2300" dirty="0"/>
              <a:t> </a:t>
            </a:r>
            <a:r>
              <a:rPr lang="vi-VN" sz="2300" dirty="0" err="1"/>
              <a:t>Pipelle</a:t>
            </a:r>
            <a:r>
              <a:rPr lang="en-US" sz="2300" dirty="0"/>
              <a:t> (</a:t>
            </a:r>
            <a:r>
              <a:rPr lang="en-US" sz="2300" dirty="0" err="1"/>
              <a:t>Moschos</a:t>
            </a:r>
            <a:r>
              <a:rPr lang="en-US" sz="2300" dirty="0"/>
              <a:t> </a:t>
            </a:r>
            <a:r>
              <a:rPr lang="en-US" sz="2300" dirty="0" err="1"/>
              <a:t>và</a:t>
            </a:r>
            <a:r>
              <a:rPr lang="en-US" sz="2300" dirty="0"/>
              <a:t> CS – 2009)</a:t>
            </a:r>
            <a:endParaRPr lang="vi-VN" sz="2300" dirty="0"/>
          </a:p>
          <a:p>
            <a:r>
              <a:rPr lang="vi-VN" sz="2300" dirty="0"/>
              <a:t>CCĐ: </a:t>
            </a:r>
            <a:r>
              <a:rPr lang="en-US" sz="2300" dirty="0" err="1"/>
              <a:t>Có</a:t>
            </a:r>
            <a:r>
              <a:rPr lang="en-US" sz="2300" dirty="0"/>
              <a:t>/</a:t>
            </a:r>
            <a:r>
              <a:rPr lang="en-US" sz="2300" dirty="0" err="1"/>
              <a:t>Nghi</a:t>
            </a:r>
            <a:r>
              <a:rPr lang="en-US" sz="2300" dirty="0"/>
              <a:t> Thai</a:t>
            </a:r>
            <a:r>
              <a:rPr lang="vi-VN" sz="2300" dirty="0"/>
              <a:t>, viêm </a:t>
            </a:r>
            <a:r>
              <a:rPr lang="vi-VN" sz="2300" dirty="0" err="1"/>
              <a:t>vùng</a:t>
            </a:r>
            <a:r>
              <a:rPr lang="vi-VN" sz="2300" dirty="0"/>
              <a:t> </a:t>
            </a:r>
            <a:r>
              <a:rPr lang="vi-VN" sz="2300" dirty="0" err="1"/>
              <a:t>chậu</a:t>
            </a:r>
            <a:r>
              <a:rPr lang="vi-VN" sz="2300" dirty="0"/>
              <a:t>.</a:t>
            </a:r>
          </a:p>
          <a:p>
            <a:r>
              <a:rPr lang="vi-VN" sz="2300" dirty="0" err="1"/>
              <a:t>Nhược</a:t>
            </a:r>
            <a:r>
              <a:rPr lang="vi-VN" sz="2300" dirty="0"/>
              <a:t> </a:t>
            </a:r>
            <a:r>
              <a:rPr lang="vi-VN" sz="2300" dirty="0" err="1"/>
              <a:t>điểm</a:t>
            </a:r>
            <a:r>
              <a:rPr lang="vi-VN" sz="2300" dirty="0"/>
              <a:t>: </a:t>
            </a:r>
            <a:r>
              <a:rPr lang="vi-VN" sz="2300" dirty="0" err="1"/>
              <a:t>chỉ</a:t>
            </a:r>
            <a:r>
              <a:rPr lang="vi-VN" sz="2300" dirty="0"/>
              <a:t> </a:t>
            </a:r>
            <a:r>
              <a:rPr lang="vi-VN" sz="2300" dirty="0" err="1"/>
              <a:t>thực</a:t>
            </a:r>
            <a:r>
              <a:rPr lang="vi-VN" sz="2300" dirty="0"/>
              <a:t> </a:t>
            </a:r>
            <a:r>
              <a:rPr lang="vi-VN" sz="2300" dirty="0" err="1"/>
              <a:t>hiện</a:t>
            </a:r>
            <a:r>
              <a:rPr lang="vi-VN" sz="2300" dirty="0"/>
              <a:t> </a:t>
            </a:r>
            <a:r>
              <a:rPr lang="vi-VN" sz="2300" dirty="0" err="1"/>
              <a:t>tốt</a:t>
            </a:r>
            <a:r>
              <a:rPr lang="vi-VN" sz="2300" dirty="0"/>
              <a:t> trong pha nang </a:t>
            </a:r>
            <a:r>
              <a:rPr lang="vi-VN" sz="2300" dirty="0" err="1"/>
              <a:t>noãng</a:t>
            </a:r>
            <a:r>
              <a:rPr lang="vi-VN" sz="2300" dirty="0"/>
              <a:t> </a:t>
            </a:r>
            <a:r>
              <a:rPr lang="vi-VN" sz="2300" dirty="0" err="1"/>
              <a:t>của</a:t>
            </a:r>
            <a:r>
              <a:rPr lang="vi-VN" sz="2300" dirty="0"/>
              <a:t> chu </a:t>
            </a:r>
            <a:r>
              <a:rPr lang="vi-VN" sz="2300" dirty="0" err="1"/>
              <a:t>kỳ</a:t>
            </a:r>
            <a:r>
              <a:rPr lang="vi-VN" sz="2300" dirty="0"/>
              <a:t> </a:t>
            </a:r>
            <a:r>
              <a:rPr lang="vi-VN" sz="2300" dirty="0" err="1"/>
              <a:t>để</a:t>
            </a:r>
            <a:r>
              <a:rPr lang="vi-VN" sz="2300" dirty="0"/>
              <a:t> </a:t>
            </a:r>
            <a:r>
              <a:rPr lang="vi-VN" sz="2300" dirty="0" err="1"/>
              <a:t>giảm</a:t>
            </a:r>
            <a:r>
              <a:rPr lang="vi-VN" sz="2300" dirty="0"/>
              <a:t> âm </a:t>
            </a:r>
            <a:r>
              <a:rPr lang="vi-VN" sz="2300" dirty="0" err="1"/>
              <a:t>giả</a:t>
            </a:r>
            <a:r>
              <a:rPr lang="vi-VN" sz="2300" dirty="0"/>
              <a:t> </a:t>
            </a:r>
            <a:r>
              <a:rPr lang="vi-VN" sz="2300" dirty="0" err="1"/>
              <a:t>và</a:t>
            </a:r>
            <a:r>
              <a:rPr lang="vi-VN" sz="2300" dirty="0"/>
              <a:t> dương </a:t>
            </a:r>
            <a:r>
              <a:rPr lang="vi-VN" sz="2300" dirty="0" err="1"/>
              <a:t>giả</a:t>
            </a:r>
            <a:r>
              <a:rPr lang="en-US" sz="2300" dirty="0"/>
              <a:t> </a:t>
            </a:r>
            <a:r>
              <a:rPr lang="vi-VN" sz="2300" dirty="0"/>
              <a:t>5% SIS không </a:t>
            </a:r>
            <a:r>
              <a:rPr lang="vi-VN" sz="2300" dirty="0" err="1"/>
              <a:t>thực</a:t>
            </a:r>
            <a:r>
              <a:rPr lang="vi-VN" sz="2300" dirty="0"/>
              <a:t> </a:t>
            </a:r>
            <a:r>
              <a:rPr lang="vi-VN" sz="2300" dirty="0" err="1"/>
              <a:t>hiện</a:t>
            </a:r>
            <a:r>
              <a:rPr lang="vi-VN" sz="2300" dirty="0"/>
              <a:t> </a:t>
            </a:r>
            <a:r>
              <a:rPr lang="vi-VN" sz="2300" dirty="0" err="1"/>
              <a:t>được</a:t>
            </a:r>
            <a:r>
              <a:rPr lang="vi-VN" sz="2300" dirty="0"/>
              <a:t> do </a:t>
            </a:r>
            <a:r>
              <a:rPr lang="vi-VN" sz="2300" dirty="0" err="1"/>
              <a:t>hẹp</a:t>
            </a:r>
            <a:r>
              <a:rPr lang="vi-VN" sz="2300" dirty="0"/>
              <a:t> CTC </a:t>
            </a:r>
            <a:r>
              <a:rPr lang="vi-VN" sz="2300" dirty="0" err="1"/>
              <a:t>hoặc</a:t>
            </a:r>
            <a:r>
              <a:rPr lang="vi-VN" sz="2300" dirty="0"/>
              <a:t> BN không </a:t>
            </a:r>
            <a:r>
              <a:rPr lang="vi-VN" sz="2300" dirty="0" err="1"/>
              <a:t>chịu</a:t>
            </a:r>
            <a:r>
              <a:rPr lang="vi-VN" sz="2300" dirty="0"/>
              <a:t> </a:t>
            </a:r>
            <a:r>
              <a:rPr lang="vi-VN" sz="2300" dirty="0" err="1"/>
              <a:t>được</a:t>
            </a:r>
            <a:r>
              <a:rPr lang="vi-VN" sz="2300" dirty="0"/>
              <a:t> </a:t>
            </a:r>
            <a:r>
              <a:rPr lang="vi-VN" sz="2300" dirty="0" err="1"/>
              <a:t>thủ</a:t>
            </a:r>
            <a:r>
              <a:rPr lang="vi-VN" sz="2300" dirty="0"/>
              <a:t> </a:t>
            </a:r>
            <a:r>
              <a:rPr lang="vi-VN" sz="2300" dirty="0" err="1"/>
              <a:t>thuật</a:t>
            </a:r>
            <a:r>
              <a:rPr lang="vi-VN" sz="2300" dirty="0"/>
              <a:t>.</a:t>
            </a:r>
          </a:p>
          <a:p>
            <a:pPr marL="0" indent="0">
              <a:buNone/>
            </a:pPr>
            <a:endParaRPr lang="vi-VN" sz="2300" dirty="0"/>
          </a:p>
          <a:p>
            <a:pPr marL="0" indent="0">
              <a:buNone/>
            </a:pPr>
            <a:endParaRPr lang="vi-VN" sz="2300" dirty="0"/>
          </a:p>
        </p:txBody>
      </p:sp>
      <p:pic>
        <p:nvPicPr>
          <p:cNvPr id="4" name="Hình ảnh 3">
            <a:extLst>
              <a:ext uri="{FF2B5EF4-FFF2-40B4-BE49-F238E27FC236}">
                <a16:creationId xmlns:a16="http://schemas.microsoft.com/office/drawing/2014/main" id="{3B86AD91-5AC5-4C3C-A5EB-63038096E6F9}"/>
              </a:ext>
            </a:extLst>
          </p:cNvPr>
          <p:cNvPicPr>
            <a:picLocks noChangeAspect="1"/>
          </p:cNvPicPr>
          <p:nvPr/>
        </p:nvPicPr>
        <p:blipFill>
          <a:blip r:embed="rId3"/>
          <a:stretch>
            <a:fillRect/>
          </a:stretch>
        </p:blipFill>
        <p:spPr>
          <a:xfrm>
            <a:off x="1259632" y="4070920"/>
            <a:ext cx="5887329" cy="2558300"/>
          </a:xfrm>
          <a:prstGeom prst="rect">
            <a:avLst/>
          </a:prstGeom>
        </p:spPr>
      </p:pic>
    </p:spTree>
    <p:extLst>
      <p:ext uri="{BB962C8B-B14F-4D97-AF65-F5344CB8AC3E}">
        <p14:creationId xmlns:p14="http://schemas.microsoft.com/office/powerpoint/2010/main" val="2079227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C0875EA-05EE-4B2B-84E9-AF9C5AB4304F}"/>
              </a:ext>
            </a:extLst>
          </p:cNvPr>
          <p:cNvSpPr>
            <a:spLocks noGrp="1"/>
          </p:cNvSpPr>
          <p:nvPr>
            <p:ph type="title"/>
          </p:nvPr>
        </p:nvSpPr>
        <p:spPr>
          <a:xfrm>
            <a:off x="235469" y="480335"/>
            <a:ext cx="8908531" cy="960668"/>
          </a:xfrm>
        </p:spPr>
        <p:txBody>
          <a:bodyPr>
            <a:normAutofit/>
          </a:bodyPr>
          <a:lstStyle/>
          <a:p>
            <a:r>
              <a:rPr lang="vi-VN" dirty="0"/>
              <a:t>Siêu âm </a:t>
            </a:r>
            <a:r>
              <a:rPr lang="vi-VN" dirty="0" err="1"/>
              <a:t>Doppler</a:t>
            </a:r>
            <a:r>
              <a:rPr lang="vi-VN" dirty="0"/>
              <a:t> </a:t>
            </a:r>
            <a:r>
              <a:rPr lang="vi-VN" dirty="0" err="1"/>
              <a:t>ngã</a:t>
            </a:r>
            <a:r>
              <a:rPr lang="vi-VN" dirty="0"/>
              <a:t> AD (TV-CDS), MRI</a:t>
            </a:r>
          </a:p>
        </p:txBody>
      </p:sp>
      <p:sp>
        <p:nvSpPr>
          <p:cNvPr id="3" name="Chỗ dành sẵn cho Nội dung 2">
            <a:extLst>
              <a:ext uri="{FF2B5EF4-FFF2-40B4-BE49-F238E27FC236}">
                <a16:creationId xmlns:a16="http://schemas.microsoft.com/office/drawing/2014/main" id="{142645E4-1642-4972-8A10-E4757DEE98B1}"/>
              </a:ext>
            </a:extLst>
          </p:cNvPr>
          <p:cNvSpPr>
            <a:spLocks noGrp="1"/>
          </p:cNvSpPr>
          <p:nvPr>
            <p:ph idx="1"/>
          </p:nvPr>
        </p:nvSpPr>
        <p:spPr>
          <a:xfrm>
            <a:off x="235469" y="1196752"/>
            <a:ext cx="8628698" cy="3456383"/>
          </a:xfrm>
        </p:spPr>
        <p:txBody>
          <a:bodyPr>
            <a:noAutofit/>
          </a:bodyPr>
          <a:lstStyle/>
          <a:p>
            <a:pPr marL="0" indent="0">
              <a:buNone/>
            </a:pPr>
            <a:r>
              <a:rPr lang="vi-VN" sz="2000" b="1" dirty="0"/>
              <a:t>TV-CDS</a:t>
            </a:r>
            <a:r>
              <a:rPr lang="en-US" sz="2000" b="1" dirty="0"/>
              <a:t> :</a:t>
            </a:r>
            <a:r>
              <a:rPr lang="vi-VN" sz="2000" dirty="0"/>
              <a:t> </a:t>
            </a:r>
            <a:r>
              <a:rPr lang="vi-VN" sz="2000" dirty="0" err="1"/>
              <a:t>giúp</a:t>
            </a:r>
            <a:r>
              <a:rPr lang="vi-VN" sz="2000" dirty="0"/>
              <a:t> </a:t>
            </a:r>
            <a:r>
              <a:rPr lang="vi-VN" sz="2000" dirty="0" err="1"/>
              <a:t>đánh</a:t>
            </a:r>
            <a:r>
              <a:rPr lang="vi-VN" sz="2000" dirty="0"/>
              <a:t> </a:t>
            </a:r>
            <a:r>
              <a:rPr lang="vi-VN" sz="2000" dirty="0" err="1"/>
              <a:t>giá</a:t>
            </a:r>
            <a:r>
              <a:rPr lang="vi-VN" sz="2000" dirty="0"/>
              <a:t> </a:t>
            </a:r>
            <a:r>
              <a:rPr lang="vi-VN" sz="2000" dirty="0" err="1"/>
              <a:t>và</a:t>
            </a:r>
            <a:r>
              <a:rPr lang="vi-VN" sz="2000" dirty="0"/>
              <a:t> phân </a:t>
            </a:r>
            <a:r>
              <a:rPr lang="vi-VN" sz="2000" dirty="0" err="1"/>
              <a:t>biệt</a:t>
            </a:r>
            <a:r>
              <a:rPr lang="vi-VN" sz="2000" dirty="0"/>
              <a:t> </a:t>
            </a:r>
            <a:r>
              <a:rPr lang="vi-VN" sz="2000" dirty="0" err="1"/>
              <a:t>polyps</a:t>
            </a:r>
            <a:r>
              <a:rPr lang="vi-VN" sz="2000" dirty="0"/>
              <a:t> </a:t>
            </a:r>
            <a:r>
              <a:rPr lang="vi-VN" sz="2000" dirty="0" err="1"/>
              <a:t>lòng</a:t>
            </a:r>
            <a:r>
              <a:rPr lang="vi-VN" sz="2000" dirty="0"/>
              <a:t> TC </a:t>
            </a:r>
            <a:r>
              <a:rPr lang="vi-VN" sz="2000" dirty="0" err="1"/>
              <a:t>và</a:t>
            </a:r>
            <a:r>
              <a:rPr lang="vi-VN" sz="2000" dirty="0"/>
              <a:t> UXTC </a:t>
            </a:r>
            <a:r>
              <a:rPr lang="vi-VN" sz="2000" dirty="0" err="1"/>
              <a:t>dưới</a:t>
            </a:r>
            <a:r>
              <a:rPr lang="vi-VN" sz="2000" dirty="0"/>
              <a:t> niêm, </a:t>
            </a:r>
            <a:r>
              <a:rPr lang="vi-VN" sz="2000" dirty="0" err="1"/>
              <a:t>ngoài</a:t>
            </a:r>
            <a:r>
              <a:rPr lang="vi-VN" sz="2000" dirty="0"/>
              <a:t> ra </a:t>
            </a:r>
            <a:r>
              <a:rPr lang="vi-VN" sz="2000" dirty="0" err="1"/>
              <a:t>cũng</a:t>
            </a:r>
            <a:r>
              <a:rPr lang="vi-VN" sz="2000" dirty="0"/>
              <a:t> </a:t>
            </a:r>
            <a:r>
              <a:rPr lang="vi-VN" sz="2000" dirty="0" err="1"/>
              <a:t>lợi</a:t>
            </a:r>
            <a:r>
              <a:rPr lang="vi-VN" sz="2000" dirty="0"/>
              <a:t> </a:t>
            </a:r>
            <a:r>
              <a:rPr lang="vi-VN" sz="2000" dirty="0" err="1"/>
              <a:t>ích</a:t>
            </a:r>
            <a:r>
              <a:rPr lang="vi-VN" sz="2000" dirty="0"/>
              <a:t> trong 1 </a:t>
            </a:r>
            <a:r>
              <a:rPr lang="vi-VN" sz="2000" dirty="0" err="1"/>
              <a:t>số</a:t>
            </a:r>
            <a:r>
              <a:rPr lang="vi-VN" sz="2000" dirty="0"/>
              <a:t> </a:t>
            </a:r>
            <a:r>
              <a:rPr lang="vi-VN" sz="2000" dirty="0" err="1"/>
              <a:t>trường</a:t>
            </a:r>
            <a:r>
              <a:rPr lang="vi-VN" sz="2000" dirty="0"/>
              <a:t> </a:t>
            </a:r>
            <a:r>
              <a:rPr lang="vi-VN" sz="2000" dirty="0" err="1"/>
              <a:t>hợp</a:t>
            </a:r>
            <a:r>
              <a:rPr lang="vi-VN" sz="2000" dirty="0"/>
              <a:t> </a:t>
            </a:r>
            <a:r>
              <a:rPr lang="vi-VN" sz="2000" dirty="0" err="1"/>
              <a:t>khó</a:t>
            </a:r>
            <a:r>
              <a:rPr lang="vi-VN" sz="2000" dirty="0"/>
              <a:t> </a:t>
            </a:r>
            <a:r>
              <a:rPr lang="vi-VN" sz="2000" dirty="0" err="1"/>
              <a:t>nhận</a:t>
            </a:r>
            <a:r>
              <a:rPr lang="vi-VN" sz="2000" dirty="0"/>
              <a:t> </a:t>
            </a:r>
            <a:r>
              <a:rPr lang="vi-VN" sz="2000" dirty="0" err="1"/>
              <a:t>định</a:t>
            </a:r>
            <a:r>
              <a:rPr lang="vi-VN" sz="2000" dirty="0"/>
              <a:t> </a:t>
            </a:r>
            <a:r>
              <a:rPr lang="vi-VN" sz="2000" dirty="0" err="1"/>
              <a:t>khác</a:t>
            </a:r>
            <a:r>
              <a:rPr lang="vi-VN" sz="2000" dirty="0"/>
              <a:t>.</a:t>
            </a:r>
          </a:p>
          <a:p>
            <a:pPr marL="0" indent="0">
              <a:buNone/>
            </a:pPr>
            <a:r>
              <a:rPr lang="vi-VN" sz="2000" b="1" dirty="0"/>
              <a:t>MRI</a:t>
            </a:r>
          </a:p>
          <a:p>
            <a:pPr marL="0" indent="0">
              <a:buNone/>
            </a:pPr>
            <a:r>
              <a:rPr lang="vi-VN" sz="2000" dirty="0" err="1"/>
              <a:t>Hiếm</a:t>
            </a:r>
            <a:r>
              <a:rPr lang="vi-VN" sz="2000" dirty="0"/>
              <a:t> khi </a:t>
            </a:r>
            <a:r>
              <a:rPr lang="vi-VN" sz="2000" dirty="0" err="1"/>
              <a:t>cần</a:t>
            </a:r>
            <a:r>
              <a:rPr lang="vi-VN" sz="2000" dirty="0"/>
              <a:t> </a:t>
            </a:r>
            <a:r>
              <a:rPr lang="vi-VN" sz="2000" dirty="0" err="1"/>
              <a:t>dùng</a:t>
            </a:r>
            <a:r>
              <a:rPr lang="vi-VN" sz="2000" dirty="0"/>
              <a:t> ở </a:t>
            </a:r>
            <a:r>
              <a:rPr lang="vi-VN" sz="2000" dirty="0" err="1"/>
              <a:t>các</a:t>
            </a:r>
            <a:r>
              <a:rPr lang="vi-VN" sz="2000" dirty="0"/>
              <a:t> BN AUB, </a:t>
            </a:r>
            <a:r>
              <a:rPr lang="vi-VN" sz="2000" dirty="0" err="1"/>
              <a:t>có</a:t>
            </a:r>
            <a:r>
              <a:rPr lang="vi-VN" sz="2000" dirty="0"/>
              <a:t> </a:t>
            </a:r>
            <a:r>
              <a:rPr lang="vi-VN" sz="2000" dirty="0" err="1"/>
              <a:t>ích</a:t>
            </a:r>
            <a:r>
              <a:rPr lang="vi-VN" sz="2000" dirty="0"/>
              <a:t> trong </a:t>
            </a:r>
            <a:r>
              <a:rPr lang="vi-VN" sz="2000" dirty="0" err="1"/>
              <a:t>đánh</a:t>
            </a:r>
            <a:r>
              <a:rPr lang="vi-VN" sz="2000" dirty="0"/>
              <a:t> </a:t>
            </a:r>
            <a:r>
              <a:rPr lang="vi-VN" sz="2000" dirty="0" err="1"/>
              <a:t>giá</a:t>
            </a:r>
            <a:r>
              <a:rPr lang="vi-VN" sz="2000" dirty="0"/>
              <a:t> u </a:t>
            </a:r>
            <a:r>
              <a:rPr lang="vi-VN" sz="2000" dirty="0" err="1"/>
              <a:t>tuyến</a:t>
            </a:r>
            <a:r>
              <a:rPr lang="vi-VN" sz="2000" dirty="0"/>
              <a:t> Yên </a:t>
            </a:r>
            <a:r>
              <a:rPr lang="vi-VN" sz="2000" dirty="0" err="1"/>
              <a:t>tiết</a:t>
            </a:r>
            <a:r>
              <a:rPr lang="vi-VN" sz="2000" dirty="0"/>
              <a:t> </a:t>
            </a:r>
            <a:r>
              <a:rPr lang="vi-VN" sz="2000" dirty="0" err="1"/>
              <a:t>Prolactin</a:t>
            </a:r>
            <a:endParaRPr lang="vi-VN" sz="2000" dirty="0"/>
          </a:p>
          <a:p>
            <a:pPr marL="0" indent="0">
              <a:buNone/>
            </a:pPr>
            <a:r>
              <a:rPr lang="vi-VN" sz="2000" dirty="0" err="1"/>
              <a:t>Có</a:t>
            </a:r>
            <a:r>
              <a:rPr lang="vi-VN" sz="2000" dirty="0"/>
              <a:t> </a:t>
            </a:r>
            <a:r>
              <a:rPr lang="vi-VN" sz="2000" dirty="0" err="1"/>
              <a:t>ích</a:t>
            </a:r>
            <a:r>
              <a:rPr lang="vi-VN" sz="2000" dirty="0"/>
              <a:t> khi </a:t>
            </a:r>
            <a:r>
              <a:rPr lang="vi-VN" sz="2000" dirty="0" err="1"/>
              <a:t>cần</a:t>
            </a:r>
            <a:r>
              <a:rPr lang="vi-VN" sz="2000" dirty="0"/>
              <a:t> </a:t>
            </a:r>
            <a:r>
              <a:rPr lang="vi-VN" sz="2000" dirty="0" err="1"/>
              <a:t>tạo</a:t>
            </a:r>
            <a:r>
              <a:rPr lang="vi-VN" sz="2000" dirty="0"/>
              <a:t> </a:t>
            </a:r>
            <a:r>
              <a:rPr lang="vi-VN" sz="2000" dirty="0" err="1"/>
              <a:t>lập</a:t>
            </a:r>
            <a:r>
              <a:rPr lang="vi-VN" sz="2000" dirty="0"/>
              <a:t> </a:t>
            </a:r>
            <a:r>
              <a:rPr lang="vi-VN" sz="2000" dirty="0" err="1"/>
              <a:t>bản</a:t>
            </a:r>
            <a:r>
              <a:rPr lang="vi-VN" sz="2000" dirty="0"/>
              <a:t> </a:t>
            </a:r>
            <a:r>
              <a:rPr lang="vi-VN" sz="2000" dirty="0" err="1"/>
              <a:t>đồ</a:t>
            </a:r>
            <a:r>
              <a:rPr lang="vi-VN" sz="2000" dirty="0"/>
              <a:t> cho </a:t>
            </a:r>
            <a:r>
              <a:rPr lang="vi-VN" sz="2000" dirty="0" err="1"/>
              <a:t>phẩu</a:t>
            </a:r>
            <a:r>
              <a:rPr lang="vi-VN" sz="2000" dirty="0"/>
              <a:t> </a:t>
            </a:r>
            <a:r>
              <a:rPr lang="vi-VN" sz="2000" dirty="0" err="1"/>
              <a:t>thuật</a:t>
            </a:r>
            <a:r>
              <a:rPr lang="vi-VN" sz="2000" dirty="0"/>
              <a:t> đa UXTC </a:t>
            </a:r>
            <a:r>
              <a:rPr lang="vi-VN" sz="2000" dirty="0" err="1"/>
              <a:t>hoặc</a:t>
            </a:r>
            <a:r>
              <a:rPr lang="vi-VN" sz="2000" dirty="0"/>
              <a:t> </a:t>
            </a:r>
            <a:r>
              <a:rPr lang="vi-VN" sz="2000" dirty="0" err="1"/>
              <a:t>trước</a:t>
            </a:r>
            <a:r>
              <a:rPr lang="vi-VN" sz="2000" dirty="0"/>
              <a:t> thuyên </a:t>
            </a:r>
            <a:r>
              <a:rPr lang="vi-VN" sz="2000" dirty="0" err="1"/>
              <a:t>tắc</a:t>
            </a:r>
            <a:r>
              <a:rPr lang="vi-VN" sz="2000" dirty="0"/>
              <a:t> </a:t>
            </a:r>
            <a:r>
              <a:rPr lang="vi-VN" sz="2000" dirty="0" err="1"/>
              <a:t>mạch</a:t>
            </a:r>
            <a:r>
              <a:rPr lang="vi-VN" sz="2000" dirty="0"/>
              <a:t>, </a:t>
            </a:r>
            <a:r>
              <a:rPr lang="vi-VN" sz="2000" dirty="0" err="1"/>
              <a:t>hoặc</a:t>
            </a:r>
            <a:r>
              <a:rPr lang="vi-VN" sz="2000" dirty="0"/>
              <a:t> </a:t>
            </a:r>
            <a:r>
              <a:rPr lang="vi-VN" sz="2000" dirty="0" err="1"/>
              <a:t>đánh</a:t>
            </a:r>
            <a:r>
              <a:rPr lang="vi-VN" sz="2000" dirty="0"/>
              <a:t> </a:t>
            </a:r>
            <a:r>
              <a:rPr lang="vi-VN" sz="2000" dirty="0" err="1"/>
              <a:t>giá</a:t>
            </a:r>
            <a:r>
              <a:rPr lang="vi-VN" sz="2000" dirty="0"/>
              <a:t> </a:t>
            </a:r>
            <a:r>
              <a:rPr lang="vi-VN" sz="2000" dirty="0" err="1"/>
              <a:t>dị</a:t>
            </a:r>
            <a:r>
              <a:rPr lang="vi-VN" sz="2000" dirty="0"/>
              <a:t> </a:t>
            </a:r>
            <a:r>
              <a:rPr lang="vi-VN" sz="2000" dirty="0" err="1"/>
              <a:t>dạng</a:t>
            </a:r>
            <a:r>
              <a:rPr lang="vi-VN" sz="2000" dirty="0"/>
              <a:t> sinh </a:t>
            </a:r>
            <a:r>
              <a:rPr lang="vi-VN" sz="2000" dirty="0" err="1"/>
              <a:t>dục</a:t>
            </a:r>
            <a:r>
              <a:rPr lang="vi-VN" sz="2000" dirty="0"/>
              <a:t> khi TVS không </a:t>
            </a:r>
            <a:r>
              <a:rPr lang="vi-VN" sz="2000" dirty="0" err="1"/>
              <a:t>khảo</a:t>
            </a:r>
            <a:r>
              <a:rPr lang="vi-VN" sz="2000" dirty="0"/>
              <a:t> </a:t>
            </a:r>
            <a:r>
              <a:rPr lang="vi-VN" sz="2000" dirty="0" err="1"/>
              <a:t>sát</a:t>
            </a:r>
            <a:r>
              <a:rPr lang="vi-VN" sz="2000" dirty="0"/>
              <a:t> </a:t>
            </a:r>
            <a:r>
              <a:rPr lang="vi-VN" sz="2000" dirty="0" err="1"/>
              <a:t>đầy</a:t>
            </a:r>
            <a:r>
              <a:rPr lang="vi-VN" sz="2000" dirty="0"/>
              <a:t> </a:t>
            </a:r>
            <a:r>
              <a:rPr lang="vi-VN" sz="2000" dirty="0" err="1"/>
              <a:t>đủ</a:t>
            </a:r>
            <a:r>
              <a:rPr lang="vi-VN" sz="2000" dirty="0"/>
              <a:t>.</a:t>
            </a:r>
          </a:p>
          <a:p>
            <a:pPr marL="0" indent="0">
              <a:buNone/>
            </a:pPr>
            <a:r>
              <a:rPr lang="vi-VN" sz="2000" dirty="0"/>
              <a:t>		</a:t>
            </a:r>
          </a:p>
          <a:p>
            <a:pPr marL="0" indent="0">
              <a:buNone/>
            </a:pPr>
            <a:endParaRPr lang="vi-VN" sz="2000" dirty="0"/>
          </a:p>
          <a:p>
            <a:pPr marL="0" indent="0">
              <a:buNone/>
            </a:pPr>
            <a:endParaRPr lang="vi-VN" sz="2000" dirty="0"/>
          </a:p>
          <a:p>
            <a:pPr marL="0" indent="0">
              <a:buNone/>
            </a:pPr>
            <a:endParaRPr lang="vi-VN" sz="2000" dirty="0"/>
          </a:p>
        </p:txBody>
      </p:sp>
      <p:pic>
        <p:nvPicPr>
          <p:cNvPr id="4" name="Hình ảnh 3">
            <a:extLst>
              <a:ext uri="{FF2B5EF4-FFF2-40B4-BE49-F238E27FC236}">
                <a16:creationId xmlns:a16="http://schemas.microsoft.com/office/drawing/2014/main" id="{25880D0C-F591-42E1-9B77-FDA8F6661E6A}"/>
              </a:ext>
            </a:extLst>
          </p:cNvPr>
          <p:cNvPicPr>
            <a:picLocks noChangeAspect="1"/>
          </p:cNvPicPr>
          <p:nvPr/>
        </p:nvPicPr>
        <p:blipFill>
          <a:blip r:embed="rId3"/>
          <a:stretch>
            <a:fillRect/>
          </a:stretch>
        </p:blipFill>
        <p:spPr>
          <a:xfrm>
            <a:off x="0" y="4034413"/>
            <a:ext cx="3723137" cy="2823587"/>
          </a:xfrm>
          <a:prstGeom prst="rect">
            <a:avLst/>
          </a:prstGeom>
        </p:spPr>
      </p:pic>
      <p:pic>
        <p:nvPicPr>
          <p:cNvPr id="3074" name="Picture 2" descr="Image result for adenomyosis mr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865" y="4034413"/>
            <a:ext cx="3476625"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6056" y="385254"/>
            <a:ext cx="6347714" cy="1320800"/>
          </a:xfrm>
        </p:spPr>
        <p:txBody>
          <a:bodyPr>
            <a:normAutofit/>
          </a:bodyPr>
          <a:lstStyle/>
          <a:p>
            <a:r>
              <a:rPr lang="en-US" dirty="0"/>
              <a:t>ACOG 2018</a:t>
            </a:r>
          </a:p>
        </p:txBody>
      </p:sp>
      <p:sp>
        <p:nvSpPr>
          <p:cNvPr id="3" name="Content Placeholder 2"/>
          <p:cNvSpPr>
            <a:spLocks noGrp="1"/>
          </p:cNvSpPr>
          <p:nvPr>
            <p:ph sz="half" idx="1"/>
          </p:nvPr>
        </p:nvSpPr>
        <p:spPr>
          <a:xfrm>
            <a:off x="323528" y="248321"/>
            <a:ext cx="4469150" cy="5340920"/>
          </a:xfrm>
        </p:spPr>
        <p:txBody>
          <a:bodyPr>
            <a:noAutofit/>
          </a:bodyPr>
          <a:lstStyle/>
          <a:p>
            <a:r>
              <a:rPr lang="en-US" sz="2300" dirty="0"/>
              <a:t>TVS : </a:t>
            </a:r>
            <a:r>
              <a:rPr lang="en-US" sz="2300" dirty="0" err="1"/>
              <a:t>sơ</a:t>
            </a:r>
            <a:r>
              <a:rPr lang="en-US" sz="2300" dirty="0"/>
              <a:t> </a:t>
            </a:r>
            <a:r>
              <a:rPr lang="en-US" sz="2300" dirty="0" err="1"/>
              <a:t>cấp</a:t>
            </a:r>
            <a:r>
              <a:rPr lang="en-US" sz="2300" dirty="0"/>
              <a:t>, đ/</a:t>
            </a:r>
            <a:r>
              <a:rPr lang="en-US" sz="2300" dirty="0" err="1"/>
              <a:t>giá</a:t>
            </a:r>
            <a:r>
              <a:rPr lang="en-US" sz="2300" dirty="0"/>
              <a:t> ban </a:t>
            </a:r>
            <a:r>
              <a:rPr lang="en-US" sz="2300" dirty="0" err="1"/>
              <a:t>đầu</a:t>
            </a:r>
            <a:r>
              <a:rPr lang="en-US" sz="2300" dirty="0"/>
              <a:t> Cut-off 4mm : NPV &gt;99%</a:t>
            </a:r>
          </a:p>
          <a:p>
            <a:r>
              <a:rPr lang="en-US" sz="2300" dirty="0"/>
              <a:t>NMTC </a:t>
            </a:r>
            <a:r>
              <a:rPr lang="en-US" sz="2300" dirty="0" err="1"/>
              <a:t>mỏng</a:t>
            </a:r>
            <a:r>
              <a:rPr lang="en-US" sz="2300" dirty="0"/>
              <a:t> &lt;3mm : ko </a:t>
            </a:r>
            <a:r>
              <a:rPr lang="en-US" sz="2300" dirty="0" err="1"/>
              <a:t>loại</a:t>
            </a:r>
            <a:r>
              <a:rPr lang="en-US" sz="2300" dirty="0"/>
              <a:t> </a:t>
            </a:r>
            <a:r>
              <a:rPr lang="en-US" sz="2300" dirty="0" err="1"/>
              <a:t>trừ</a:t>
            </a:r>
            <a:r>
              <a:rPr lang="en-US" sz="2300" dirty="0"/>
              <a:t> </a:t>
            </a:r>
            <a:r>
              <a:rPr lang="en-US" sz="2300" dirty="0" err="1"/>
              <a:t>khả</a:t>
            </a:r>
            <a:r>
              <a:rPr lang="en-US" sz="2300" dirty="0"/>
              <a:t> </a:t>
            </a:r>
            <a:r>
              <a:rPr lang="en-US" sz="2300" dirty="0" err="1"/>
              <a:t>năng</a:t>
            </a:r>
            <a:r>
              <a:rPr lang="en-US" sz="2300" dirty="0"/>
              <a:t> </a:t>
            </a:r>
            <a:r>
              <a:rPr lang="en-US" sz="2300" dirty="0" err="1"/>
              <a:t>bệnh</a:t>
            </a:r>
            <a:r>
              <a:rPr lang="en-US" sz="2300" dirty="0"/>
              <a:t> </a:t>
            </a:r>
            <a:r>
              <a:rPr lang="en-US" sz="2300" dirty="0" err="1"/>
              <a:t>lý</a:t>
            </a:r>
            <a:r>
              <a:rPr lang="en-US" sz="2300" dirty="0"/>
              <a:t> ( </a:t>
            </a:r>
            <a:r>
              <a:rPr lang="en-US" sz="2300" dirty="0" err="1"/>
              <a:t>lớn</a:t>
            </a:r>
            <a:r>
              <a:rPr lang="en-US" sz="2300" dirty="0"/>
              <a:t> </a:t>
            </a:r>
            <a:r>
              <a:rPr lang="en-US" sz="2300" dirty="0" err="1"/>
              <a:t>tuổi</a:t>
            </a:r>
            <a:r>
              <a:rPr lang="en-US" sz="2300" dirty="0"/>
              <a:t>, </a:t>
            </a:r>
            <a:r>
              <a:rPr lang="en-US" sz="2300" dirty="0" err="1"/>
              <a:t>sau</a:t>
            </a:r>
            <a:r>
              <a:rPr lang="en-US" sz="2300" dirty="0"/>
              <a:t> MK, AUB </a:t>
            </a:r>
            <a:r>
              <a:rPr lang="en-US" sz="2300" dirty="0" err="1"/>
              <a:t>tái</a:t>
            </a:r>
            <a:r>
              <a:rPr lang="en-US" sz="2300" dirty="0"/>
              <a:t> </a:t>
            </a:r>
            <a:r>
              <a:rPr lang="en-US" sz="2300" dirty="0" err="1"/>
              <a:t>lại</a:t>
            </a:r>
            <a:r>
              <a:rPr lang="en-US" sz="2300" dirty="0"/>
              <a:t> </a:t>
            </a:r>
            <a:r>
              <a:rPr lang="en-US" sz="2300" dirty="0" err="1"/>
              <a:t>hoặc</a:t>
            </a:r>
            <a:r>
              <a:rPr lang="en-US" sz="2300" dirty="0"/>
              <a:t> </a:t>
            </a:r>
            <a:r>
              <a:rPr lang="en-US" sz="2300" dirty="0" err="1"/>
              <a:t>kéo</a:t>
            </a:r>
            <a:r>
              <a:rPr lang="en-US" sz="2300" dirty="0"/>
              <a:t> </a:t>
            </a:r>
            <a:r>
              <a:rPr lang="en-US" sz="2300" dirty="0" err="1"/>
              <a:t>dài</a:t>
            </a:r>
            <a:r>
              <a:rPr lang="en-US" sz="2300" dirty="0"/>
              <a:t> ) </a:t>
            </a:r>
            <a:r>
              <a:rPr lang="en-US" sz="2300" dirty="0" err="1"/>
              <a:t>nên</a:t>
            </a:r>
            <a:r>
              <a:rPr lang="en-US" sz="2300" dirty="0"/>
              <a:t> </a:t>
            </a:r>
            <a:r>
              <a:rPr lang="en-US" sz="2300" dirty="0" err="1"/>
              <a:t>sinh</a:t>
            </a:r>
            <a:r>
              <a:rPr lang="en-US" sz="2300" dirty="0"/>
              <a:t> </a:t>
            </a:r>
            <a:r>
              <a:rPr lang="en-US" sz="2300" dirty="0" err="1"/>
              <a:t>thiết</a:t>
            </a:r>
            <a:r>
              <a:rPr lang="en-US" sz="2300" dirty="0"/>
              <a:t> do</a:t>
            </a:r>
          </a:p>
          <a:p>
            <a:pPr lvl="1"/>
            <a:r>
              <a:rPr lang="en-US" sz="2300" dirty="0"/>
              <a:t>Type 2 K NMTC </a:t>
            </a:r>
          </a:p>
          <a:p>
            <a:pPr lvl="2"/>
            <a:r>
              <a:rPr lang="en-US" sz="2300" dirty="0"/>
              <a:t>Uterine papillary serous carcinoma</a:t>
            </a:r>
          </a:p>
          <a:p>
            <a:pPr lvl="2"/>
            <a:r>
              <a:rPr lang="en-US" sz="2300" dirty="0"/>
              <a:t> Mucinous endometrial carcinomas </a:t>
            </a:r>
          </a:p>
          <a:p>
            <a:pPr lvl="2"/>
            <a:r>
              <a:rPr lang="en-US" sz="2300" dirty="0"/>
              <a:t>clear cell endometrial carcinomas</a:t>
            </a:r>
          </a:p>
          <a:p>
            <a:r>
              <a:rPr lang="en-US" sz="2300" dirty="0"/>
              <a:t>XH </a:t>
            </a:r>
            <a:r>
              <a:rPr lang="en-US" sz="2300" dirty="0" err="1"/>
              <a:t>lặp</a:t>
            </a:r>
            <a:r>
              <a:rPr lang="en-US" sz="2300" dirty="0"/>
              <a:t> </a:t>
            </a:r>
            <a:r>
              <a:rPr lang="en-US" sz="2300" dirty="0" err="1"/>
              <a:t>lại</a:t>
            </a:r>
            <a:r>
              <a:rPr lang="en-US" sz="2300" dirty="0"/>
              <a:t> </a:t>
            </a:r>
            <a:r>
              <a:rPr lang="en-US" sz="2300" dirty="0" err="1"/>
              <a:t>và</a:t>
            </a:r>
            <a:r>
              <a:rPr lang="en-US" sz="2300" dirty="0"/>
              <a:t> XH </a:t>
            </a:r>
            <a:r>
              <a:rPr lang="en-US" sz="2300" dirty="0" err="1"/>
              <a:t>kéo</a:t>
            </a:r>
            <a:r>
              <a:rPr lang="en-US" sz="2300" dirty="0"/>
              <a:t> </a:t>
            </a:r>
            <a:r>
              <a:rPr lang="en-US" sz="2300" dirty="0" err="1"/>
              <a:t>dài</a:t>
            </a:r>
            <a:r>
              <a:rPr lang="en-US" sz="2300" dirty="0"/>
              <a:t> </a:t>
            </a:r>
            <a:r>
              <a:rPr lang="en-US" sz="2300" dirty="0">
                <a:sym typeface="Wingdings" panose="05000000000000000000" pitchFamily="2" charset="2"/>
              </a:rPr>
              <a:t> </a:t>
            </a:r>
            <a:r>
              <a:rPr lang="en-US" sz="2300" dirty="0" err="1">
                <a:sym typeface="Wingdings" panose="05000000000000000000" pitchFamily="2" charset="2"/>
              </a:rPr>
              <a:t>Nếu</a:t>
            </a:r>
            <a:r>
              <a:rPr lang="en-US" sz="2300" dirty="0">
                <a:sym typeface="Wingdings" panose="05000000000000000000" pitchFamily="2" charset="2"/>
              </a:rPr>
              <a:t> ST </a:t>
            </a:r>
            <a:r>
              <a:rPr lang="en-US" sz="2300" dirty="0" err="1">
                <a:sym typeface="Wingdings" panose="05000000000000000000" pitchFamily="2" charset="2"/>
              </a:rPr>
              <a:t>mù</a:t>
            </a:r>
            <a:r>
              <a:rPr lang="en-US" sz="2300" dirty="0">
                <a:sym typeface="Wingdings" panose="05000000000000000000" pitchFamily="2" charset="2"/>
              </a:rPr>
              <a:t> </a:t>
            </a:r>
            <a:r>
              <a:rPr lang="en-US" sz="2300" dirty="0" err="1">
                <a:sym typeface="Wingdings" panose="05000000000000000000" pitchFamily="2" charset="2"/>
              </a:rPr>
              <a:t>không</a:t>
            </a:r>
            <a:r>
              <a:rPr lang="en-US" sz="2300" dirty="0">
                <a:sym typeface="Wingdings" panose="05000000000000000000" pitchFamily="2" charset="2"/>
              </a:rPr>
              <a:t> </a:t>
            </a:r>
            <a:r>
              <a:rPr lang="en-US" sz="2300" dirty="0" err="1">
                <a:sym typeface="Wingdings" panose="05000000000000000000" pitchFamily="2" charset="2"/>
              </a:rPr>
              <a:t>thấy</a:t>
            </a:r>
            <a:r>
              <a:rPr lang="en-US" sz="2300" dirty="0">
                <a:sym typeface="Wingdings" panose="05000000000000000000" pitchFamily="2" charset="2"/>
              </a:rPr>
              <a:t> </a:t>
            </a:r>
            <a:r>
              <a:rPr lang="en-US" sz="2300" dirty="0" err="1">
                <a:sym typeface="Wingdings" panose="05000000000000000000" pitchFamily="2" charset="2"/>
              </a:rPr>
              <a:t>Nên</a:t>
            </a:r>
            <a:r>
              <a:rPr lang="en-US" sz="2300" dirty="0">
                <a:sym typeface="Wingdings" panose="05000000000000000000" pitchFamily="2" charset="2"/>
              </a:rPr>
              <a:t> </a:t>
            </a:r>
            <a:r>
              <a:rPr lang="en-US" sz="2300" dirty="0" err="1">
                <a:sym typeface="Wingdings" panose="05000000000000000000" pitchFamily="2" charset="2"/>
              </a:rPr>
              <a:t>Nội</a:t>
            </a:r>
            <a:r>
              <a:rPr lang="en-US" sz="2300" dirty="0">
                <a:sym typeface="Wingdings" panose="05000000000000000000" pitchFamily="2" charset="2"/>
              </a:rPr>
              <a:t> </a:t>
            </a:r>
            <a:r>
              <a:rPr lang="en-US" sz="2300" dirty="0" err="1">
                <a:sym typeface="Wingdings" panose="05000000000000000000" pitchFamily="2" charset="2"/>
              </a:rPr>
              <a:t>soi</a:t>
            </a:r>
            <a:r>
              <a:rPr lang="en-US" sz="2300" dirty="0">
                <a:sym typeface="Wingdings" panose="05000000000000000000" pitchFamily="2" charset="2"/>
              </a:rPr>
              <a:t> </a:t>
            </a:r>
            <a:r>
              <a:rPr lang="en-US" sz="2300" dirty="0" err="1">
                <a:sym typeface="Wingdings" panose="05000000000000000000" pitchFamily="2" charset="2"/>
              </a:rPr>
              <a:t>và</a:t>
            </a:r>
            <a:r>
              <a:rPr lang="en-US" sz="2300" dirty="0">
                <a:sym typeface="Wingdings" panose="05000000000000000000" pitchFamily="2" charset="2"/>
              </a:rPr>
              <a:t> ST </a:t>
            </a:r>
            <a:r>
              <a:rPr lang="en-US" sz="2300" dirty="0" err="1">
                <a:sym typeface="Wingdings" panose="05000000000000000000" pitchFamily="2" charset="2"/>
              </a:rPr>
              <a:t>dù</a:t>
            </a:r>
            <a:r>
              <a:rPr lang="en-US" sz="2300" dirty="0">
                <a:sym typeface="Wingdings" panose="05000000000000000000" pitchFamily="2" charset="2"/>
              </a:rPr>
              <a:t> </a:t>
            </a:r>
            <a:r>
              <a:rPr lang="en-US" sz="2300" dirty="0" err="1">
                <a:sym typeface="Wingdings" panose="05000000000000000000" pitchFamily="2" charset="2"/>
              </a:rPr>
              <a:t>có</a:t>
            </a:r>
            <a:r>
              <a:rPr lang="en-US" sz="2300" dirty="0">
                <a:sym typeface="Wingdings" panose="05000000000000000000" pitchFamily="2" charset="2"/>
              </a:rPr>
              <a:t> NM </a:t>
            </a:r>
            <a:r>
              <a:rPr lang="en-US" sz="2300" dirty="0" err="1">
                <a:sym typeface="Wingdings" panose="05000000000000000000" pitchFamily="2" charset="2"/>
              </a:rPr>
              <a:t>mỏng</a:t>
            </a:r>
            <a:endParaRPr lang="en-US" sz="2300" dirty="0"/>
          </a:p>
        </p:txBody>
      </p:sp>
      <p:pic>
        <p:nvPicPr>
          <p:cNvPr id="3074" name="Picture 2" descr="Image result for type 2 endometrial cancer risk"/>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92678" y="1600201"/>
            <a:ext cx="4351322" cy="277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696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3586" y="632842"/>
            <a:ext cx="6732239" cy="4367510"/>
          </a:xfrm>
        </p:spPr>
      </p:pic>
    </p:spTree>
    <p:extLst>
      <p:ext uri="{BB962C8B-B14F-4D97-AF65-F5344CB8AC3E}">
        <p14:creationId xmlns:p14="http://schemas.microsoft.com/office/powerpoint/2010/main" val="399081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7" y="5341"/>
            <a:ext cx="6347714" cy="1320800"/>
          </a:xfrm>
        </p:spPr>
        <p:txBody>
          <a:bodyPr>
            <a:normAutofit/>
          </a:bodyPr>
          <a:lstStyle/>
          <a:p>
            <a:r>
              <a:rPr lang="en-US" dirty="0" err="1"/>
              <a:t>Chỉ</a:t>
            </a:r>
            <a:r>
              <a:rPr lang="en-US" dirty="0"/>
              <a:t> </a:t>
            </a:r>
            <a:r>
              <a:rPr lang="en-US" dirty="0" err="1"/>
              <a:t>định</a:t>
            </a:r>
            <a:r>
              <a:rPr lang="en-US" dirty="0"/>
              <a:t> </a:t>
            </a:r>
            <a:r>
              <a:rPr lang="en-US" dirty="0" err="1"/>
              <a:t>sinh</a:t>
            </a:r>
            <a:r>
              <a:rPr lang="en-US" dirty="0"/>
              <a:t> </a:t>
            </a:r>
            <a:r>
              <a:rPr lang="en-US" dirty="0" err="1"/>
              <a:t>thiết</a:t>
            </a:r>
            <a:r>
              <a:rPr lang="en-US" dirty="0"/>
              <a:t> NMTC</a:t>
            </a:r>
          </a:p>
        </p:txBody>
      </p:sp>
      <p:pic>
        <p:nvPicPr>
          <p:cNvPr id="5" name="Content Placeholder 4"/>
          <p:cNvPicPr>
            <a:picLocks noGrp="1" noChangeAspect="1"/>
          </p:cNvPicPr>
          <p:nvPr>
            <p:ph sz="half" idx="1"/>
          </p:nvPr>
        </p:nvPicPr>
        <p:blipFill>
          <a:blip r:embed="rId2"/>
          <a:stretch>
            <a:fillRect/>
          </a:stretch>
        </p:blipFill>
        <p:spPr>
          <a:xfrm>
            <a:off x="0" y="836712"/>
            <a:ext cx="5654377" cy="5184576"/>
          </a:xfrm>
          <a:prstGeom prst="rect">
            <a:avLst/>
          </a:prstGeom>
        </p:spPr>
      </p:pic>
      <p:pic>
        <p:nvPicPr>
          <p:cNvPr id="3" name="Picture 2"/>
          <p:cNvPicPr>
            <a:picLocks noChangeAspect="1"/>
          </p:cNvPicPr>
          <p:nvPr/>
        </p:nvPicPr>
        <p:blipFill>
          <a:blip r:embed="rId3"/>
          <a:stretch>
            <a:fillRect/>
          </a:stretch>
        </p:blipFill>
        <p:spPr>
          <a:xfrm>
            <a:off x="5654377" y="1109711"/>
            <a:ext cx="3489624" cy="1713828"/>
          </a:xfrm>
          <a:prstGeom prst="rect">
            <a:avLst/>
          </a:prstGeom>
        </p:spPr>
      </p:pic>
    </p:spTree>
    <p:extLst>
      <p:ext uri="{BB962C8B-B14F-4D97-AF65-F5344CB8AC3E}">
        <p14:creationId xmlns:p14="http://schemas.microsoft.com/office/powerpoint/2010/main" val="4153413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Các PP sinh thiết NMTC</a:t>
            </a:r>
          </a:p>
        </p:txBody>
      </p:sp>
      <p:sp>
        <p:nvSpPr>
          <p:cNvPr id="3" name="Content Placeholder 2"/>
          <p:cNvSpPr>
            <a:spLocks noGrp="1"/>
          </p:cNvSpPr>
          <p:nvPr>
            <p:ph sz="half" idx="1"/>
          </p:nvPr>
        </p:nvSpPr>
        <p:spPr>
          <a:xfrm>
            <a:off x="323528" y="1700808"/>
            <a:ext cx="3374181" cy="4340553"/>
          </a:xfrm>
        </p:spPr>
        <p:txBody>
          <a:bodyPr>
            <a:normAutofit/>
          </a:bodyPr>
          <a:lstStyle/>
          <a:p>
            <a:r>
              <a:rPr lang="en-US" sz="2500" dirty="0" err="1"/>
              <a:t>Nạo</a:t>
            </a:r>
            <a:r>
              <a:rPr lang="en-US" sz="2500" dirty="0"/>
              <a:t> </a:t>
            </a:r>
            <a:r>
              <a:rPr lang="en-US" sz="2500" dirty="0" err="1"/>
              <a:t>bằng</a:t>
            </a:r>
            <a:r>
              <a:rPr lang="en-US" sz="2500" dirty="0"/>
              <a:t> </a:t>
            </a:r>
            <a:r>
              <a:rPr lang="en-US" sz="2500" dirty="0" err="1"/>
              <a:t>Pipelle</a:t>
            </a:r>
            <a:r>
              <a:rPr lang="en-US" sz="2500" dirty="0"/>
              <a:t> </a:t>
            </a:r>
          </a:p>
          <a:p>
            <a:r>
              <a:rPr lang="en-US" sz="2500" dirty="0" err="1"/>
              <a:t>Hút</a:t>
            </a:r>
            <a:r>
              <a:rPr lang="en-US" sz="2500" dirty="0"/>
              <a:t> </a:t>
            </a:r>
            <a:r>
              <a:rPr lang="en-US" sz="2500" dirty="0" err="1"/>
              <a:t>bằng</a:t>
            </a:r>
            <a:r>
              <a:rPr lang="en-US" sz="2500" dirty="0"/>
              <a:t> Karman</a:t>
            </a:r>
          </a:p>
          <a:p>
            <a:r>
              <a:rPr lang="en-US" sz="2500" dirty="0" err="1"/>
              <a:t>Nong</a:t>
            </a:r>
            <a:r>
              <a:rPr lang="en-US" sz="2500" dirty="0"/>
              <a:t> </a:t>
            </a:r>
            <a:r>
              <a:rPr lang="en-US" sz="2500" dirty="0" err="1"/>
              <a:t>và</a:t>
            </a:r>
            <a:r>
              <a:rPr lang="en-US" sz="2500" dirty="0"/>
              <a:t> </a:t>
            </a:r>
            <a:r>
              <a:rPr lang="en-US" sz="2500" dirty="0" err="1"/>
              <a:t>nạo</a:t>
            </a:r>
            <a:r>
              <a:rPr lang="en-US" sz="2500" dirty="0"/>
              <a:t> (D&amp;C)</a:t>
            </a:r>
          </a:p>
          <a:p>
            <a:pPr lvl="1"/>
            <a:r>
              <a:rPr lang="en-US" sz="2500" dirty="0" err="1"/>
              <a:t>Nạo</a:t>
            </a:r>
            <a:r>
              <a:rPr lang="en-US" sz="2500" dirty="0"/>
              <a:t> </a:t>
            </a:r>
            <a:r>
              <a:rPr lang="en-US" sz="2500" dirty="0" err="1"/>
              <a:t>sinh</a:t>
            </a:r>
            <a:r>
              <a:rPr lang="en-US" sz="2500" dirty="0"/>
              <a:t> </a:t>
            </a:r>
            <a:r>
              <a:rPr lang="en-US" sz="2500" dirty="0" err="1"/>
              <a:t>thiết</a:t>
            </a:r>
            <a:r>
              <a:rPr lang="en-US" sz="2500" dirty="0"/>
              <a:t> </a:t>
            </a:r>
            <a:r>
              <a:rPr lang="en-US" sz="2500" dirty="0" err="1"/>
              <a:t>từng</a:t>
            </a:r>
            <a:r>
              <a:rPr lang="en-US" sz="2500" dirty="0"/>
              <a:t> </a:t>
            </a:r>
            <a:r>
              <a:rPr lang="en-US" sz="2500" dirty="0" err="1"/>
              <a:t>phần</a:t>
            </a:r>
            <a:endParaRPr lang="en-US" sz="2500" dirty="0"/>
          </a:p>
          <a:p>
            <a:r>
              <a:rPr lang="en-US" sz="2500" dirty="0" err="1"/>
              <a:t>Nội</a:t>
            </a:r>
            <a:r>
              <a:rPr lang="en-US" sz="2500" dirty="0"/>
              <a:t> </a:t>
            </a:r>
            <a:r>
              <a:rPr lang="en-US" sz="2500" dirty="0" err="1"/>
              <a:t>soi</a:t>
            </a:r>
            <a:r>
              <a:rPr lang="en-US" sz="2500" dirty="0"/>
              <a:t> </a:t>
            </a:r>
            <a:r>
              <a:rPr lang="en-US" sz="2500" dirty="0" err="1"/>
              <a:t>buồng</a:t>
            </a:r>
            <a:r>
              <a:rPr lang="en-US" sz="2500" dirty="0"/>
              <a:t> </a:t>
            </a:r>
            <a:r>
              <a:rPr lang="en-US" sz="2500" dirty="0" err="1"/>
              <a:t>tử</a:t>
            </a:r>
            <a:r>
              <a:rPr lang="en-US" sz="2500" dirty="0"/>
              <a:t> </a:t>
            </a:r>
            <a:r>
              <a:rPr lang="en-US" sz="2500" dirty="0" err="1"/>
              <a:t>cung</a:t>
            </a:r>
            <a:r>
              <a:rPr lang="en-US" sz="2500" dirty="0"/>
              <a:t> </a:t>
            </a:r>
            <a:r>
              <a:rPr lang="en-US" sz="2500" dirty="0" err="1"/>
              <a:t>và</a:t>
            </a:r>
            <a:r>
              <a:rPr lang="en-US" sz="2500" dirty="0"/>
              <a:t> </a:t>
            </a:r>
            <a:r>
              <a:rPr lang="en-US" sz="2500" dirty="0" err="1"/>
              <a:t>sinh</a:t>
            </a:r>
            <a:r>
              <a:rPr lang="en-US" sz="2500" dirty="0"/>
              <a:t> </a:t>
            </a:r>
            <a:r>
              <a:rPr lang="en-US" sz="2500" dirty="0" err="1"/>
              <a:t>thiết</a:t>
            </a:r>
            <a:endParaRPr lang="en-US" sz="2500" dirty="0"/>
          </a:p>
        </p:txBody>
      </p:sp>
      <p:pic>
        <p:nvPicPr>
          <p:cNvPr id="2050" name="Picture 2" descr="Image result for karman cannula endometrial"/>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350128" y="1268760"/>
            <a:ext cx="4793872" cy="359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791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510" y="260648"/>
            <a:ext cx="6347714" cy="1320800"/>
          </a:xfrm>
        </p:spPr>
        <p:txBody>
          <a:bodyPr>
            <a:normAutofit/>
          </a:bodyPr>
          <a:lstStyle/>
          <a:p>
            <a:r>
              <a:rPr lang="en-US"/>
              <a:t>Nạo sinh thiết Pipelle</a:t>
            </a:r>
          </a:p>
        </p:txBody>
      </p:sp>
      <p:sp>
        <p:nvSpPr>
          <p:cNvPr id="3" name="Content Placeholder 2"/>
          <p:cNvSpPr>
            <a:spLocks noGrp="1"/>
          </p:cNvSpPr>
          <p:nvPr>
            <p:ph sz="half" idx="1"/>
          </p:nvPr>
        </p:nvSpPr>
        <p:spPr>
          <a:xfrm>
            <a:off x="440787" y="908720"/>
            <a:ext cx="4491253" cy="5002117"/>
          </a:xfrm>
        </p:spPr>
        <p:txBody>
          <a:bodyPr>
            <a:normAutofit/>
          </a:bodyPr>
          <a:lstStyle/>
          <a:p>
            <a:r>
              <a:rPr lang="en-US" sz="2300" dirty="0" err="1"/>
              <a:t>Lợi</a:t>
            </a:r>
            <a:r>
              <a:rPr lang="en-US" sz="2300" dirty="0"/>
              <a:t> </a:t>
            </a:r>
            <a:r>
              <a:rPr lang="en-US" sz="2300" dirty="0" err="1"/>
              <a:t>ích</a:t>
            </a:r>
            <a:r>
              <a:rPr lang="en-US" sz="2300" dirty="0"/>
              <a:t> :</a:t>
            </a:r>
          </a:p>
          <a:p>
            <a:pPr lvl="1"/>
            <a:r>
              <a:rPr lang="en-US" sz="2300" dirty="0" err="1"/>
              <a:t>Đơn</a:t>
            </a:r>
            <a:r>
              <a:rPr lang="en-US" sz="2300" dirty="0"/>
              <a:t> </a:t>
            </a:r>
            <a:r>
              <a:rPr lang="en-US" sz="2300" dirty="0" err="1"/>
              <a:t>giản</a:t>
            </a:r>
            <a:r>
              <a:rPr lang="en-US" sz="2300" dirty="0"/>
              <a:t>,  </a:t>
            </a:r>
            <a:r>
              <a:rPr lang="en-US" sz="2300" dirty="0" err="1"/>
              <a:t>rẻ</a:t>
            </a:r>
            <a:r>
              <a:rPr lang="en-US" sz="2300" dirty="0"/>
              <a:t> </a:t>
            </a:r>
            <a:r>
              <a:rPr lang="en-US" sz="2300" dirty="0" err="1"/>
              <a:t>tiền</a:t>
            </a:r>
            <a:r>
              <a:rPr lang="en-US" sz="2300" dirty="0"/>
              <a:t>, </a:t>
            </a:r>
            <a:r>
              <a:rPr lang="en-US" sz="2300" dirty="0" err="1"/>
              <a:t>ít</a:t>
            </a:r>
            <a:r>
              <a:rPr lang="en-US" sz="2300" dirty="0"/>
              <a:t> </a:t>
            </a:r>
            <a:r>
              <a:rPr lang="en-US" sz="2300" dirty="0" err="1"/>
              <a:t>gây</a:t>
            </a:r>
            <a:r>
              <a:rPr lang="en-US" sz="2300" dirty="0"/>
              <a:t> </a:t>
            </a:r>
            <a:r>
              <a:rPr lang="en-US" sz="2300" dirty="0" err="1"/>
              <a:t>đau</a:t>
            </a:r>
            <a:r>
              <a:rPr lang="en-US" sz="2300" dirty="0"/>
              <a:t>, </a:t>
            </a:r>
            <a:r>
              <a:rPr lang="en-US" sz="2300" dirty="0" err="1"/>
              <a:t>gây</a:t>
            </a:r>
            <a:r>
              <a:rPr lang="en-US" sz="2300" dirty="0"/>
              <a:t> </a:t>
            </a:r>
            <a:r>
              <a:rPr lang="en-US" sz="2300" dirty="0" err="1"/>
              <a:t>tê</a:t>
            </a:r>
            <a:r>
              <a:rPr lang="en-US" sz="2300" dirty="0"/>
              <a:t> </a:t>
            </a:r>
            <a:r>
              <a:rPr lang="en-US" sz="2300" dirty="0" err="1"/>
              <a:t>hoặc</a:t>
            </a:r>
            <a:r>
              <a:rPr lang="en-US" sz="2300" dirty="0"/>
              <a:t> </a:t>
            </a:r>
            <a:r>
              <a:rPr lang="en-US" sz="2300" dirty="0" err="1"/>
              <a:t>mê</a:t>
            </a:r>
            <a:endParaRPr lang="en-US" sz="2300" dirty="0"/>
          </a:p>
          <a:p>
            <a:pPr lvl="1"/>
            <a:r>
              <a:rPr lang="en-US" sz="2300" dirty="0" err="1"/>
              <a:t>Cầm</a:t>
            </a:r>
            <a:r>
              <a:rPr lang="en-US" sz="2300" dirty="0"/>
              <a:t> </a:t>
            </a:r>
            <a:r>
              <a:rPr lang="en-US" sz="2300" dirty="0" err="1"/>
              <a:t>máu</a:t>
            </a:r>
            <a:r>
              <a:rPr lang="en-US" sz="2300" dirty="0"/>
              <a:t> </a:t>
            </a:r>
            <a:r>
              <a:rPr lang="en-US" sz="2300" dirty="0" err="1"/>
              <a:t>tạm</a:t>
            </a:r>
            <a:r>
              <a:rPr lang="en-US" sz="2300" dirty="0"/>
              <a:t> </a:t>
            </a:r>
            <a:r>
              <a:rPr lang="en-US" sz="2300" dirty="0" err="1"/>
              <a:t>thời</a:t>
            </a:r>
            <a:endParaRPr lang="en-US" sz="2300" dirty="0"/>
          </a:p>
          <a:p>
            <a:pPr lvl="1"/>
            <a:endParaRPr lang="en-US" sz="2300" dirty="0"/>
          </a:p>
          <a:p>
            <a:pPr lvl="1"/>
            <a:endParaRPr lang="en-US" sz="2300" dirty="0"/>
          </a:p>
        </p:txBody>
      </p:sp>
      <p:sp>
        <p:nvSpPr>
          <p:cNvPr id="6" name="Content Placeholder 5"/>
          <p:cNvSpPr>
            <a:spLocks noGrp="1"/>
          </p:cNvSpPr>
          <p:nvPr>
            <p:ph sz="half" idx="2"/>
          </p:nvPr>
        </p:nvSpPr>
        <p:spPr>
          <a:xfrm>
            <a:off x="4817013" y="908720"/>
            <a:ext cx="3886200" cy="3991613"/>
          </a:xfrm>
        </p:spPr>
        <p:txBody>
          <a:bodyPr>
            <a:noAutofit/>
          </a:bodyPr>
          <a:lstStyle/>
          <a:p>
            <a:r>
              <a:rPr lang="en-US" sz="2300" dirty="0" err="1"/>
              <a:t>Khó</a:t>
            </a:r>
            <a:r>
              <a:rPr lang="en-US" sz="2300" dirty="0"/>
              <a:t> </a:t>
            </a:r>
            <a:r>
              <a:rPr lang="en-US" sz="2300" dirty="0" err="1"/>
              <a:t>khăn</a:t>
            </a:r>
            <a:r>
              <a:rPr lang="en-US" sz="2300" dirty="0"/>
              <a:t>- </a:t>
            </a:r>
            <a:r>
              <a:rPr lang="en-US" sz="2300" dirty="0" err="1"/>
              <a:t>Nhược</a:t>
            </a:r>
            <a:r>
              <a:rPr lang="en-US" sz="2300" dirty="0"/>
              <a:t> </a:t>
            </a:r>
            <a:r>
              <a:rPr lang="en-US" sz="2300" dirty="0" err="1"/>
              <a:t>điểm</a:t>
            </a:r>
            <a:r>
              <a:rPr lang="en-US" sz="2300" dirty="0"/>
              <a:t> </a:t>
            </a:r>
          </a:p>
          <a:p>
            <a:pPr lvl="1"/>
            <a:r>
              <a:rPr lang="en-US" sz="2300" dirty="0" err="1"/>
              <a:t>Không</a:t>
            </a:r>
            <a:r>
              <a:rPr lang="en-US" sz="2300" dirty="0"/>
              <a:t> </a:t>
            </a:r>
            <a:r>
              <a:rPr lang="en-US" sz="2300" dirty="0" err="1"/>
              <a:t>đủ</a:t>
            </a:r>
            <a:r>
              <a:rPr lang="en-US" sz="2300" dirty="0"/>
              <a:t> </a:t>
            </a:r>
            <a:r>
              <a:rPr lang="en-US" sz="2300" dirty="0" err="1"/>
              <a:t>mô</a:t>
            </a:r>
            <a:r>
              <a:rPr lang="en-US" sz="2300" dirty="0"/>
              <a:t> ( Teo NM )</a:t>
            </a:r>
          </a:p>
          <a:p>
            <a:pPr lvl="1"/>
            <a:r>
              <a:rPr lang="en-US" sz="2300" dirty="0" err="1"/>
              <a:t>Không</a:t>
            </a:r>
            <a:r>
              <a:rPr lang="en-US" sz="2300" dirty="0"/>
              <a:t> </a:t>
            </a:r>
            <a:r>
              <a:rPr lang="en-US" sz="2300" dirty="0" err="1"/>
              <a:t>đẩy</a:t>
            </a:r>
            <a:r>
              <a:rPr lang="en-US" sz="2300" dirty="0"/>
              <a:t> </a:t>
            </a:r>
            <a:r>
              <a:rPr lang="en-US" sz="2300" dirty="0" err="1"/>
              <a:t>được</a:t>
            </a:r>
            <a:r>
              <a:rPr lang="en-US" sz="2300" dirty="0"/>
              <a:t> catheter </a:t>
            </a:r>
            <a:r>
              <a:rPr lang="en-US" sz="2300" dirty="0" err="1"/>
              <a:t>vào</a:t>
            </a:r>
            <a:r>
              <a:rPr lang="en-US" sz="2300" dirty="0"/>
              <a:t> </a:t>
            </a:r>
            <a:r>
              <a:rPr lang="en-US" sz="2300" dirty="0" err="1"/>
              <a:t>lòng</a:t>
            </a:r>
            <a:r>
              <a:rPr lang="en-US" sz="2300" dirty="0"/>
              <a:t> </a:t>
            </a:r>
            <a:r>
              <a:rPr lang="en-US" sz="2300" dirty="0" err="1"/>
              <a:t>tử</a:t>
            </a:r>
            <a:r>
              <a:rPr lang="en-US" sz="2300" dirty="0"/>
              <a:t> </a:t>
            </a:r>
            <a:r>
              <a:rPr lang="en-US" sz="2300" dirty="0" err="1"/>
              <a:t>cung</a:t>
            </a:r>
            <a:r>
              <a:rPr lang="en-US" sz="2300" dirty="0"/>
              <a:t>  28% ( Smith-Bindman,1998) </a:t>
            </a:r>
          </a:p>
          <a:p>
            <a:pPr lvl="1"/>
            <a:r>
              <a:rPr lang="en-US" sz="2300" dirty="0" err="1"/>
              <a:t>Hẹp</a:t>
            </a:r>
            <a:r>
              <a:rPr lang="en-US" sz="2300" dirty="0"/>
              <a:t> </a:t>
            </a:r>
            <a:r>
              <a:rPr lang="en-US" sz="2300" dirty="0" err="1"/>
              <a:t>cổ</a:t>
            </a:r>
            <a:r>
              <a:rPr lang="en-US" sz="2300" dirty="0"/>
              <a:t> </a:t>
            </a:r>
            <a:r>
              <a:rPr lang="en-US" sz="2300" dirty="0" err="1"/>
              <a:t>tử</a:t>
            </a:r>
            <a:r>
              <a:rPr lang="en-US" sz="2300" dirty="0"/>
              <a:t> </a:t>
            </a:r>
            <a:r>
              <a:rPr lang="en-US" sz="2300" dirty="0" err="1"/>
              <a:t>cung</a:t>
            </a:r>
            <a:r>
              <a:rPr lang="en-US" sz="2300" dirty="0"/>
              <a:t> </a:t>
            </a:r>
            <a:r>
              <a:rPr lang="en-US" sz="2300" dirty="0" err="1"/>
              <a:t>và</a:t>
            </a:r>
            <a:r>
              <a:rPr lang="en-US" sz="2300" dirty="0"/>
              <a:t> UXCTC </a:t>
            </a:r>
            <a:r>
              <a:rPr lang="en-US" sz="2300" dirty="0" err="1"/>
              <a:t>lớn</a:t>
            </a:r>
            <a:r>
              <a:rPr lang="en-US" sz="2300" dirty="0"/>
              <a:t> </a:t>
            </a:r>
            <a:r>
              <a:rPr lang="en-US" sz="2300" dirty="0" err="1"/>
              <a:t>dưới</a:t>
            </a:r>
            <a:r>
              <a:rPr lang="en-US" sz="2300" dirty="0"/>
              <a:t> </a:t>
            </a:r>
            <a:r>
              <a:rPr lang="en-US" sz="2300" dirty="0" err="1"/>
              <a:t>niêm</a:t>
            </a:r>
            <a:r>
              <a:rPr lang="en-US" sz="2300" dirty="0"/>
              <a:t> </a:t>
            </a:r>
            <a:r>
              <a:rPr lang="en-US" sz="2300" dirty="0">
                <a:sym typeface="Wingdings" panose="05000000000000000000" pitchFamily="2" charset="2"/>
              </a:rPr>
              <a:t> </a:t>
            </a:r>
          </a:p>
          <a:p>
            <a:pPr lvl="1"/>
            <a:r>
              <a:rPr lang="en-US" sz="2300" dirty="0" err="1">
                <a:sym typeface="Wingdings" panose="05000000000000000000" pitchFamily="2" charset="2"/>
              </a:rPr>
              <a:t>Tỉ</a:t>
            </a:r>
            <a:r>
              <a:rPr lang="en-US" sz="2300" dirty="0">
                <a:sym typeface="Wingdings" panose="05000000000000000000" pitchFamily="2" charset="2"/>
              </a:rPr>
              <a:t> </a:t>
            </a:r>
            <a:r>
              <a:rPr lang="en-US" sz="2300" dirty="0" err="1">
                <a:sym typeface="Wingdings" panose="05000000000000000000" pitchFamily="2" charset="2"/>
              </a:rPr>
              <a:t>lệ</a:t>
            </a:r>
            <a:r>
              <a:rPr lang="en-US" sz="2300" dirty="0">
                <a:sym typeface="Wingdings" panose="05000000000000000000" pitchFamily="2" charset="2"/>
              </a:rPr>
              <a:t> </a:t>
            </a:r>
            <a:r>
              <a:rPr lang="en-US" sz="2300" dirty="0" err="1">
                <a:sym typeface="Wingdings" panose="05000000000000000000" pitchFamily="2" charset="2"/>
              </a:rPr>
              <a:t>dự</a:t>
            </a:r>
            <a:r>
              <a:rPr lang="en-US" sz="2300" dirty="0">
                <a:sym typeface="Wingdings" panose="05000000000000000000" pitchFamily="2" charset="2"/>
              </a:rPr>
              <a:t> </a:t>
            </a:r>
            <a:r>
              <a:rPr lang="en-US" sz="2300" dirty="0" err="1">
                <a:sym typeface="Wingdings" panose="05000000000000000000" pitchFamily="2" charset="2"/>
              </a:rPr>
              <a:t>đoán</a:t>
            </a:r>
            <a:r>
              <a:rPr lang="en-US" sz="2300" dirty="0">
                <a:sym typeface="Wingdings" panose="05000000000000000000" pitchFamily="2" charset="2"/>
              </a:rPr>
              <a:t> </a:t>
            </a:r>
            <a:r>
              <a:rPr lang="en-US" sz="2300" dirty="0" err="1">
                <a:sym typeface="Wingdings" panose="05000000000000000000" pitchFamily="2" charset="2"/>
              </a:rPr>
              <a:t>ung</a:t>
            </a:r>
            <a:r>
              <a:rPr lang="en-US" sz="2300" dirty="0">
                <a:sym typeface="Wingdings" panose="05000000000000000000" pitchFamily="2" charset="2"/>
              </a:rPr>
              <a:t> </a:t>
            </a:r>
            <a:r>
              <a:rPr lang="en-US" sz="2300" dirty="0" err="1">
                <a:sym typeface="Wingdings" panose="05000000000000000000" pitchFamily="2" charset="2"/>
              </a:rPr>
              <a:t>thư</a:t>
            </a:r>
            <a:r>
              <a:rPr lang="en-US" sz="2300" dirty="0">
                <a:sym typeface="Wingdings" panose="05000000000000000000" pitchFamily="2" charset="2"/>
              </a:rPr>
              <a:t> </a:t>
            </a:r>
            <a:r>
              <a:rPr lang="en-US" sz="2300" dirty="0" err="1">
                <a:sym typeface="Wingdings" panose="05000000000000000000" pitchFamily="2" charset="2"/>
              </a:rPr>
              <a:t>thất</a:t>
            </a:r>
            <a:r>
              <a:rPr lang="en-US" sz="2300" dirty="0">
                <a:sym typeface="Wingdings" panose="05000000000000000000" pitchFamily="2" charset="2"/>
              </a:rPr>
              <a:t> </a:t>
            </a:r>
            <a:r>
              <a:rPr lang="en-US" sz="2300" dirty="0" err="1">
                <a:sym typeface="Wingdings" panose="05000000000000000000" pitchFamily="2" charset="2"/>
              </a:rPr>
              <a:t>bại</a:t>
            </a:r>
            <a:r>
              <a:rPr lang="en-US" sz="2300" dirty="0">
                <a:sym typeface="Wingdings" panose="05000000000000000000" pitchFamily="2" charset="2"/>
              </a:rPr>
              <a:t> 0.9%</a:t>
            </a:r>
            <a:endParaRPr lang="en-US" sz="2300" dirty="0"/>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5135"/>
            <a:ext cx="2664296" cy="419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421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30" y="0"/>
            <a:ext cx="6347714" cy="1320800"/>
          </a:xfrm>
        </p:spPr>
        <p:txBody>
          <a:bodyPr>
            <a:normAutofit/>
          </a:bodyPr>
          <a:lstStyle/>
          <a:p>
            <a:r>
              <a:rPr lang="en-US" dirty="0" err="1"/>
              <a:t>Nạo</a:t>
            </a:r>
            <a:r>
              <a:rPr lang="en-US" dirty="0"/>
              <a:t> </a:t>
            </a:r>
            <a:r>
              <a:rPr lang="en-US" dirty="0" err="1"/>
              <a:t>kênh</a:t>
            </a:r>
            <a:r>
              <a:rPr lang="en-US" dirty="0"/>
              <a:t> CTC </a:t>
            </a:r>
            <a:r>
              <a:rPr lang="en-US" dirty="0" err="1"/>
              <a:t>từng</a:t>
            </a:r>
            <a:r>
              <a:rPr lang="en-US" dirty="0"/>
              <a:t> </a:t>
            </a:r>
            <a:r>
              <a:rPr lang="en-US" dirty="0" err="1"/>
              <a:t>phần</a:t>
            </a:r>
            <a:endParaRPr lang="en-US" dirty="0"/>
          </a:p>
        </p:txBody>
      </p:sp>
      <p:sp>
        <p:nvSpPr>
          <p:cNvPr id="3" name="Content Placeholder 2"/>
          <p:cNvSpPr>
            <a:spLocks noGrp="1"/>
          </p:cNvSpPr>
          <p:nvPr>
            <p:ph sz="half" idx="1"/>
          </p:nvPr>
        </p:nvSpPr>
        <p:spPr>
          <a:xfrm>
            <a:off x="75206" y="548680"/>
            <a:ext cx="4697729" cy="5737061"/>
          </a:xfrm>
        </p:spPr>
        <p:txBody>
          <a:bodyPr>
            <a:noAutofit/>
          </a:bodyPr>
          <a:lstStyle/>
          <a:p>
            <a:pPr marL="0" indent="0">
              <a:buNone/>
            </a:pPr>
            <a:r>
              <a:rPr lang="en-US" sz="2000" dirty="0"/>
              <a:t>Theo Bethesda 2014 </a:t>
            </a:r>
            <a:r>
              <a:rPr lang="en-US" sz="2000" baseline="30000" dirty="0"/>
              <a:t>(3)</a:t>
            </a:r>
            <a:endParaRPr lang="en-US" sz="2000" dirty="0"/>
          </a:p>
          <a:p>
            <a:r>
              <a:rPr lang="en-US" sz="2000" b="1" dirty="0" err="1">
                <a:solidFill>
                  <a:srgbClr val="FF0000"/>
                </a:solidFill>
              </a:rPr>
              <a:t>Hiện</a:t>
            </a:r>
            <a:r>
              <a:rPr lang="en-US" sz="2000" b="1" dirty="0">
                <a:solidFill>
                  <a:srgbClr val="FF0000"/>
                </a:solidFill>
              </a:rPr>
              <a:t> </a:t>
            </a:r>
            <a:r>
              <a:rPr lang="en-US" sz="2000" b="1" dirty="0" err="1">
                <a:solidFill>
                  <a:srgbClr val="FF0000"/>
                </a:solidFill>
              </a:rPr>
              <a:t>diện</a:t>
            </a:r>
            <a:r>
              <a:rPr lang="en-US" sz="2000" b="1" dirty="0">
                <a:solidFill>
                  <a:srgbClr val="FF0000"/>
                </a:solidFill>
              </a:rPr>
              <a:t> TB NMTC </a:t>
            </a:r>
            <a:r>
              <a:rPr lang="en-US" sz="2000" b="1" dirty="0" err="1">
                <a:solidFill>
                  <a:srgbClr val="FF0000"/>
                </a:solidFill>
              </a:rPr>
              <a:t>lành</a:t>
            </a:r>
            <a:r>
              <a:rPr lang="en-US" sz="2000" b="1" dirty="0">
                <a:solidFill>
                  <a:srgbClr val="FF0000"/>
                </a:solidFill>
              </a:rPr>
              <a:t> </a:t>
            </a:r>
            <a:r>
              <a:rPr lang="en-US" sz="2000" b="1" dirty="0" err="1">
                <a:solidFill>
                  <a:srgbClr val="FF0000"/>
                </a:solidFill>
              </a:rPr>
              <a:t>tính</a:t>
            </a:r>
            <a:r>
              <a:rPr lang="en-US" sz="2000" b="1" dirty="0">
                <a:solidFill>
                  <a:srgbClr val="FF0000"/>
                </a:solidFill>
              </a:rPr>
              <a:t> (BEC)</a:t>
            </a:r>
            <a:r>
              <a:rPr lang="en-US" sz="2000" dirty="0"/>
              <a:t> / &gt; 45 </a:t>
            </a:r>
            <a:r>
              <a:rPr lang="en-US" sz="2000" dirty="0" err="1"/>
              <a:t>tuổi</a:t>
            </a:r>
            <a:r>
              <a:rPr lang="en-US" sz="2000" dirty="0"/>
              <a:t> .</a:t>
            </a:r>
          </a:p>
          <a:p>
            <a:pPr lvl="1"/>
            <a:r>
              <a:rPr lang="en-US" sz="2000" dirty="0" err="1"/>
              <a:t>Có</a:t>
            </a:r>
            <a:r>
              <a:rPr lang="en-US" sz="2000" dirty="0"/>
              <a:t> AUB ?</a:t>
            </a:r>
          </a:p>
          <a:p>
            <a:pPr lvl="1"/>
            <a:r>
              <a:rPr lang="en-US" sz="2000" dirty="0" err="1"/>
              <a:t>Có</a:t>
            </a:r>
            <a:r>
              <a:rPr lang="en-US" sz="2000" dirty="0"/>
              <a:t> </a:t>
            </a:r>
            <a:r>
              <a:rPr lang="en-US" sz="2000" dirty="0" err="1"/>
              <a:t>nguy</a:t>
            </a:r>
            <a:r>
              <a:rPr lang="en-US" sz="2000" dirty="0"/>
              <a:t> </a:t>
            </a:r>
            <a:r>
              <a:rPr lang="en-US" sz="2000" dirty="0" err="1"/>
              <a:t>cơ</a:t>
            </a:r>
            <a:r>
              <a:rPr lang="en-US" sz="2000" dirty="0"/>
              <a:t> </a:t>
            </a:r>
            <a:r>
              <a:rPr lang="en-US" sz="2000" dirty="0" err="1"/>
              <a:t>cao</a:t>
            </a:r>
            <a:r>
              <a:rPr lang="en-US" sz="2000" dirty="0"/>
              <a:t> Carcinoma NM </a:t>
            </a:r>
            <a:r>
              <a:rPr lang="en-US" sz="2000" dirty="0" err="1"/>
              <a:t>tử</a:t>
            </a:r>
            <a:r>
              <a:rPr lang="en-US" sz="2000" dirty="0"/>
              <a:t> </a:t>
            </a:r>
            <a:r>
              <a:rPr lang="en-US" sz="2000" dirty="0" err="1"/>
              <a:t>cung</a:t>
            </a:r>
            <a:r>
              <a:rPr lang="en-US" sz="2000" dirty="0"/>
              <a:t> ?</a:t>
            </a:r>
          </a:p>
          <a:p>
            <a:r>
              <a:rPr lang="en-US" sz="2000" dirty="0" err="1"/>
              <a:t>Nguy</a:t>
            </a:r>
            <a:r>
              <a:rPr lang="en-US" sz="2000" dirty="0"/>
              <a:t> </a:t>
            </a:r>
            <a:r>
              <a:rPr lang="en-US" sz="2000" dirty="0" err="1"/>
              <a:t>cơ</a:t>
            </a:r>
            <a:r>
              <a:rPr lang="en-US" sz="2000" dirty="0"/>
              <a:t> </a:t>
            </a:r>
            <a:r>
              <a:rPr lang="en-US" sz="2000" dirty="0" err="1"/>
              <a:t>bị</a:t>
            </a:r>
            <a:r>
              <a:rPr lang="en-US" sz="2000" dirty="0"/>
              <a:t> UTNMTC </a:t>
            </a:r>
            <a:r>
              <a:rPr lang="en-US" sz="2000" dirty="0" err="1"/>
              <a:t>cao</a:t>
            </a:r>
            <a:r>
              <a:rPr lang="en-US" sz="2000" dirty="0"/>
              <a:t> </a:t>
            </a:r>
            <a:r>
              <a:rPr lang="en-US" sz="2000" dirty="0" err="1"/>
              <a:t>hơn</a:t>
            </a:r>
            <a:r>
              <a:rPr lang="en-US" sz="2000" dirty="0"/>
              <a:t> ở </a:t>
            </a:r>
            <a:r>
              <a:rPr lang="en-US" sz="2000" dirty="0" err="1"/>
              <a:t>phụ</a:t>
            </a:r>
            <a:r>
              <a:rPr lang="en-US" sz="2000" dirty="0"/>
              <a:t> </a:t>
            </a:r>
            <a:r>
              <a:rPr lang="en-US" sz="2000" dirty="0" err="1"/>
              <a:t>nữ</a:t>
            </a:r>
            <a:r>
              <a:rPr lang="en-US" sz="2000" dirty="0"/>
              <a:t> </a:t>
            </a:r>
            <a:r>
              <a:rPr lang="en-US" sz="2000" dirty="0" err="1"/>
              <a:t>với</a:t>
            </a:r>
            <a:r>
              <a:rPr lang="en-US" sz="2000" dirty="0"/>
              <a:t> BEC </a:t>
            </a:r>
            <a:r>
              <a:rPr lang="en-US" sz="2000" dirty="0" err="1"/>
              <a:t>hơn</a:t>
            </a:r>
            <a:r>
              <a:rPr lang="en-US" sz="2000" dirty="0"/>
              <a:t> </a:t>
            </a:r>
            <a:r>
              <a:rPr lang="en-US" sz="2000" dirty="0" err="1"/>
              <a:t>nhóm</a:t>
            </a:r>
            <a:r>
              <a:rPr lang="en-US" sz="2000" dirty="0"/>
              <a:t> </a:t>
            </a:r>
            <a:r>
              <a:rPr lang="en-US" sz="2000" dirty="0" err="1"/>
              <a:t>còn</a:t>
            </a:r>
            <a:r>
              <a:rPr lang="en-US" sz="2000" dirty="0"/>
              <a:t> </a:t>
            </a:r>
            <a:r>
              <a:rPr lang="en-US" sz="2000" dirty="0" err="1"/>
              <a:t>lại</a:t>
            </a:r>
            <a:r>
              <a:rPr lang="en-US" sz="2000" dirty="0"/>
              <a:t> ( 3)</a:t>
            </a:r>
          </a:p>
          <a:p>
            <a:r>
              <a:rPr lang="en-US" sz="2000" dirty="0"/>
              <a:t>BN BEC </a:t>
            </a:r>
            <a:r>
              <a:rPr lang="en-US" sz="2000" dirty="0" err="1"/>
              <a:t>có</a:t>
            </a:r>
            <a:r>
              <a:rPr lang="en-US" sz="2000" dirty="0"/>
              <a:t> </a:t>
            </a:r>
            <a:r>
              <a:rPr lang="en-US" sz="2000" dirty="0" err="1"/>
              <a:t>triệu</a:t>
            </a:r>
            <a:r>
              <a:rPr lang="en-US" sz="2000" dirty="0"/>
              <a:t> </a:t>
            </a:r>
            <a:r>
              <a:rPr lang="en-US" sz="2000" dirty="0" err="1"/>
              <a:t>chứng</a:t>
            </a:r>
            <a:r>
              <a:rPr lang="en-US" sz="2000" dirty="0"/>
              <a:t> ( AUB </a:t>
            </a:r>
            <a:r>
              <a:rPr lang="en-US" sz="2000" dirty="0" err="1"/>
              <a:t>trước</a:t>
            </a:r>
            <a:r>
              <a:rPr lang="en-US" sz="2000" dirty="0"/>
              <a:t> </a:t>
            </a:r>
            <a:r>
              <a:rPr lang="en-US" sz="2000" dirty="0" err="1"/>
              <a:t>hoặc</a:t>
            </a:r>
            <a:r>
              <a:rPr lang="en-US" sz="2000" dirty="0"/>
              <a:t> </a:t>
            </a:r>
            <a:r>
              <a:rPr lang="en-US" sz="2000" dirty="0" err="1"/>
              <a:t>sau</a:t>
            </a:r>
            <a:r>
              <a:rPr lang="en-US" sz="2000" dirty="0"/>
              <a:t> MK ) </a:t>
            </a:r>
            <a:r>
              <a:rPr lang="en-US" sz="2000" dirty="0" err="1"/>
              <a:t>nên</a:t>
            </a:r>
            <a:r>
              <a:rPr lang="en-US" sz="2000" dirty="0"/>
              <a:t> </a:t>
            </a:r>
            <a:r>
              <a:rPr lang="en-US" sz="2000" dirty="0" err="1"/>
              <a:t>đánh</a:t>
            </a:r>
            <a:r>
              <a:rPr lang="en-US" sz="2000" dirty="0"/>
              <a:t> </a:t>
            </a:r>
            <a:r>
              <a:rPr lang="en-US" sz="2000" dirty="0" err="1"/>
              <a:t>giá</a:t>
            </a:r>
            <a:r>
              <a:rPr lang="en-US" sz="2000" dirty="0"/>
              <a:t> </a:t>
            </a:r>
            <a:r>
              <a:rPr lang="en-US" sz="2000" dirty="0" err="1"/>
              <a:t>có</a:t>
            </a:r>
            <a:r>
              <a:rPr lang="en-US" sz="2000" dirty="0"/>
              <a:t> </a:t>
            </a:r>
            <a:r>
              <a:rPr lang="en-US" sz="2000" dirty="0" err="1"/>
              <a:t>tăng</a:t>
            </a:r>
            <a:r>
              <a:rPr lang="en-US" sz="2000" dirty="0"/>
              <a:t> </a:t>
            </a:r>
            <a:r>
              <a:rPr lang="en-US" sz="2000" dirty="0" err="1"/>
              <a:t>sinh</a:t>
            </a:r>
            <a:r>
              <a:rPr lang="en-US" sz="2000" dirty="0"/>
              <a:t> NMTC hay UTNMTC </a:t>
            </a:r>
            <a:r>
              <a:rPr lang="en-US" sz="2000" dirty="0" err="1"/>
              <a:t>bất</a:t>
            </a:r>
            <a:r>
              <a:rPr lang="en-US" sz="2000" dirty="0"/>
              <a:t> </a:t>
            </a:r>
            <a:r>
              <a:rPr lang="en-US" sz="2000" dirty="0" err="1"/>
              <a:t>kể</a:t>
            </a:r>
            <a:r>
              <a:rPr lang="en-US" sz="2000" dirty="0"/>
              <a:t> </a:t>
            </a:r>
            <a:r>
              <a:rPr lang="en-US" sz="2000" dirty="0" err="1"/>
              <a:t>tình</a:t>
            </a:r>
            <a:r>
              <a:rPr lang="en-US" sz="2000" dirty="0"/>
              <a:t> </a:t>
            </a:r>
            <a:r>
              <a:rPr lang="en-US" sz="2000" dirty="0" err="1"/>
              <a:t>trạng</a:t>
            </a:r>
            <a:r>
              <a:rPr lang="en-US" sz="2000" dirty="0"/>
              <a:t> MK</a:t>
            </a:r>
          </a:p>
          <a:p>
            <a:r>
              <a:rPr lang="en-US" sz="2000" dirty="0"/>
              <a:t>BN BEC </a:t>
            </a:r>
            <a:r>
              <a:rPr lang="en-US" sz="2000" dirty="0" err="1"/>
              <a:t>không</a:t>
            </a:r>
            <a:r>
              <a:rPr lang="en-US" sz="2000" dirty="0"/>
              <a:t> </a:t>
            </a:r>
            <a:r>
              <a:rPr lang="en-US" sz="2000" dirty="0" err="1"/>
              <a:t>triệu</a:t>
            </a:r>
            <a:r>
              <a:rPr lang="en-US" sz="2000" dirty="0"/>
              <a:t> </a:t>
            </a:r>
            <a:r>
              <a:rPr lang="en-US" sz="2000" dirty="0" err="1"/>
              <a:t>chứng</a:t>
            </a:r>
            <a:r>
              <a:rPr lang="en-US" sz="2000" dirty="0"/>
              <a:t> :</a:t>
            </a:r>
          </a:p>
          <a:p>
            <a:pPr lvl="1"/>
            <a:r>
              <a:rPr lang="en-US" sz="2000" dirty="0" err="1"/>
              <a:t>Postmenopause</a:t>
            </a:r>
            <a:r>
              <a:rPr lang="en-US" sz="2000" dirty="0"/>
              <a:t> : </a:t>
            </a:r>
            <a:r>
              <a:rPr lang="en-US" sz="2000" dirty="0" err="1"/>
              <a:t>đánh</a:t>
            </a:r>
            <a:r>
              <a:rPr lang="en-US" sz="2000" dirty="0"/>
              <a:t> </a:t>
            </a:r>
            <a:r>
              <a:rPr lang="en-US" sz="2000" dirty="0" err="1"/>
              <a:t>giá</a:t>
            </a:r>
            <a:r>
              <a:rPr lang="en-US" sz="2000" dirty="0"/>
              <a:t> </a:t>
            </a:r>
            <a:r>
              <a:rPr lang="en-US" sz="2000" dirty="0" err="1"/>
              <a:t>Tăng</a:t>
            </a:r>
            <a:r>
              <a:rPr lang="en-US" sz="2000" dirty="0"/>
              <a:t> </a:t>
            </a:r>
            <a:r>
              <a:rPr lang="en-US" sz="2000" dirty="0" err="1"/>
              <a:t>sinh</a:t>
            </a:r>
            <a:r>
              <a:rPr lang="en-US" sz="2000" dirty="0"/>
              <a:t> NMTC </a:t>
            </a:r>
            <a:r>
              <a:rPr lang="en-US" sz="2000" dirty="0" err="1"/>
              <a:t>và</a:t>
            </a:r>
            <a:r>
              <a:rPr lang="en-US" sz="2000" dirty="0"/>
              <a:t> UTNMTC</a:t>
            </a:r>
          </a:p>
          <a:p>
            <a:pPr lvl="1"/>
            <a:r>
              <a:rPr lang="en-US" sz="2000" dirty="0" err="1"/>
              <a:t>Premenopause</a:t>
            </a:r>
            <a:r>
              <a:rPr lang="en-US" sz="2000" dirty="0"/>
              <a:t> : </a:t>
            </a:r>
            <a:r>
              <a:rPr lang="en-US" sz="2000" dirty="0" err="1"/>
              <a:t>thực</a:t>
            </a:r>
            <a:r>
              <a:rPr lang="en-US" sz="2000" dirty="0"/>
              <a:t> </a:t>
            </a:r>
            <a:r>
              <a:rPr lang="en-US" sz="2000" dirty="0" err="1"/>
              <a:t>hiệnkhi</a:t>
            </a:r>
            <a:r>
              <a:rPr lang="en-US" sz="2000" dirty="0"/>
              <a:t> </a:t>
            </a:r>
            <a:r>
              <a:rPr lang="en-US" sz="2000" dirty="0" err="1"/>
              <a:t>có</a:t>
            </a:r>
            <a:r>
              <a:rPr lang="en-US" sz="2000" dirty="0"/>
              <a:t> </a:t>
            </a:r>
            <a:r>
              <a:rPr lang="en-US" sz="2000" dirty="0" err="1"/>
              <a:t>nguy</a:t>
            </a:r>
            <a:r>
              <a:rPr lang="en-US" sz="2000" dirty="0"/>
              <a:t> </a:t>
            </a:r>
            <a:r>
              <a:rPr lang="en-US" sz="2000" dirty="0" err="1"/>
              <a:t>cơ</a:t>
            </a:r>
            <a:r>
              <a:rPr lang="en-US" sz="2000" dirty="0"/>
              <a:t> </a:t>
            </a:r>
            <a:r>
              <a:rPr lang="en-US" sz="2000" dirty="0" err="1"/>
              <a:t>cao</a:t>
            </a:r>
            <a:r>
              <a:rPr lang="en-US" sz="2000" dirty="0"/>
              <a:t> UTNMTC</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780154" y="1114558"/>
            <a:ext cx="4347028" cy="5334059"/>
          </a:xfrm>
        </p:spPr>
      </p:pic>
      <p:sp>
        <p:nvSpPr>
          <p:cNvPr id="7" name="TextBox 6"/>
          <p:cNvSpPr txBox="1"/>
          <p:nvPr/>
        </p:nvSpPr>
        <p:spPr>
          <a:xfrm>
            <a:off x="4436507" y="6500209"/>
            <a:ext cx="4697730" cy="715581"/>
          </a:xfrm>
          <a:prstGeom prst="rect">
            <a:avLst/>
          </a:prstGeom>
          <a:noFill/>
        </p:spPr>
        <p:txBody>
          <a:bodyPr wrap="square" rtlCol="0">
            <a:spAutoFit/>
          </a:bodyPr>
          <a:lstStyle/>
          <a:p>
            <a:r>
              <a:rPr lang="en-US" sz="1350" dirty="0">
                <a:hlinkClick r:id="rId4"/>
              </a:rPr>
              <a:t>https://www.ncbi.nlm.nih.gov/pmc/articles/PMC3702059/</a:t>
            </a:r>
          </a:p>
          <a:p>
            <a:endParaRPr lang="en-US" sz="1350" dirty="0"/>
          </a:p>
        </p:txBody>
      </p:sp>
      <p:pic>
        <p:nvPicPr>
          <p:cNvPr id="9" name="Picture 2" descr="Image result for uterine cancer st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0154" y="1008129"/>
            <a:ext cx="4402353" cy="318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4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500"/>
                                        <p:tgtEl>
                                          <p:spTgt spid="3">
                                            <p:txEl>
                                              <p:pRg st="1" end="1"/>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arn(inVertical)">
                                      <p:cBhvr>
                                        <p:cTn id="25" dur="500"/>
                                        <p:tgtEl>
                                          <p:spTgt spid="3">
                                            <p:txEl>
                                              <p:pRg st="2" end="2"/>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arn(inVertical)">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barn(inVertical)">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barn(inVertical)">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barn(inVertical)">
                                      <p:cBhvr>
                                        <p:cTn id="43" dur="500"/>
                                        <p:tgtEl>
                                          <p:spTgt spid="3">
                                            <p:txEl>
                                              <p:pRg st="6" end="6"/>
                                            </p:txEl>
                                          </p:spTgt>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barn(inVertical)">
                                      <p:cBhvr>
                                        <p:cTn id="46" dur="500"/>
                                        <p:tgtEl>
                                          <p:spTgt spid="3">
                                            <p:txEl>
                                              <p:pRg st="7" end="7"/>
                                            </p:txEl>
                                          </p:spTgt>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barn(inVertical)">
                                      <p:cBhvr>
                                        <p:cTn id="4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D9650DC-22DF-497F-A6C7-08D137A9A453}"/>
              </a:ext>
            </a:extLst>
          </p:cNvPr>
          <p:cNvSpPr>
            <a:spLocks noGrp="1"/>
          </p:cNvSpPr>
          <p:nvPr>
            <p:ph type="title"/>
          </p:nvPr>
        </p:nvSpPr>
        <p:spPr/>
        <p:txBody>
          <a:bodyPr/>
          <a:lstStyle/>
          <a:p>
            <a:r>
              <a:rPr lang="en-US" dirty="0" err="1"/>
              <a:t>Hệ</a:t>
            </a:r>
            <a:r>
              <a:rPr lang="en-US" dirty="0"/>
              <a:t> </a:t>
            </a:r>
            <a:r>
              <a:rPr lang="en-US" dirty="0" err="1"/>
              <a:t>thống</a:t>
            </a:r>
            <a:r>
              <a:rPr lang="en-US" dirty="0"/>
              <a:t> </a:t>
            </a:r>
            <a:r>
              <a:rPr lang="en-US" dirty="0" err="1"/>
              <a:t>của</a:t>
            </a:r>
            <a:r>
              <a:rPr lang="en-US" dirty="0"/>
              <a:t> FIGO</a:t>
            </a:r>
          </a:p>
        </p:txBody>
      </p:sp>
      <p:sp>
        <p:nvSpPr>
          <p:cNvPr id="3" name="Chỗ dành sẵn cho Nội dung 2">
            <a:extLst>
              <a:ext uri="{FF2B5EF4-FFF2-40B4-BE49-F238E27FC236}">
                <a16:creationId xmlns:a16="http://schemas.microsoft.com/office/drawing/2014/main" id="{CE70A734-2A62-4747-B876-082B2AE60C47}"/>
              </a:ext>
            </a:extLst>
          </p:cNvPr>
          <p:cNvSpPr>
            <a:spLocks noGrp="1"/>
          </p:cNvSpPr>
          <p:nvPr>
            <p:ph idx="1"/>
          </p:nvPr>
        </p:nvSpPr>
        <p:spPr>
          <a:xfrm>
            <a:off x="609598" y="2160590"/>
            <a:ext cx="7346777" cy="3880773"/>
          </a:xfrm>
        </p:spPr>
        <p:txBody>
          <a:bodyPr>
            <a:normAutofit/>
          </a:bodyPr>
          <a:lstStyle/>
          <a:p>
            <a:pPr marL="0" indent="0">
              <a:buNone/>
            </a:pPr>
            <a:r>
              <a:rPr lang="en-US" sz="3200" dirty="0" err="1"/>
              <a:t>Các</a:t>
            </a:r>
            <a:r>
              <a:rPr lang="en-US" sz="3200" dirty="0"/>
              <a:t> </a:t>
            </a:r>
            <a:r>
              <a:rPr lang="en-US" sz="3200" dirty="0" err="1"/>
              <a:t>thuật</a:t>
            </a:r>
            <a:r>
              <a:rPr lang="en-US" sz="3200" dirty="0"/>
              <a:t> </a:t>
            </a:r>
            <a:r>
              <a:rPr lang="en-US" sz="3200" dirty="0" err="1"/>
              <a:t>ngữ</a:t>
            </a:r>
            <a:r>
              <a:rPr lang="en-US" sz="3200" dirty="0"/>
              <a:t> , </a:t>
            </a:r>
            <a:r>
              <a:rPr lang="en-US" sz="3200" dirty="0" err="1"/>
              <a:t>triệu</a:t>
            </a:r>
            <a:r>
              <a:rPr lang="en-US" sz="3200" dirty="0"/>
              <a:t> </a:t>
            </a:r>
            <a:r>
              <a:rPr lang="en-US" sz="3200" dirty="0" err="1"/>
              <a:t>chứng</a:t>
            </a:r>
            <a:r>
              <a:rPr lang="en-US" sz="3200" dirty="0"/>
              <a:t> </a:t>
            </a:r>
            <a:r>
              <a:rPr lang="en-US" sz="3200" dirty="0" err="1"/>
              <a:t>của</a:t>
            </a:r>
            <a:r>
              <a:rPr lang="en-US" sz="3200" dirty="0"/>
              <a:t> AUB</a:t>
            </a:r>
          </a:p>
          <a:p>
            <a:pPr>
              <a:buFont typeface="Symbol" panose="05050102010706020507" pitchFamily="18" charset="2"/>
              <a:buChar char="Þ"/>
            </a:pPr>
            <a:r>
              <a:rPr lang="en-US" sz="3200" dirty="0" err="1"/>
              <a:t>Mô</a:t>
            </a:r>
            <a:r>
              <a:rPr lang="en-US" sz="3200" dirty="0"/>
              <a:t> </a:t>
            </a:r>
            <a:r>
              <a:rPr lang="en-US" sz="3200" dirty="0" err="1"/>
              <a:t>tả</a:t>
            </a:r>
            <a:r>
              <a:rPr lang="en-US" sz="3200" dirty="0"/>
              <a:t> </a:t>
            </a:r>
            <a:r>
              <a:rPr lang="en-US" sz="3200" dirty="0" err="1"/>
              <a:t>dựa</a:t>
            </a:r>
            <a:r>
              <a:rPr lang="en-US" sz="3200" dirty="0"/>
              <a:t> </a:t>
            </a:r>
            <a:r>
              <a:rPr lang="en-US" sz="3200" dirty="0" err="1"/>
              <a:t>trên</a:t>
            </a:r>
            <a:r>
              <a:rPr lang="en-US" sz="3200" dirty="0"/>
              <a:t> </a:t>
            </a:r>
            <a:r>
              <a:rPr lang="en-US" sz="3200" dirty="0" err="1"/>
              <a:t>tần</a:t>
            </a:r>
            <a:r>
              <a:rPr lang="en-US" sz="3200" dirty="0"/>
              <a:t> </a:t>
            </a:r>
            <a:r>
              <a:rPr lang="en-US" sz="3200" dirty="0" err="1"/>
              <a:t>suất</a:t>
            </a:r>
            <a:r>
              <a:rPr lang="en-US" sz="3200" dirty="0"/>
              <a:t>, </a:t>
            </a:r>
            <a:r>
              <a:rPr lang="en-US" sz="3200" dirty="0" err="1"/>
              <a:t>tính</a:t>
            </a:r>
            <a:r>
              <a:rPr lang="en-US" sz="3200" dirty="0"/>
              <a:t> </a:t>
            </a:r>
            <a:r>
              <a:rPr lang="en-US" sz="3200" dirty="0" err="1"/>
              <a:t>đều</a:t>
            </a:r>
            <a:r>
              <a:rPr lang="en-US" sz="3200" dirty="0"/>
              <a:t> </a:t>
            </a:r>
            <a:r>
              <a:rPr lang="en-US" sz="3200" dirty="0" err="1"/>
              <a:t>đặn</a:t>
            </a:r>
            <a:r>
              <a:rPr lang="en-US" sz="3200" dirty="0"/>
              <a:t>, </a:t>
            </a:r>
            <a:r>
              <a:rPr lang="en-US" sz="3200" dirty="0" err="1"/>
              <a:t>thời</a:t>
            </a:r>
            <a:r>
              <a:rPr lang="en-US" sz="3200" dirty="0"/>
              <a:t> </a:t>
            </a:r>
            <a:r>
              <a:rPr lang="en-US" sz="3200" dirty="0" err="1"/>
              <a:t>gian</a:t>
            </a:r>
            <a:r>
              <a:rPr lang="en-US" sz="3200" dirty="0"/>
              <a:t>, l</a:t>
            </a:r>
            <a:r>
              <a:rPr lang="vi-VN" sz="3200" dirty="0"/>
              <a:t>ư</a:t>
            </a:r>
            <a:r>
              <a:rPr lang="en-US" sz="3200" dirty="0" err="1"/>
              <a:t>ợng</a:t>
            </a:r>
            <a:r>
              <a:rPr lang="en-US" sz="3200" dirty="0"/>
              <a:t>, </a:t>
            </a:r>
            <a:r>
              <a:rPr lang="en-US" sz="3200" dirty="0" err="1"/>
              <a:t>tính</a:t>
            </a:r>
            <a:r>
              <a:rPr lang="en-US" sz="3200" dirty="0"/>
              <a:t> </a:t>
            </a:r>
            <a:r>
              <a:rPr lang="en-US" sz="3200" dirty="0" err="1"/>
              <a:t>chất</a:t>
            </a:r>
            <a:r>
              <a:rPr lang="en-US" sz="3200" dirty="0"/>
              <a:t> </a:t>
            </a:r>
            <a:r>
              <a:rPr lang="en-US" sz="3200" dirty="0" err="1"/>
              <a:t>xuất</a:t>
            </a:r>
            <a:r>
              <a:rPr lang="en-US" sz="3200" dirty="0"/>
              <a:t> </a:t>
            </a:r>
            <a:r>
              <a:rPr lang="en-US" sz="3200" dirty="0" err="1"/>
              <a:t>huyết</a:t>
            </a:r>
            <a:endParaRPr lang="vi-VN" sz="3200" dirty="0"/>
          </a:p>
          <a:p>
            <a:pPr marL="0" indent="0">
              <a:buNone/>
            </a:pPr>
            <a:r>
              <a:rPr lang="en-US" sz="3200" dirty="0" err="1"/>
              <a:t>Phân</a:t>
            </a:r>
            <a:r>
              <a:rPr lang="en-US" sz="3200" dirty="0"/>
              <a:t> </a:t>
            </a:r>
            <a:r>
              <a:rPr lang="en-US" sz="3200" dirty="0" err="1"/>
              <a:t>loại</a:t>
            </a:r>
            <a:r>
              <a:rPr lang="en-US" sz="3200" dirty="0"/>
              <a:t> </a:t>
            </a:r>
            <a:r>
              <a:rPr lang="en-US" sz="3200" dirty="0" err="1"/>
              <a:t>các</a:t>
            </a:r>
            <a:r>
              <a:rPr lang="en-US" sz="3200" dirty="0"/>
              <a:t> </a:t>
            </a:r>
            <a:r>
              <a:rPr lang="en-US" sz="3200" dirty="0" err="1"/>
              <a:t>nguyên</a:t>
            </a:r>
            <a:r>
              <a:rPr lang="en-US" sz="3200" dirty="0"/>
              <a:t> </a:t>
            </a:r>
            <a:r>
              <a:rPr lang="en-US" sz="3200" dirty="0" err="1"/>
              <a:t>nhân</a:t>
            </a:r>
            <a:r>
              <a:rPr lang="en-US" sz="3200" dirty="0"/>
              <a:t> </a:t>
            </a:r>
            <a:r>
              <a:rPr lang="en-US" sz="3200" dirty="0" err="1"/>
              <a:t>của</a:t>
            </a:r>
            <a:r>
              <a:rPr lang="en-US" sz="3200" dirty="0"/>
              <a:t> AUB</a:t>
            </a:r>
          </a:p>
          <a:p>
            <a:pPr marL="0" indent="0">
              <a:buNone/>
            </a:pPr>
            <a:r>
              <a:rPr lang="en-US" sz="3200" dirty="0"/>
              <a:t>=&gt; PALM – COEIN</a:t>
            </a:r>
          </a:p>
        </p:txBody>
      </p:sp>
    </p:spTree>
    <p:extLst>
      <p:ext uri="{BB962C8B-B14F-4D97-AF65-F5344CB8AC3E}">
        <p14:creationId xmlns:p14="http://schemas.microsoft.com/office/powerpoint/2010/main" val="1415244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Nong và Nạo (D&amp;C )</a:t>
            </a:r>
          </a:p>
        </p:txBody>
      </p:sp>
      <p:sp>
        <p:nvSpPr>
          <p:cNvPr id="3" name="Content Placeholder 2"/>
          <p:cNvSpPr>
            <a:spLocks noGrp="1"/>
          </p:cNvSpPr>
          <p:nvPr>
            <p:ph sz="half" idx="1"/>
          </p:nvPr>
        </p:nvSpPr>
        <p:spPr>
          <a:xfrm>
            <a:off x="307976" y="1772816"/>
            <a:ext cx="3389734" cy="4268545"/>
          </a:xfrm>
        </p:spPr>
        <p:txBody>
          <a:bodyPr>
            <a:normAutofit/>
          </a:bodyPr>
          <a:lstStyle/>
          <a:p>
            <a:r>
              <a:rPr lang="en-US" sz="2300" dirty="0" err="1"/>
              <a:t>Mẫu</a:t>
            </a:r>
            <a:r>
              <a:rPr lang="en-US" sz="2300" dirty="0"/>
              <a:t> NMTC </a:t>
            </a:r>
            <a:r>
              <a:rPr lang="en-US" sz="2300" dirty="0" err="1"/>
              <a:t>tương</a:t>
            </a:r>
            <a:r>
              <a:rPr lang="en-US" sz="2300" dirty="0"/>
              <a:t> </a:t>
            </a:r>
            <a:r>
              <a:rPr lang="en-US" sz="2300" dirty="0" err="1"/>
              <a:t>quan</a:t>
            </a:r>
            <a:r>
              <a:rPr lang="en-US" sz="2300" dirty="0"/>
              <a:t> </a:t>
            </a:r>
            <a:r>
              <a:rPr lang="en-US" sz="2300" dirty="0" err="1"/>
              <a:t>hơn</a:t>
            </a:r>
            <a:r>
              <a:rPr lang="en-US" sz="2300" dirty="0"/>
              <a:t> </a:t>
            </a:r>
            <a:r>
              <a:rPr lang="en-US" sz="2300" dirty="0" err="1"/>
              <a:t>với</a:t>
            </a:r>
            <a:r>
              <a:rPr lang="en-US" sz="2300" dirty="0"/>
              <a:t> </a:t>
            </a:r>
            <a:r>
              <a:rPr lang="en-US" sz="2300" dirty="0" err="1"/>
              <a:t>mẫu</a:t>
            </a:r>
            <a:r>
              <a:rPr lang="en-US" sz="2300" dirty="0"/>
              <a:t> </a:t>
            </a:r>
            <a:r>
              <a:rPr lang="en-US" sz="2300" dirty="0" err="1"/>
              <a:t>mô</a:t>
            </a:r>
            <a:r>
              <a:rPr lang="en-US" sz="2300" dirty="0"/>
              <a:t> </a:t>
            </a:r>
            <a:r>
              <a:rPr lang="en-US" sz="2300" dirty="0" err="1"/>
              <a:t>có</a:t>
            </a:r>
            <a:r>
              <a:rPr lang="en-US" sz="2300" dirty="0"/>
              <a:t> </a:t>
            </a:r>
            <a:r>
              <a:rPr lang="en-US" sz="2300" dirty="0" err="1"/>
              <a:t>được</a:t>
            </a:r>
            <a:r>
              <a:rPr lang="en-US" sz="2300" dirty="0"/>
              <a:t> qua </a:t>
            </a:r>
            <a:r>
              <a:rPr lang="en-US" sz="2300" dirty="0" err="1"/>
              <a:t>mẫu</a:t>
            </a:r>
            <a:r>
              <a:rPr lang="en-US" sz="2300" dirty="0"/>
              <a:t> </a:t>
            </a:r>
            <a:r>
              <a:rPr lang="en-US" sz="2300" dirty="0" err="1"/>
              <a:t>cắt</a:t>
            </a:r>
            <a:r>
              <a:rPr lang="en-US" sz="2300" dirty="0"/>
              <a:t> TC (Stovall 1989)</a:t>
            </a:r>
          </a:p>
          <a:p>
            <a:r>
              <a:rPr lang="en-US" sz="2300" dirty="0" err="1"/>
              <a:t>Lấy</a:t>
            </a:r>
            <a:r>
              <a:rPr lang="en-US" sz="2300" dirty="0"/>
              <a:t> </a:t>
            </a:r>
            <a:r>
              <a:rPr lang="en-US" sz="2300" dirty="0" err="1"/>
              <a:t>đủ</a:t>
            </a:r>
            <a:r>
              <a:rPr lang="en-US" sz="2300" dirty="0"/>
              <a:t> </a:t>
            </a:r>
            <a:r>
              <a:rPr lang="en-US" sz="2300" dirty="0" err="1"/>
              <a:t>mô</a:t>
            </a:r>
            <a:r>
              <a:rPr lang="en-US" sz="2300" dirty="0"/>
              <a:t> </a:t>
            </a:r>
            <a:r>
              <a:rPr lang="en-US" sz="2300" dirty="0" err="1"/>
              <a:t>hơn</a:t>
            </a:r>
            <a:r>
              <a:rPr lang="en-US" sz="2300" dirty="0"/>
              <a:t> </a:t>
            </a:r>
            <a:r>
              <a:rPr lang="en-US" sz="2300" dirty="0" err="1"/>
              <a:t>Pipelle</a:t>
            </a:r>
            <a:endParaRPr lang="en-US" sz="2300" dirty="0"/>
          </a:p>
          <a:p>
            <a:endParaRPr lang="en-US" sz="2300" dirty="0"/>
          </a:p>
        </p:txBody>
      </p:sp>
      <p:sp>
        <p:nvSpPr>
          <p:cNvPr id="9" name="AutoShape 10" descr="Image result for dilation and curett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https://www.mayoclinic.org/-/media/kcms/gbs/patient-consumer/images/2013/08/26/09/58/my00345_im04522_mcdc7_curettage_jpg.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2" name="Picture 18" descr="Image result for dilation and curettage"/>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10646" b="8337"/>
          <a:stretch/>
        </p:blipFill>
        <p:spPr bwMode="auto">
          <a:xfrm>
            <a:off x="4048250" y="1772816"/>
            <a:ext cx="5095750"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29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897" y="328723"/>
            <a:ext cx="6347714" cy="1320800"/>
          </a:xfrm>
        </p:spPr>
        <p:txBody>
          <a:bodyPr>
            <a:normAutofit/>
          </a:bodyPr>
          <a:lstStyle/>
          <a:p>
            <a:r>
              <a:rPr lang="en-US" dirty="0" err="1"/>
              <a:t>Nội</a:t>
            </a:r>
            <a:r>
              <a:rPr lang="en-US" dirty="0"/>
              <a:t> </a:t>
            </a:r>
            <a:r>
              <a:rPr lang="en-US" dirty="0" err="1"/>
              <a:t>soi</a:t>
            </a:r>
            <a:r>
              <a:rPr lang="en-US" dirty="0"/>
              <a:t> </a:t>
            </a:r>
            <a:r>
              <a:rPr lang="en-US" dirty="0" err="1"/>
              <a:t>buồng</a:t>
            </a:r>
            <a:r>
              <a:rPr lang="en-US" dirty="0"/>
              <a:t> </a:t>
            </a:r>
            <a:r>
              <a:rPr lang="en-US" dirty="0" err="1"/>
              <a:t>tử</a:t>
            </a:r>
            <a:r>
              <a:rPr lang="en-US" dirty="0"/>
              <a:t> </a:t>
            </a:r>
            <a:r>
              <a:rPr lang="en-US" dirty="0" err="1"/>
              <a:t>cung</a:t>
            </a:r>
            <a:endParaRPr lang="en-US" dirty="0"/>
          </a:p>
        </p:txBody>
      </p:sp>
      <p:sp>
        <p:nvSpPr>
          <p:cNvPr id="3" name="Content Placeholder 2"/>
          <p:cNvSpPr>
            <a:spLocks noGrp="1"/>
          </p:cNvSpPr>
          <p:nvPr>
            <p:ph sz="half" idx="1"/>
          </p:nvPr>
        </p:nvSpPr>
        <p:spPr>
          <a:xfrm>
            <a:off x="323528" y="1166506"/>
            <a:ext cx="3888432" cy="4034423"/>
          </a:xfrm>
        </p:spPr>
        <p:txBody>
          <a:bodyPr>
            <a:noAutofit/>
          </a:bodyPr>
          <a:lstStyle/>
          <a:p>
            <a:r>
              <a:rPr lang="en-US" sz="2300" dirty="0" err="1"/>
              <a:t>Lợi</a:t>
            </a:r>
            <a:r>
              <a:rPr lang="en-US" sz="2300" dirty="0"/>
              <a:t> </a:t>
            </a:r>
            <a:r>
              <a:rPr lang="en-US" sz="2300" dirty="0" err="1"/>
              <a:t>ích</a:t>
            </a:r>
            <a:r>
              <a:rPr lang="en-US" sz="2300" dirty="0"/>
              <a:t> : </a:t>
            </a:r>
            <a:r>
              <a:rPr lang="en-US" sz="2300" dirty="0" err="1"/>
              <a:t>phát</a:t>
            </a:r>
            <a:r>
              <a:rPr lang="en-US" sz="2300" dirty="0"/>
              <a:t> </a:t>
            </a:r>
            <a:r>
              <a:rPr lang="en-US" sz="2300" dirty="0" err="1"/>
              <a:t>hiện</a:t>
            </a:r>
            <a:r>
              <a:rPr lang="en-US" sz="2300" dirty="0"/>
              <a:t> – </a:t>
            </a:r>
            <a:r>
              <a:rPr lang="en-US" sz="2300" dirty="0" err="1"/>
              <a:t>điều</a:t>
            </a:r>
            <a:r>
              <a:rPr lang="en-US" sz="2300" dirty="0"/>
              <a:t> </a:t>
            </a:r>
            <a:r>
              <a:rPr lang="en-US" sz="2300" dirty="0" err="1"/>
              <a:t>trị</a:t>
            </a:r>
            <a:r>
              <a:rPr lang="en-US" sz="2300" dirty="0"/>
              <a:t> </a:t>
            </a:r>
            <a:r>
              <a:rPr lang="en-US" sz="2300" dirty="0" err="1"/>
              <a:t>ngay</a:t>
            </a:r>
            <a:endParaRPr lang="en-US" sz="2300" dirty="0"/>
          </a:p>
          <a:p>
            <a:r>
              <a:rPr lang="en-US" sz="2300" dirty="0" err="1"/>
              <a:t>Hạn</a:t>
            </a:r>
            <a:r>
              <a:rPr lang="en-US" sz="2300" dirty="0"/>
              <a:t> </a:t>
            </a:r>
            <a:r>
              <a:rPr lang="en-US" sz="2300" dirty="0" err="1"/>
              <a:t>chế</a:t>
            </a:r>
            <a:r>
              <a:rPr lang="en-US" sz="2300" dirty="0"/>
              <a:t> : </a:t>
            </a:r>
          </a:p>
          <a:p>
            <a:pPr lvl="1"/>
            <a:r>
              <a:rPr lang="en-US" sz="2300" dirty="0" err="1"/>
              <a:t>Hẹp</a:t>
            </a:r>
            <a:r>
              <a:rPr lang="en-US" sz="2300" dirty="0"/>
              <a:t> </a:t>
            </a:r>
            <a:r>
              <a:rPr lang="en-US" sz="2300" dirty="0" err="1"/>
              <a:t>cổ</a:t>
            </a:r>
            <a:r>
              <a:rPr lang="en-US" sz="2300" dirty="0"/>
              <a:t> </a:t>
            </a:r>
            <a:r>
              <a:rPr lang="en-US" sz="2300" dirty="0" err="1"/>
              <a:t>tử</a:t>
            </a:r>
            <a:r>
              <a:rPr lang="en-US" sz="2300" dirty="0"/>
              <a:t> </a:t>
            </a:r>
            <a:r>
              <a:rPr lang="en-US" sz="2300" dirty="0" err="1"/>
              <a:t>cung</a:t>
            </a:r>
            <a:endParaRPr lang="en-US" sz="2300" dirty="0"/>
          </a:p>
          <a:p>
            <a:pPr lvl="1"/>
            <a:r>
              <a:rPr lang="en-US" sz="2300" dirty="0" err="1"/>
              <a:t>Đắt</a:t>
            </a:r>
            <a:r>
              <a:rPr lang="en-US" sz="2300" dirty="0"/>
              <a:t> </a:t>
            </a:r>
            <a:r>
              <a:rPr lang="en-US" sz="2300" dirty="0" err="1"/>
              <a:t>tiền</a:t>
            </a:r>
            <a:r>
              <a:rPr lang="en-US" sz="2300" dirty="0"/>
              <a:t> , </a:t>
            </a:r>
            <a:r>
              <a:rPr lang="en-US" sz="2300" dirty="0" err="1"/>
              <a:t>kĩ</a:t>
            </a:r>
            <a:r>
              <a:rPr lang="en-US" sz="2300" dirty="0"/>
              <a:t> </a:t>
            </a:r>
            <a:r>
              <a:rPr lang="en-US" sz="2300" dirty="0" err="1"/>
              <a:t>thuật</a:t>
            </a:r>
            <a:r>
              <a:rPr lang="en-US" sz="2300" dirty="0"/>
              <a:t> </a:t>
            </a:r>
            <a:r>
              <a:rPr lang="en-US" sz="2300" dirty="0" err="1"/>
              <a:t>cao</a:t>
            </a:r>
            <a:endParaRPr lang="en-US" sz="2300" dirty="0"/>
          </a:p>
          <a:p>
            <a:r>
              <a:rPr lang="en-US" sz="2300" dirty="0"/>
              <a:t>ACOG 2011 : </a:t>
            </a:r>
            <a:r>
              <a:rPr lang="en-US" sz="2300" dirty="0" err="1"/>
              <a:t>chấp</a:t>
            </a:r>
            <a:r>
              <a:rPr lang="en-US" sz="2300" dirty="0"/>
              <a:t> </a:t>
            </a:r>
            <a:r>
              <a:rPr lang="en-US" sz="2300" dirty="0" err="1"/>
              <a:t>nhận</a:t>
            </a:r>
            <a:r>
              <a:rPr lang="en-US" sz="2300" dirty="0"/>
              <a:t> </a:t>
            </a:r>
            <a:r>
              <a:rPr lang="en-US" sz="2300" dirty="0" err="1"/>
              <a:t>Nội</a:t>
            </a:r>
            <a:r>
              <a:rPr lang="en-US" sz="2300" dirty="0"/>
              <a:t> </a:t>
            </a:r>
            <a:r>
              <a:rPr lang="en-US" sz="2300" dirty="0" err="1"/>
              <a:t>soi</a:t>
            </a:r>
            <a:r>
              <a:rPr lang="en-US" sz="2300" dirty="0"/>
              <a:t> </a:t>
            </a:r>
            <a:r>
              <a:rPr lang="en-US" sz="2300" dirty="0" err="1"/>
              <a:t>tử</a:t>
            </a:r>
            <a:r>
              <a:rPr lang="en-US" sz="2300" dirty="0"/>
              <a:t> </a:t>
            </a:r>
            <a:r>
              <a:rPr lang="en-US" sz="2300" dirty="0" err="1"/>
              <a:t>cung</a:t>
            </a:r>
            <a:r>
              <a:rPr lang="en-US" sz="2300" dirty="0"/>
              <a:t> </a:t>
            </a:r>
            <a:r>
              <a:rPr lang="en-US" sz="2300" dirty="0" err="1"/>
              <a:t>đánh</a:t>
            </a:r>
            <a:r>
              <a:rPr lang="en-US" sz="2300" dirty="0"/>
              <a:t> </a:t>
            </a:r>
            <a:r>
              <a:rPr lang="en-US" sz="2300" dirty="0" err="1"/>
              <a:t>giá</a:t>
            </a:r>
            <a:r>
              <a:rPr lang="en-US" sz="2300" dirty="0"/>
              <a:t> AUB ở BN </a:t>
            </a:r>
            <a:r>
              <a:rPr lang="en-US" sz="2300" dirty="0" err="1"/>
              <a:t>không</a:t>
            </a:r>
            <a:r>
              <a:rPr lang="en-US" sz="2300" dirty="0"/>
              <a:t> </a:t>
            </a:r>
            <a:r>
              <a:rPr lang="en-US" sz="2300" dirty="0" err="1"/>
              <a:t>có</a:t>
            </a:r>
            <a:r>
              <a:rPr lang="en-US" sz="2300" dirty="0"/>
              <a:t> </a:t>
            </a:r>
            <a:r>
              <a:rPr lang="en-US" sz="2300" dirty="0" err="1"/>
              <a:t>ung</a:t>
            </a:r>
            <a:r>
              <a:rPr lang="en-US" sz="2300" dirty="0"/>
              <a:t> </a:t>
            </a:r>
            <a:r>
              <a:rPr lang="en-US" sz="2300" dirty="0" err="1"/>
              <a:t>thư</a:t>
            </a:r>
            <a:r>
              <a:rPr lang="en-US" sz="2300" dirty="0"/>
              <a:t> CTC, </a:t>
            </a:r>
            <a:r>
              <a:rPr lang="en-US" sz="2300" dirty="0" err="1"/>
              <a:t>Tử</a:t>
            </a:r>
            <a:r>
              <a:rPr lang="en-US" sz="2300" dirty="0"/>
              <a:t> </a:t>
            </a:r>
            <a:r>
              <a:rPr lang="en-US" sz="2300" dirty="0" err="1"/>
              <a:t>cung</a:t>
            </a:r>
            <a:r>
              <a:rPr lang="en-US" sz="2300" dirty="0"/>
              <a:t> </a:t>
            </a:r>
            <a:r>
              <a:rPr lang="en-US" sz="2300" dirty="0" err="1"/>
              <a:t>giai</a:t>
            </a:r>
            <a:r>
              <a:rPr lang="en-US" sz="2300" dirty="0"/>
              <a:t> </a:t>
            </a:r>
            <a:r>
              <a:rPr lang="en-US" sz="2300" dirty="0" err="1"/>
              <a:t>đoạn</a:t>
            </a:r>
            <a:r>
              <a:rPr lang="en-US" sz="2300" dirty="0"/>
              <a:t> </a:t>
            </a:r>
            <a:r>
              <a:rPr lang="en-US" sz="2300" dirty="0" err="1"/>
              <a:t>tiến</a:t>
            </a:r>
            <a:r>
              <a:rPr lang="en-US" sz="2300" dirty="0"/>
              <a:t> </a:t>
            </a:r>
            <a:r>
              <a:rPr lang="en-US" sz="2300" dirty="0" err="1"/>
              <a:t>triển</a:t>
            </a:r>
            <a:endParaRPr lang="en-US" sz="2300" dirty="0"/>
          </a:p>
        </p:txBody>
      </p:sp>
      <p:pic>
        <p:nvPicPr>
          <p:cNvPr id="2050" name="Picture 2" descr="Hysteroscopy"/>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84597" y="1412776"/>
            <a:ext cx="3259403" cy="17709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ysteroscopy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5035935"/>
            <a:ext cx="5707856" cy="180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10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4173" y="1532094"/>
            <a:ext cx="4379835" cy="1846659"/>
          </a:xfrm>
          <a:prstGeom prst="rect">
            <a:avLst/>
          </a:prstGeom>
        </p:spPr>
        <p:txBody>
          <a:bodyPr wrap="square" lIns="0" tIns="0" rIns="0" bIns="0">
            <a:spAutoFit/>
          </a:bodyPr>
          <a:lstStyle>
            <a:lvl1pPr marL="355600" indent="-342900">
              <a:tabLst>
                <a:tab pos="355600" algn="l"/>
              </a:tabLst>
              <a:defRPr>
                <a:solidFill>
                  <a:schemeClr val="tx1"/>
                </a:solidFill>
                <a:latin typeface="Calibri" panose="020F0502020204030204" pitchFamily="34" charset="0"/>
              </a:defRPr>
            </a:lvl1pPr>
            <a:lvl2pPr marL="755650" indent="-285750">
              <a:tabLst>
                <a:tab pos="355600" algn="l"/>
              </a:tabLst>
              <a:defRPr>
                <a:solidFill>
                  <a:schemeClr val="tx1"/>
                </a:solidFill>
                <a:latin typeface="Calibri" panose="020F0502020204030204" pitchFamily="34" charset="0"/>
              </a:defRPr>
            </a:lvl2pPr>
            <a:lvl3pPr marL="1143000" indent="-228600">
              <a:tabLst>
                <a:tab pos="355600" algn="l"/>
              </a:tabLst>
              <a:defRPr>
                <a:solidFill>
                  <a:schemeClr val="tx1"/>
                </a:solidFill>
                <a:latin typeface="Calibri" panose="020F0502020204030204" pitchFamily="34" charset="0"/>
              </a:defRPr>
            </a:lvl3pPr>
            <a:lvl4pPr marL="1600200" indent="-228600">
              <a:tabLst>
                <a:tab pos="355600" algn="l"/>
              </a:tabLst>
              <a:defRPr>
                <a:solidFill>
                  <a:schemeClr val="tx1"/>
                </a:solidFill>
                <a:latin typeface="Calibri" panose="020F0502020204030204" pitchFamily="34" charset="0"/>
              </a:defRPr>
            </a:lvl4pPr>
            <a:lvl5pPr marL="2057400" indent="-228600">
              <a:tabLst>
                <a:tab pos="355600" algn="l"/>
              </a:tabLst>
              <a:defRPr>
                <a:solidFill>
                  <a:schemeClr val="tx1"/>
                </a:solidFill>
                <a:latin typeface="Calibri" panose="020F0502020204030204" pitchFamily="34" charset="0"/>
              </a:defRPr>
            </a:lvl5pPr>
            <a:lvl6pPr marL="2514600" indent="-228600" fontAlgn="base">
              <a:spcBef>
                <a:spcPct val="0"/>
              </a:spcBef>
              <a:spcAft>
                <a:spcPct val="0"/>
              </a:spcAft>
              <a:tabLst>
                <a:tab pos="355600" algn="l"/>
              </a:tabLst>
              <a:defRPr>
                <a:solidFill>
                  <a:schemeClr val="tx1"/>
                </a:solidFill>
                <a:latin typeface="Calibri" panose="020F0502020204030204" pitchFamily="34" charset="0"/>
              </a:defRPr>
            </a:lvl6pPr>
            <a:lvl7pPr marL="2971800" indent="-228600" fontAlgn="base">
              <a:spcBef>
                <a:spcPct val="0"/>
              </a:spcBef>
              <a:spcAft>
                <a:spcPct val="0"/>
              </a:spcAft>
              <a:tabLst>
                <a:tab pos="355600" algn="l"/>
              </a:tabLst>
              <a:defRPr>
                <a:solidFill>
                  <a:schemeClr val="tx1"/>
                </a:solidFill>
                <a:latin typeface="Calibri" panose="020F0502020204030204" pitchFamily="34" charset="0"/>
              </a:defRPr>
            </a:lvl7pPr>
            <a:lvl8pPr marL="3429000" indent="-228600" fontAlgn="base">
              <a:spcBef>
                <a:spcPct val="0"/>
              </a:spcBef>
              <a:spcAft>
                <a:spcPct val="0"/>
              </a:spcAft>
              <a:tabLst>
                <a:tab pos="355600" algn="l"/>
              </a:tabLst>
              <a:defRPr>
                <a:solidFill>
                  <a:schemeClr val="tx1"/>
                </a:solidFill>
                <a:latin typeface="Calibri" panose="020F0502020204030204" pitchFamily="34" charset="0"/>
              </a:defRPr>
            </a:lvl8pPr>
            <a:lvl9pPr marL="3886200" indent="-228600" fontAlgn="base">
              <a:spcBef>
                <a:spcPct val="0"/>
              </a:spcBef>
              <a:spcAft>
                <a:spcPct val="0"/>
              </a:spcAft>
              <a:tabLst>
                <a:tab pos="355600" algn="l"/>
              </a:tabLst>
              <a:defRPr>
                <a:solidFill>
                  <a:schemeClr val="tx1"/>
                </a:solidFill>
                <a:latin typeface="Calibri" panose="020F0502020204030204" pitchFamily="34" charset="0"/>
              </a:defRPr>
            </a:lvl9pPr>
          </a:lstStyle>
          <a:p>
            <a:pPr>
              <a:buFont typeface="Arial" panose="020B0604020202020204" pitchFamily="34" charset="0"/>
              <a:buChar char="•"/>
            </a:pPr>
            <a:r>
              <a:rPr lang="en-US" sz="2400" dirty="0" err="1">
                <a:latin typeface="+mn-lt"/>
              </a:rPr>
              <a:t>Tiến</a:t>
            </a:r>
            <a:r>
              <a:rPr lang="en-US" sz="2400" dirty="0">
                <a:latin typeface="+mn-lt"/>
              </a:rPr>
              <a:t> </a:t>
            </a:r>
            <a:r>
              <a:rPr lang="en-US" sz="2400" dirty="0" err="1">
                <a:latin typeface="+mn-lt"/>
              </a:rPr>
              <a:t>triển</a:t>
            </a:r>
            <a:r>
              <a:rPr lang="en-US" sz="2400" dirty="0">
                <a:latin typeface="+mn-lt"/>
              </a:rPr>
              <a:t> </a:t>
            </a:r>
            <a:r>
              <a:rPr lang="en-US" sz="2400" dirty="0" err="1">
                <a:latin typeface="+mn-lt"/>
              </a:rPr>
              <a:t>hoặc</a:t>
            </a:r>
            <a:r>
              <a:rPr lang="en-US" sz="2400" dirty="0">
                <a:latin typeface="+mn-lt"/>
              </a:rPr>
              <a:t> </a:t>
            </a:r>
            <a:r>
              <a:rPr lang="en-US" sz="2400" dirty="0" err="1">
                <a:latin typeface="+mn-lt"/>
              </a:rPr>
              <a:t>xảy</a:t>
            </a:r>
            <a:r>
              <a:rPr lang="en-US" sz="2400" dirty="0">
                <a:latin typeface="+mn-lt"/>
              </a:rPr>
              <a:t> ra </a:t>
            </a:r>
            <a:r>
              <a:rPr lang="en-US" sz="2400" dirty="0" err="1">
                <a:latin typeface="+mn-lt"/>
              </a:rPr>
              <a:t>đồng</a:t>
            </a:r>
            <a:r>
              <a:rPr lang="en-US" sz="2400" dirty="0">
                <a:latin typeface="+mn-lt"/>
              </a:rPr>
              <a:t> </a:t>
            </a:r>
            <a:r>
              <a:rPr lang="en-US" sz="2400" dirty="0" err="1">
                <a:latin typeface="+mn-lt"/>
              </a:rPr>
              <a:t>thời</a:t>
            </a:r>
            <a:r>
              <a:rPr lang="en-US" sz="2400" dirty="0">
                <a:latin typeface="+mn-lt"/>
              </a:rPr>
              <a:t> UTNMTC</a:t>
            </a:r>
          </a:p>
          <a:p>
            <a:pPr>
              <a:buFont typeface="Arial" panose="020B0604020202020204" pitchFamily="34" charset="0"/>
              <a:buChar char="•"/>
            </a:pPr>
            <a:r>
              <a:rPr lang="en-US" sz="2400" dirty="0" err="1">
                <a:latin typeface="+mn-lt"/>
              </a:rPr>
              <a:t>Kết</a:t>
            </a:r>
            <a:r>
              <a:rPr lang="en-US" sz="2400" dirty="0">
                <a:latin typeface="+mn-lt"/>
              </a:rPr>
              <a:t> </a:t>
            </a:r>
            <a:r>
              <a:rPr lang="en-US" sz="2400" dirty="0" err="1">
                <a:latin typeface="+mn-lt"/>
              </a:rPr>
              <a:t>quả</a:t>
            </a:r>
            <a:r>
              <a:rPr lang="en-US" sz="2400" dirty="0">
                <a:latin typeface="+mn-lt"/>
              </a:rPr>
              <a:t> </a:t>
            </a:r>
            <a:r>
              <a:rPr lang="en-US" sz="2400" dirty="0" err="1">
                <a:latin typeface="+mn-lt"/>
              </a:rPr>
              <a:t>của</a:t>
            </a:r>
            <a:r>
              <a:rPr lang="en-US" sz="2400" dirty="0">
                <a:latin typeface="+mn-lt"/>
              </a:rPr>
              <a:t> </a:t>
            </a:r>
            <a:r>
              <a:rPr lang="en-US" sz="2400" dirty="0" err="1">
                <a:latin typeface="+mn-lt"/>
              </a:rPr>
              <a:t>kích</a:t>
            </a:r>
            <a:r>
              <a:rPr lang="en-US" sz="2400" dirty="0">
                <a:latin typeface="+mn-lt"/>
              </a:rPr>
              <a:t> </a:t>
            </a:r>
            <a:r>
              <a:rPr lang="en-US" sz="2400" dirty="0" err="1">
                <a:latin typeface="+mn-lt"/>
              </a:rPr>
              <a:t>thích</a:t>
            </a:r>
            <a:r>
              <a:rPr lang="en-US" sz="2400" dirty="0">
                <a:latin typeface="+mn-lt"/>
              </a:rPr>
              <a:t> E </a:t>
            </a:r>
            <a:r>
              <a:rPr lang="en-US" sz="2400" dirty="0" err="1">
                <a:latin typeface="+mn-lt"/>
              </a:rPr>
              <a:t>kéo</a:t>
            </a:r>
            <a:r>
              <a:rPr lang="en-US" sz="2400" dirty="0">
                <a:latin typeface="+mn-lt"/>
              </a:rPr>
              <a:t> </a:t>
            </a:r>
            <a:r>
              <a:rPr lang="en-US" sz="2400" dirty="0" err="1">
                <a:latin typeface="+mn-lt"/>
              </a:rPr>
              <a:t>dài</a:t>
            </a:r>
            <a:r>
              <a:rPr lang="en-US" sz="2400" dirty="0">
                <a:latin typeface="+mn-lt"/>
              </a:rPr>
              <a:t> </a:t>
            </a:r>
            <a:r>
              <a:rPr lang="en-US" sz="2400" dirty="0" err="1">
                <a:latin typeface="+mn-lt"/>
              </a:rPr>
              <a:t>không</a:t>
            </a:r>
            <a:r>
              <a:rPr lang="en-US" sz="2400" dirty="0">
                <a:latin typeface="+mn-lt"/>
              </a:rPr>
              <a:t> </a:t>
            </a:r>
            <a:r>
              <a:rPr lang="en-US" sz="2400" dirty="0" err="1">
                <a:latin typeface="+mn-lt"/>
              </a:rPr>
              <a:t>đối</a:t>
            </a:r>
            <a:r>
              <a:rPr lang="en-US" sz="2400" dirty="0">
                <a:latin typeface="+mn-lt"/>
              </a:rPr>
              <a:t> </a:t>
            </a:r>
            <a:r>
              <a:rPr lang="en-US" sz="2400" dirty="0" err="1">
                <a:latin typeface="+mn-lt"/>
              </a:rPr>
              <a:t>kháng</a:t>
            </a:r>
            <a:r>
              <a:rPr lang="en-US" sz="2400" dirty="0">
                <a:latin typeface="+mn-lt"/>
              </a:rPr>
              <a:t> P</a:t>
            </a:r>
          </a:p>
          <a:p>
            <a:pPr>
              <a:buFont typeface="Arial" panose="020B0604020202020204" pitchFamily="34" charset="0"/>
              <a:buChar char="•"/>
            </a:pPr>
            <a:r>
              <a:rPr lang="en-US" sz="2400" dirty="0" err="1">
                <a:latin typeface="+mn-lt"/>
              </a:rPr>
              <a:t>Bất</a:t>
            </a:r>
            <a:r>
              <a:rPr lang="en-US" sz="2400" dirty="0">
                <a:latin typeface="+mn-lt"/>
              </a:rPr>
              <a:t> </a:t>
            </a:r>
            <a:r>
              <a:rPr lang="en-US" sz="2400" dirty="0" err="1">
                <a:latin typeface="+mn-lt"/>
              </a:rPr>
              <a:t>thường</a:t>
            </a:r>
            <a:r>
              <a:rPr lang="en-US" sz="2400" dirty="0">
                <a:latin typeface="+mn-lt"/>
              </a:rPr>
              <a:t> </a:t>
            </a:r>
            <a:r>
              <a:rPr lang="en-US" sz="2400" dirty="0" err="1">
                <a:latin typeface="+mn-lt"/>
              </a:rPr>
              <a:t>trên</a:t>
            </a:r>
            <a:r>
              <a:rPr lang="en-US" sz="2400" dirty="0">
                <a:latin typeface="+mn-lt"/>
              </a:rPr>
              <a:t> </a:t>
            </a:r>
            <a:r>
              <a:rPr lang="en-US" sz="2400" dirty="0" err="1">
                <a:latin typeface="+mn-lt"/>
              </a:rPr>
              <a:t>sinh</a:t>
            </a:r>
            <a:r>
              <a:rPr lang="en-US" sz="2400" dirty="0">
                <a:latin typeface="+mn-lt"/>
              </a:rPr>
              <a:t> </a:t>
            </a:r>
            <a:r>
              <a:rPr lang="en-US" sz="2400" dirty="0" err="1">
                <a:latin typeface="+mn-lt"/>
              </a:rPr>
              <a:t>thiết</a:t>
            </a:r>
            <a:endParaRPr lang="en-US" sz="2400" dirty="0">
              <a:latin typeface="+mn-lt"/>
            </a:endParaRPr>
          </a:p>
        </p:txBody>
      </p:sp>
      <p:sp>
        <p:nvSpPr>
          <p:cNvPr id="3" name="object 3"/>
          <p:cNvSpPr txBox="1">
            <a:spLocks noGrp="1"/>
          </p:cNvSpPr>
          <p:nvPr>
            <p:ph type="title"/>
          </p:nvPr>
        </p:nvSpPr>
        <p:spPr/>
        <p:txBody>
          <a:bodyPr tIns="196849" rtlCol="0">
            <a:normAutofit/>
          </a:bodyPr>
          <a:lstStyle/>
          <a:p>
            <a:pPr marL="131445" eaLnBrk="1" fontAlgn="auto" hangingPunct="1">
              <a:spcBef>
                <a:spcPts val="0"/>
              </a:spcBef>
              <a:spcAft>
                <a:spcPts val="0"/>
              </a:spcAft>
              <a:defRPr/>
            </a:pPr>
            <a:r>
              <a:rPr lang="en-US"/>
              <a:t>Tăng sinh NMTC - UTNMTC</a:t>
            </a:r>
            <a:endParaRPr dirty="0"/>
          </a:p>
        </p:txBody>
      </p:sp>
      <p:sp>
        <p:nvSpPr>
          <p:cNvPr id="52233" name="object 9"/>
          <p:cNvSpPr>
            <a:spLocks/>
          </p:cNvSpPr>
          <p:nvPr/>
        </p:nvSpPr>
        <p:spPr bwMode="auto">
          <a:xfrm rot="20414960">
            <a:off x="4524935" y="1244146"/>
            <a:ext cx="4911725" cy="4365625"/>
          </a:xfrm>
          <a:custGeom>
            <a:avLst/>
            <a:gdLst>
              <a:gd name="T0" fmla="*/ 1098169 w 4911725"/>
              <a:gd name="T1" fmla="*/ 0 h 4364990"/>
              <a:gd name="T2" fmla="*/ 0 w 4911725"/>
              <a:gd name="T3" fmla="*/ 2941066 h 4364990"/>
              <a:gd name="T4" fmla="*/ 3813302 w 4911725"/>
              <a:gd name="T5" fmla="*/ 4364799 h 4364990"/>
              <a:gd name="T6" fmla="*/ 4911344 w 4911725"/>
              <a:gd name="T7" fmla="*/ 1423797 h 4364990"/>
              <a:gd name="T8" fmla="*/ 1098169 w 4911725"/>
              <a:gd name="T9" fmla="*/ 0 h 4364990"/>
            </a:gdLst>
            <a:ahLst/>
            <a:cxnLst>
              <a:cxn ang="0">
                <a:pos x="T0" y="T1"/>
              </a:cxn>
              <a:cxn ang="0">
                <a:pos x="T2" y="T3"/>
              </a:cxn>
              <a:cxn ang="0">
                <a:pos x="T4" y="T5"/>
              </a:cxn>
              <a:cxn ang="0">
                <a:pos x="T6" y="T7"/>
              </a:cxn>
              <a:cxn ang="0">
                <a:pos x="T8" y="T9"/>
              </a:cxn>
            </a:cxnLst>
            <a:rect l="0" t="0" r="r" b="b"/>
            <a:pathLst>
              <a:path w="4911725" h="4364990">
                <a:moveTo>
                  <a:pt x="1098169" y="0"/>
                </a:moveTo>
                <a:lnTo>
                  <a:pt x="0" y="2941066"/>
                </a:lnTo>
                <a:lnTo>
                  <a:pt x="3813302" y="4364799"/>
                </a:lnTo>
                <a:lnTo>
                  <a:pt x="4911344" y="1423797"/>
                </a:lnTo>
                <a:lnTo>
                  <a:pt x="1098169" y="0"/>
                </a:lnTo>
                <a:close/>
              </a:path>
            </a:pathLst>
          </a:cu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52234" name="object 10"/>
          <p:cNvSpPr>
            <a:spLocks noChangeArrowheads="1"/>
          </p:cNvSpPr>
          <p:nvPr/>
        </p:nvSpPr>
        <p:spPr bwMode="auto">
          <a:xfrm rot="20414960">
            <a:off x="4787418" y="1455842"/>
            <a:ext cx="4592638" cy="37322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Tree>
    <p:extLst>
      <p:ext uri="{BB962C8B-B14F-4D97-AF65-F5344CB8AC3E}">
        <p14:creationId xmlns:p14="http://schemas.microsoft.com/office/powerpoint/2010/main" val="3414636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504" y="129277"/>
            <a:ext cx="6347713" cy="1320800"/>
          </a:xfrm>
        </p:spPr>
        <p:txBody>
          <a:bodyPr tIns="196849" rtlCol="0">
            <a:normAutofit/>
          </a:bodyPr>
          <a:lstStyle/>
          <a:p>
            <a:pPr marL="131445">
              <a:spcBef>
                <a:spcPts val="0"/>
              </a:spcBef>
              <a:defRPr/>
            </a:pPr>
            <a:r>
              <a:rPr lang="en-US"/>
              <a:t>Tăng sinh NMTC - UTNMTC</a:t>
            </a:r>
            <a:endParaRPr dirty="0"/>
          </a:p>
        </p:txBody>
      </p:sp>
      <p:sp>
        <p:nvSpPr>
          <p:cNvPr id="7" name="object 7"/>
          <p:cNvSpPr txBox="1"/>
          <p:nvPr/>
        </p:nvSpPr>
        <p:spPr>
          <a:xfrm>
            <a:off x="384175" y="2997200"/>
            <a:ext cx="2051050" cy="254000"/>
          </a:xfrm>
          <a:prstGeom prst="rect">
            <a:avLst/>
          </a:prstGeom>
        </p:spPr>
        <p:txBody>
          <a:bodyPr lIns="0" tIns="0" rIns="0" bIns="0">
            <a:spAutoFit/>
          </a:bodyPr>
          <a:lstStyle/>
          <a:p>
            <a:pPr marL="12700" fontAlgn="auto">
              <a:spcBef>
                <a:spcPts val="0"/>
              </a:spcBef>
              <a:spcAft>
                <a:spcPts val="0"/>
              </a:spcAft>
              <a:defRPr/>
            </a:pPr>
            <a:r>
              <a:rPr spc="-10" dirty="0">
                <a:latin typeface="Calibri"/>
                <a:cs typeface="Calibri"/>
              </a:rPr>
              <a:t>Normal en</a:t>
            </a:r>
            <a:r>
              <a:rPr spc="-5" dirty="0">
                <a:latin typeface="Calibri"/>
                <a:cs typeface="Calibri"/>
              </a:rPr>
              <a:t>domet</a:t>
            </a:r>
            <a:r>
              <a:rPr dirty="0">
                <a:latin typeface="Calibri"/>
                <a:cs typeface="Calibri"/>
              </a:rPr>
              <a:t>r</a:t>
            </a:r>
            <a:r>
              <a:rPr spc="-10" dirty="0">
                <a:latin typeface="Calibri"/>
                <a:cs typeface="Calibri"/>
              </a:rPr>
              <a:t>i</a:t>
            </a:r>
            <a:r>
              <a:rPr spc="-5" dirty="0">
                <a:latin typeface="Calibri"/>
                <a:cs typeface="Calibri"/>
              </a:rPr>
              <a:t>um</a:t>
            </a:r>
            <a:endParaRPr>
              <a:latin typeface="Calibri"/>
              <a:cs typeface="Calibri"/>
            </a:endParaRPr>
          </a:p>
        </p:txBody>
      </p:sp>
      <p:graphicFrame>
        <p:nvGraphicFramePr>
          <p:cNvPr id="3" name="object 3"/>
          <p:cNvGraphicFramePr>
            <a:graphicFrameLocks noGrp="1"/>
          </p:cNvGraphicFramePr>
          <p:nvPr>
            <p:extLst/>
          </p:nvPr>
        </p:nvGraphicFramePr>
        <p:xfrm>
          <a:off x="-6979" y="1083561"/>
          <a:ext cx="6453188" cy="1854201"/>
        </p:xfrm>
        <a:graphic>
          <a:graphicData uri="http://schemas.openxmlformats.org/drawingml/2006/table">
            <a:tbl>
              <a:tblPr/>
              <a:tblGrid>
                <a:gridCol w="3644900">
                  <a:extLst>
                    <a:ext uri="{9D8B030D-6E8A-4147-A177-3AD203B41FA5}">
                      <a16:colId xmlns:a16="http://schemas.microsoft.com/office/drawing/2014/main" val="2119490222"/>
                    </a:ext>
                  </a:extLst>
                </a:gridCol>
                <a:gridCol w="2808288">
                  <a:extLst>
                    <a:ext uri="{9D8B030D-6E8A-4147-A177-3AD203B41FA5}">
                      <a16:colId xmlns:a16="http://schemas.microsoft.com/office/drawing/2014/main" val="1111058808"/>
                    </a:ext>
                  </a:extLst>
                </a:gridCol>
              </a:tblGrid>
              <a:tr h="371475">
                <a:tc>
                  <a:txBody>
                    <a:bodyPr/>
                    <a:lstStyle>
                      <a:lvl1pPr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HISTOLOGY</a:t>
                      </a:r>
                      <a:endParaRPr kumimoji="0" lang="en-US" altLang="en-US" sz="1800" b="0" i="0" u="none" strike="noStrike" cap="none" normalizeH="0" baseline="0">
                        <a:ln>
                          <a:noFill/>
                        </a:ln>
                        <a:solidFill>
                          <a:schemeClr val="tx1"/>
                        </a:solidFill>
                        <a:effectLst/>
                        <a:latin typeface="Calibri" panose="020F0502020204030204" pitchFamily="34" charset="0"/>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0504D"/>
                    </a:solidFill>
                  </a:tcPr>
                </a:tc>
                <a:tc>
                  <a:txBody>
                    <a:bodyPr/>
                    <a:lstStyle>
                      <a:lvl1pPr marL="1651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6510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 RISK OF COEXISTING CA</a:t>
                      </a:r>
                      <a:endParaRPr kumimoji="0" lang="en-US" altLang="en-US" sz="1800" b="0" i="0" u="none" strike="noStrike" cap="none" normalizeH="0" baseline="0">
                        <a:ln>
                          <a:noFill/>
                        </a:ln>
                        <a:solidFill>
                          <a:schemeClr val="tx1"/>
                        </a:solidFill>
                        <a:effectLst/>
                        <a:latin typeface="Calibri" panose="020F0502020204030204" pitchFamily="34" charset="0"/>
                      </a:endParaRP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0504D"/>
                    </a:solidFill>
                  </a:tcPr>
                </a:tc>
                <a:extLst>
                  <a:ext uri="{0D108BD9-81ED-4DB2-BD59-A6C34878D82A}">
                    <a16:rowId xmlns:a16="http://schemas.microsoft.com/office/drawing/2014/main" val="165660803"/>
                  </a:ext>
                </a:extLst>
              </a:tr>
              <a:tr h="369888">
                <a:tc>
                  <a:txBody>
                    <a:bodyPr/>
                    <a:lstStyle>
                      <a:lvl1pPr marL="8413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841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rPr>
                        <a:t>Đơn giản điển hình</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8D0D0"/>
                    </a:solidFill>
                  </a:tcPr>
                </a:tc>
                <a:tc>
                  <a:txBody>
                    <a:bodyPr/>
                    <a:lstStyle>
                      <a:lvl1pPr marL="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588"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rPr>
                        <a:t>1</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8D0D0"/>
                    </a:solidFill>
                  </a:tcPr>
                </a:tc>
                <a:extLst>
                  <a:ext uri="{0D108BD9-81ED-4DB2-BD59-A6C34878D82A}">
                    <a16:rowId xmlns:a16="http://schemas.microsoft.com/office/drawing/2014/main" val="1694980396"/>
                  </a:ext>
                </a:extLst>
              </a:tr>
              <a:tr h="371475">
                <a:tc>
                  <a:txBody>
                    <a:bodyPr/>
                    <a:lstStyle>
                      <a:lvl1pPr marL="8413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841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rPr>
                        <a:t>Phức tạp điển hình</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4E9E9"/>
                    </a:solidFill>
                  </a:tcPr>
                </a:tc>
                <a:tc>
                  <a:txBody>
                    <a:bodyPr/>
                    <a:lstStyle>
                      <a:lvl1pPr marL="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588"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rPr>
                        <a:t>3</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3491302680"/>
                  </a:ext>
                </a:extLst>
              </a:tr>
              <a:tr h="369888">
                <a:tc>
                  <a:txBody>
                    <a:bodyPr/>
                    <a:lstStyle>
                      <a:lvl1pPr marL="8413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841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rPr>
                        <a:t>Đơn giản không điển hình</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8D0D0"/>
                    </a:solidFill>
                  </a:tcPr>
                </a:tc>
                <a:tc>
                  <a:txBody>
                    <a:bodyPr/>
                    <a:lstStyle>
                      <a:lvl1pPr marL="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588"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rPr>
                        <a:t>8</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8D0D0"/>
                    </a:solidFill>
                  </a:tcPr>
                </a:tc>
                <a:extLst>
                  <a:ext uri="{0D108BD9-81ED-4DB2-BD59-A6C34878D82A}">
                    <a16:rowId xmlns:a16="http://schemas.microsoft.com/office/drawing/2014/main" val="766268237"/>
                  </a:ext>
                </a:extLst>
              </a:tr>
              <a:tr h="371475">
                <a:tc>
                  <a:txBody>
                    <a:bodyPr/>
                    <a:lstStyle>
                      <a:lvl1pPr marL="8413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841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rPr>
                        <a:t>Phức tạp không điển hình</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4E9E9"/>
                    </a:solidFill>
                  </a:tcPr>
                </a:tc>
                <a:tc>
                  <a:txBody>
                    <a:bodyPr/>
                    <a:lstStyle>
                      <a:lvl1pPr marL="1588"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1588"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rPr>
                        <a:t>29</a:t>
                      </a:r>
                    </a:p>
                  </a:txBody>
                  <a:tcPr marL="0" marR="0" marT="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2117525375"/>
                  </a:ext>
                </a:extLst>
              </a:tr>
            </a:tbl>
          </a:graphicData>
        </a:graphic>
      </p:graphicFrame>
      <p:pic>
        <p:nvPicPr>
          <p:cNvPr id="53279"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2800"/>
            <a:ext cx="2928938" cy="304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8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352800"/>
            <a:ext cx="32004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81"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6163" y="5486400"/>
            <a:ext cx="131127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82"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3352800"/>
            <a:ext cx="2895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83" name="Picture 35" descr="prolif endo his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1557338"/>
            <a:ext cx="2743200" cy="1795462"/>
          </a:xfrm>
          <a:prstGeom prst="rect">
            <a:avLst/>
          </a:prstGeom>
          <a:noFill/>
          <a:extLst>
            <a:ext uri="{909E8E84-426E-40DD-AFC4-6F175D3DCCD1}">
              <a14:hiddenFill xmlns:a14="http://schemas.microsoft.com/office/drawing/2010/main">
                <a:solidFill>
                  <a:srgbClr val="FFFFFF"/>
                </a:solidFill>
              </a14:hiddenFill>
            </a:ext>
          </a:extLst>
        </p:spPr>
      </p:pic>
      <p:sp>
        <p:nvSpPr>
          <p:cNvPr id="53284" name="Text Box 36"/>
          <p:cNvSpPr txBox="1">
            <a:spLocks noChangeArrowheads="1"/>
          </p:cNvSpPr>
          <p:nvPr/>
        </p:nvSpPr>
        <p:spPr bwMode="auto">
          <a:xfrm>
            <a:off x="6248400" y="1450078"/>
            <a:ext cx="2895600" cy="523220"/>
          </a:xfrm>
          <a:prstGeom prst="rect">
            <a:avLst/>
          </a:prstGeom>
          <a:solidFill>
            <a:srgbClr val="FFFF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CA" altLang="en-US" sz="1400" b="1">
                <a:solidFill>
                  <a:schemeClr val="accent2"/>
                </a:solidFill>
              </a:rPr>
              <a:t>Normal proliferative endometrium</a:t>
            </a:r>
            <a:endParaRPr lang="en-US" altLang="en-US" sz="1400" b="1">
              <a:solidFill>
                <a:schemeClr val="accent2"/>
              </a:solidFill>
            </a:endParaRPr>
          </a:p>
        </p:txBody>
      </p:sp>
    </p:spTree>
    <p:extLst>
      <p:ext uri="{BB962C8B-B14F-4D97-AF65-F5344CB8AC3E}">
        <p14:creationId xmlns:p14="http://schemas.microsoft.com/office/powerpoint/2010/main" val="1654543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AUB-E và Nhiễm Chlamydia</a:t>
            </a:r>
          </a:p>
        </p:txBody>
      </p:sp>
      <p:sp>
        <p:nvSpPr>
          <p:cNvPr id="3" name="Content Placeholder 2"/>
          <p:cNvSpPr>
            <a:spLocks noGrp="1"/>
          </p:cNvSpPr>
          <p:nvPr>
            <p:ph idx="1"/>
          </p:nvPr>
        </p:nvSpPr>
        <p:spPr>
          <a:xfrm>
            <a:off x="609598" y="1556792"/>
            <a:ext cx="7418786" cy="3880773"/>
          </a:xfrm>
        </p:spPr>
        <p:txBody>
          <a:bodyPr>
            <a:normAutofit/>
          </a:bodyPr>
          <a:lstStyle/>
          <a:p>
            <a:r>
              <a:rPr lang="en-US" sz="2500" dirty="0" err="1"/>
              <a:t>Liên</a:t>
            </a:r>
            <a:r>
              <a:rPr lang="en-US" sz="2500" dirty="0"/>
              <a:t> </a:t>
            </a:r>
            <a:r>
              <a:rPr lang="en-US" sz="2500" dirty="0" err="1"/>
              <a:t>quan</a:t>
            </a:r>
            <a:r>
              <a:rPr lang="en-US" sz="2500" dirty="0"/>
              <a:t> </a:t>
            </a:r>
            <a:r>
              <a:rPr lang="en-US" sz="2500" dirty="0" err="1"/>
              <a:t>Nhiễm</a:t>
            </a:r>
            <a:r>
              <a:rPr lang="en-US" sz="2500" dirty="0"/>
              <a:t> Chlamydia NMTC </a:t>
            </a:r>
            <a:r>
              <a:rPr lang="en-US" sz="2500" dirty="0" err="1"/>
              <a:t>và</a:t>
            </a:r>
            <a:r>
              <a:rPr lang="en-US" sz="2500" dirty="0"/>
              <a:t> AUB</a:t>
            </a:r>
          </a:p>
          <a:p>
            <a:pPr lvl="1"/>
            <a:r>
              <a:rPr lang="en-US" sz="2500" dirty="0" err="1"/>
              <a:t>Xét</a:t>
            </a:r>
            <a:r>
              <a:rPr lang="en-US" sz="2500" dirty="0"/>
              <a:t> </a:t>
            </a:r>
            <a:r>
              <a:rPr lang="en-US" sz="2500" dirty="0" err="1"/>
              <a:t>nghiệm</a:t>
            </a:r>
            <a:r>
              <a:rPr lang="en-US" sz="2500" dirty="0"/>
              <a:t> : BN </a:t>
            </a:r>
            <a:r>
              <a:rPr lang="en-US" sz="2500" dirty="0" err="1"/>
              <a:t>có</a:t>
            </a:r>
            <a:r>
              <a:rPr lang="en-US" sz="2500" dirty="0"/>
              <a:t> </a:t>
            </a:r>
            <a:r>
              <a:rPr lang="en-US" sz="2500" dirty="0" err="1"/>
              <a:t>triệu</a:t>
            </a:r>
            <a:r>
              <a:rPr lang="en-US" sz="2500" dirty="0"/>
              <a:t> </a:t>
            </a:r>
            <a:r>
              <a:rPr lang="en-US" sz="2500" dirty="0" err="1"/>
              <a:t>chứng</a:t>
            </a:r>
            <a:r>
              <a:rPr lang="en-US" sz="2500" dirty="0"/>
              <a:t> </a:t>
            </a:r>
          </a:p>
          <a:p>
            <a:pPr lvl="1"/>
            <a:r>
              <a:rPr lang="en-US" sz="2500" dirty="0" err="1"/>
              <a:t>Liên</a:t>
            </a:r>
            <a:r>
              <a:rPr lang="en-US" sz="2500" dirty="0"/>
              <a:t> </a:t>
            </a:r>
            <a:r>
              <a:rPr lang="en-US" sz="2500" dirty="0" err="1"/>
              <a:t>quan</a:t>
            </a:r>
            <a:r>
              <a:rPr lang="en-US" sz="2500" dirty="0"/>
              <a:t> </a:t>
            </a:r>
            <a:r>
              <a:rPr lang="en-US" sz="2500" dirty="0" err="1"/>
              <a:t>mẫu</a:t>
            </a:r>
            <a:r>
              <a:rPr lang="en-US" sz="2500" dirty="0"/>
              <a:t> </a:t>
            </a:r>
            <a:r>
              <a:rPr lang="en-US" sz="2500" dirty="0" err="1"/>
              <a:t>từ</a:t>
            </a:r>
            <a:r>
              <a:rPr lang="en-US" sz="2500" dirty="0"/>
              <a:t> CTC </a:t>
            </a:r>
            <a:r>
              <a:rPr lang="en-US" sz="2500" dirty="0" err="1"/>
              <a:t>và</a:t>
            </a:r>
            <a:r>
              <a:rPr lang="en-US" sz="2500" dirty="0"/>
              <a:t> </a:t>
            </a:r>
            <a:r>
              <a:rPr lang="en-US" sz="2500" dirty="0" err="1"/>
              <a:t>vắng</a:t>
            </a:r>
            <a:r>
              <a:rPr lang="en-US" sz="2500" dirty="0"/>
              <a:t> </a:t>
            </a:r>
            <a:r>
              <a:rPr lang="en-US" sz="2500" dirty="0" err="1"/>
              <a:t>mặt</a:t>
            </a:r>
            <a:r>
              <a:rPr lang="en-US" sz="2500" dirty="0"/>
              <a:t> </a:t>
            </a:r>
            <a:r>
              <a:rPr lang="en-US" sz="2500" dirty="0" err="1"/>
              <a:t>Viêm</a:t>
            </a:r>
            <a:r>
              <a:rPr lang="en-US" sz="2500" dirty="0"/>
              <a:t> NMTC </a:t>
            </a:r>
            <a:r>
              <a:rPr lang="en-US" sz="2500" dirty="0" err="1"/>
              <a:t>không</a:t>
            </a:r>
            <a:r>
              <a:rPr lang="en-US" sz="2500" dirty="0"/>
              <a:t> </a:t>
            </a:r>
            <a:r>
              <a:rPr lang="en-US" sz="2500" dirty="0" err="1"/>
              <a:t>rõ</a:t>
            </a:r>
            <a:r>
              <a:rPr lang="en-US" sz="2500" dirty="0"/>
              <a:t> </a:t>
            </a:r>
            <a:r>
              <a:rPr lang="en-US" sz="2500" dirty="0" err="1"/>
              <a:t>ràng</a:t>
            </a:r>
            <a:endParaRPr lang="en-US" sz="2500" dirty="0"/>
          </a:p>
          <a:p>
            <a:r>
              <a:rPr lang="en-US" sz="2500" dirty="0" err="1"/>
              <a:t>Viêm</a:t>
            </a:r>
            <a:r>
              <a:rPr lang="en-US" sz="2500" dirty="0"/>
              <a:t> </a:t>
            </a:r>
            <a:r>
              <a:rPr lang="en-US" sz="2500" dirty="0" err="1"/>
              <a:t>mạn</a:t>
            </a:r>
            <a:r>
              <a:rPr lang="en-US" sz="2500" dirty="0"/>
              <a:t> NMTC , BN </a:t>
            </a:r>
            <a:r>
              <a:rPr lang="en-US" sz="2500" dirty="0" err="1"/>
              <a:t>nên</a:t>
            </a:r>
            <a:r>
              <a:rPr lang="en-US" sz="2500" dirty="0"/>
              <a:t> </a:t>
            </a:r>
            <a:r>
              <a:rPr lang="en-US" sz="2500" dirty="0" err="1"/>
              <a:t>được</a:t>
            </a:r>
            <a:r>
              <a:rPr lang="en-US" sz="2500" dirty="0"/>
              <a:t> </a:t>
            </a:r>
            <a:r>
              <a:rPr lang="en-US" sz="2500" dirty="0" err="1"/>
              <a:t>phân</a:t>
            </a:r>
            <a:r>
              <a:rPr lang="en-US" sz="2500" dirty="0"/>
              <a:t> </a:t>
            </a:r>
            <a:r>
              <a:rPr lang="en-US" sz="2500" dirty="0" err="1"/>
              <a:t>loại</a:t>
            </a:r>
            <a:r>
              <a:rPr lang="en-US" sz="2500" dirty="0"/>
              <a:t> </a:t>
            </a:r>
            <a:r>
              <a:rPr lang="en-US" sz="2500" dirty="0" err="1"/>
              <a:t>như</a:t>
            </a:r>
            <a:r>
              <a:rPr lang="en-US" sz="2500" dirty="0"/>
              <a:t> AUB-E</a:t>
            </a:r>
          </a:p>
        </p:txBody>
      </p:sp>
      <p:sp>
        <p:nvSpPr>
          <p:cNvPr id="4" name="TextBox 3"/>
          <p:cNvSpPr txBox="1"/>
          <p:nvPr/>
        </p:nvSpPr>
        <p:spPr>
          <a:xfrm>
            <a:off x="614226" y="5661248"/>
            <a:ext cx="7778825" cy="1754326"/>
          </a:xfrm>
          <a:prstGeom prst="rect">
            <a:avLst/>
          </a:prstGeom>
          <a:noFill/>
        </p:spPr>
        <p:txBody>
          <a:bodyPr wrap="square" rtlCol="0">
            <a:spAutoFit/>
          </a:bodyPr>
          <a:lstStyle/>
          <a:p>
            <a:r>
              <a:rPr lang="en-US" sz="1200"/>
              <a:t>Toth M, Patton DL, Esquenazi B, Shevchuk M, Thaler H, Divon M. Association between Chlamydia trachomatis and abnormal uterine bleeding. Am J . Reprod Immunol. 2007;57(5):361-6. </a:t>
            </a:r>
          </a:p>
          <a:p>
            <a:r>
              <a:rPr lang="en-US" sz="1200"/>
              <a:t>Villagrana Zesati JR, Lopez Hurtado M, Flores Salazar VR, de Haro Cruz MJ,</a:t>
            </a:r>
            <a:br>
              <a:rPr lang="en-US" sz="1200"/>
            </a:br>
            <a:r>
              <a:rPr lang="en-US" sz="1200"/>
              <a:t>Escobedo Guerra MR, Guerra Infante FM. [Persistence of Chlamydia trachomatis in</a:t>
            </a:r>
            <a:br>
              <a:rPr lang="en-US" sz="1200"/>
            </a:br>
            <a:r>
              <a:rPr lang="en-US" sz="1200"/>
              <a:t>endometrium and peritoneal fluid of infertile patients with negative cervical culture].</a:t>
            </a:r>
            <a:br>
              <a:rPr lang="en-US" sz="1200"/>
            </a:br>
            <a:r>
              <a:rPr lang="en-US" sz="1200"/>
              <a:t>Ginecol Obstet Mex. 2013;81(1):23-8. </a:t>
            </a:r>
            <a:br>
              <a:rPr lang="en-US" sz="1200"/>
            </a:br>
            <a:endParaRPr lang="en-US" sz="1200"/>
          </a:p>
          <a:p>
            <a:br>
              <a:rPr lang="en-US" sz="1200"/>
            </a:br>
            <a:endParaRPr lang="en-US" sz="1200"/>
          </a:p>
        </p:txBody>
      </p:sp>
    </p:spTree>
    <p:extLst>
      <p:ext uri="{BB962C8B-B14F-4D97-AF65-F5344CB8AC3E}">
        <p14:creationId xmlns:p14="http://schemas.microsoft.com/office/powerpoint/2010/main" val="977009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04EF378-FC42-4FD7-9CF4-07F3C850C0A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Guideline FIGO 2018</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AUB</a:t>
            </a:r>
          </a:p>
        </p:txBody>
      </p:sp>
      <p:sp>
        <p:nvSpPr>
          <p:cNvPr id="3" name="Chỗ dành sẵn cho Nội dung 2">
            <a:extLst>
              <a:ext uri="{FF2B5EF4-FFF2-40B4-BE49-F238E27FC236}">
                <a16:creationId xmlns:a16="http://schemas.microsoft.com/office/drawing/2014/main" id="{7E5B1C73-2F49-4416-9932-0DD075EDFF47}"/>
              </a:ext>
            </a:extLst>
          </p:cNvPr>
          <p:cNvSpPr>
            <a:spLocks noGrp="1"/>
          </p:cNvSpPr>
          <p:nvPr>
            <p:ph idx="1"/>
          </p:nvPr>
        </p:nvSpPr>
        <p:spPr>
          <a:xfrm>
            <a:off x="609598" y="2160590"/>
            <a:ext cx="7490793" cy="3880773"/>
          </a:xfrm>
        </p:spPr>
        <p:txBody>
          <a:bodyPr>
            <a:normAutofit/>
          </a:bodyPr>
          <a:lstStyle/>
          <a:p>
            <a:r>
              <a:rPr lang="en-US" sz="3000" dirty="0">
                <a:latin typeface="Times New Roman" panose="02020603050405020304" pitchFamily="18" charset="0"/>
                <a:cs typeface="Times New Roman" panose="02020603050405020304" pitchFamily="18" charset="0"/>
              </a:rPr>
              <a:t>B</a:t>
            </a:r>
            <a:r>
              <a:rPr lang="vi-VN" sz="3000" dirty="0">
                <a:latin typeface="Times New Roman" panose="02020603050405020304" pitchFamily="18" charset="0"/>
                <a:cs typeface="Times New Roman" panose="02020603050405020304" pitchFamily="18" charset="0"/>
              </a:rPr>
              <a:t>ư</a:t>
            </a:r>
            <a:r>
              <a:rPr lang="en-US" sz="3000" dirty="0" err="1">
                <a:latin typeface="Times New Roman" panose="02020603050405020304" pitchFamily="18" charset="0"/>
                <a:cs typeface="Times New Roman" panose="02020603050405020304" pitchFamily="18" charset="0"/>
              </a:rPr>
              <a:t>ớc</a:t>
            </a:r>
            <a:r>
              <a:rPr lang="en-US" sz="3000" dirty="0">
                <a:latin typeface="Times New Roman" panose="02020603050405020304" pitchFamily="18" charset="0"/>
                <a:cs typeface="Times New Roman" panose="02020603050405020304" pitchFamily="18" charset="0"/>
              </a:rPr>
              <a:t> 1: </a:t>
            </a:r>
            <a:r>
              <a:rPr lang="en-US" sz="3000" dirty="0" err="1">
                <a:latin typeface="Times New Roman" panose="02020603050405020304" pitchFamily="18" charset="0"/>
                <a:cs typeface="Times New Roman" panose="02020603050405020304" pitchFamily="18" charset="0"/>
              </a:rPr>
              <a:t>Đánh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a:t>
            </a:r>
            <a:r>
              <a:rPr lang="en-US" sz="3000" dirty="0">
                <a:latin typeface="Times New Roman" panose="02020603050405020304" pitchFamily="18" charset="0"/>
                <a:cs typeface="Times New Roman" panose="02020603050405020304" pitchFamily="18" charset="0"/>
              </a:rPr>
              <a:t> ban </a:t>
            </a:r>
            <a:r>
              <a:rPr lang="en-US" sz="3000" dirty="0" err="1">
                <a:latin typeface="Times New Roman" panose="02020603050405020304" pitchFamily="18" charset="0"/>
                <a:cs typeface="Times New Roman" panose="02020603050405020304" pitchFamily="18" charset="0"/>
              </a:rPr>
              <a:t>đầu</a:t>
            </a:r>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B</a:t>
            </a:r>
            <a:r>
              <a:rPr lang="vi-VN" sz="3000" dirty="0">
                <a:latin typeface="Times New Roman" panose="02020603050405020304" pitchFamily="18" charset="0"/>
                <a:cs typeface="Times New Roman" panose="02020603050405020304" pitchFamily="18" charset="0"/>
              </a:rPr>
              <a:t>ư</a:t>
            </a:r>
            <a:r>
              <a:rPr lang="en-US" sz="3000" dirty="0" err="1">
                <a:latin typeface="Times New Roman" panose="02020603050405020304" pitchFamily="18" charset="0"/>
                <a:cs typeface="Times New Roman" panose="02020603050405020304" pitchFamily="18" charset="0"/>
              </a:rPr>
              <a:t>ớc</a:t>
            </a:r>
            <a:r>
              <a:rPr lang="en-US" sz="3000" dirty="0">
                <a:latin typeface="Times New Roman" panose="02020603050405020304" pitchFamily="18" charset="0"/>
                <a:cs typeface="Times New Roman" panose="02020603050405020304" pitchFamily="18" charset="0"/>
              </a:rPr>
              <a:t> 2: </a:t>
            </a:r>
            <a:r>
              <a:rPr lang="en-US" sz="3000" dirty="0" err="1">
                <a:latin typeface="Times New Roman" panose="02020603050405020304" pitchFamily="18" charset="0"/>
                <a:cs typeface="Times New Roman" panose="02020603050405020304" pitchFamily="18" charset="0"/>
              </a:rPr>
              <a:t>Xác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nhận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tình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trạng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rụng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trứng</a:t>
            </a:r>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B</a:t>
            </a:r>
            <a:r>
              <a:rPr lang="vi-VN" sz="3000" dirty="0">
                <a:latin typeface="Times New Roman" panose="02020603050405020304" pitchFamily="18" charset="0"/>
                <a:cs typeface="Times New Roman" panose="02020603050405020304" pitchFamily="18" charset="0"/>
              </a:rPr>
              <a:t>ư</a:t>
            </a:r>
            <a:r>
              <a:rPr lang="en-US" sz="3000" dirty="0" err="1">
                <a:latin typeface="Times New Roman" panose="02020603050405020304" pitchFamily="18" charset="0"/>
                <a:cs typeface="Times New Roman" panose="02020603050405020304" pitchFamily="18" charset="0"/>
              </a:rPr>
              <a:t>ớc</a:t>
            </a:r>
            <a:r>
              <a:rPr lang="en-US" sz="3000" dirty="0">
                <a:latin typeface="Times New Roman" panose="02020603050405020304" pitchFamily="18" charset="0"/>
                <a:cs typeface="Times New Roman" panose="02020603050405020304" pitchFamily="18" charset="0"/>
              </a:rPr>
              <a:t> 3: </a:t>
            </a:r>
            <a:r>
              <a:rPr lang="en-US" sz="3000" dirty="0" err="1">
                <a:latin typeface="Times New Roman" panose="02020603050405020304" pitchFamily="18" charset="0"/>
                <a:cs typeface="Times New Roman" panose="02020603050405020304" pitchFamily="18" charset="0"/>
              </a:rPr>
              <a:t>Tầm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soát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rối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loạn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máu</a:t>
            </a:r>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B</a:t>
            </a:r>
            <a:r>
              <a:rPr lang="vi-VN" sz="3000" dirty="0">
                <a:latin typeface="Times New Roman" panose="02020603050405020304" pitchFamily="18" charset="0"/>
                <a:cs typeface="Times New Roman" panose="02020603050405020304" pitchFamily="18" charset="0"/>
              </a:rPr>
              <a:t>ư</a:t>
            </a:r>
            <a:r>
              <a:rPr lang="en-US" sz="3000" dirty="0" err="1">
                <a:latin typeface="Times New Roman" panose="02020603050405020304" pitchFamily="18" charset="0"/>
                <a:cs typeface="Times New Roman" panose="02020603050405020304" pitchFamily="18" charset="0"/>
              </a:rPr>
              <a:t>ớc</a:t>
            </a:r>
            <a:r>
              <a:rPr lang="en-US" sz="3000" dirty="0">
                <a:latin typeface="Times New Roman" panose="02020603050405020304" pitchFamily="18" charset="0"/>
                <a:cs typeface="Times New Roman" panose="02020603050405020304" pitchFamily="18" charset="0"/>
              </a:rPr>
              <a:t> 4: </a:t>
            </a:r>
            <a:r>
              <a:rPr lang="en-US" sz="3000" dirty="0" err="1">
                <a:latin typeface="Times New Roman" panose="02020603050405020304" pitchFamily="18" charset="0"/>
                <a:cs typeface="Times New Roman" panose="02020603050405020304" pitchFamily="18" charset="0"/>
              </a:rPr>
              <a:t>Đánh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tử</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cung</a:t>
            </a:r>
            <a:endParaRPr lang="en-US" sz="3000" dirty="0">
              <a:latin typeface="Times New Roman" panose="02020603050405020304" pitchFamily="18" charset="0"/>
              <a:cs typeface="Times New Roman" panose="02020603050405020304" pitchFamily="18" charset="0"/>
            </a:endParaRPr>
          </a:p>
          <a:p>
            <a:r>
              <a:rPr lang="en-US" sz="3000" b="1" dirty="0">
                <a:latin typeface="Times New Roman" panose="02020603050405020304" pitchFamily="18" charset="0"/>
                <a:cs typeface="Times New Roman" panose="02020603050405020304" pitchFamily="18" charset="0"/>
              </a:rPr>
              <a:t>B</a:t>
            </a:r>
            <a:r>
              <a:rPr lang="vi-VN" sz="3000" b="1" dirty="0">
                <a:latin typeface="Times New Roman" panose="02020603050405020304" pitchFamily="18" charset="0"/>
                <a:cs typeface="Times New Roman" panose="02020603050405020304" pitchFamily="18" charset="0"/>
              </a:rPr>
              <a:t>ư</a:t>
            </a:r>
            <a:r>
              <a:rPr lang="en-US" sz="3000" b="1" dirty="0" err="1">
                <a:latin typeface="Times New Roman" panose="02020603050405020304" pitchFamily="18" charset="0"/>
                <a:cs typeface="Times New Roman" panose="02020603050405020304" pitchFamily="18" charset="0"/>
              </a:rPr>
              <a:t>ớc</a:t>
            </a:r>
            <a:r>
              <a:rPr lang="en-US" sz="3000" b="1" dirty="0">
                <a:latin typeface="Times New Roman" panose="02020603050405020304" pitchFamily="18" charset="0"/>
                <a:cs typeface="Times New Roman" panose="02020603050405020304" pitchFamily="18" charset="0"/>
              </a:rPr>
              <a:t> 5: </a:t>
            </a:r>
            <a:r>
              <a:rPr lang="en-US" sz="3000" b="1" dirty="0" err="1">
                <a:latin typeface="Times New Roman" panose="02020603050405020304" pitchFamily="18" charset="0"/>
                <a:cs typeface="Times New Roman" panose="02020603050405020304" pitchFamily="18" charset="0"/>
              </a:rPr>
              <a:t>Đánh</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giá</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cấu</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trúc</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buồng</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tử</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cung</a:t>
            </a:r>
            <a:endParaRPr lang="en-US" sz="3000" b="1" dirty="0">
              <a:latin typeface="Times New Roman" panose="02020603050405020304" pitchFamily="18" charset="0"/>
              <a:cs typeface="Times New Roman" panose="02020603050405020304" pitchFamily="18" charset="0"/>
            </a:endParaRPr>
          </a:p>
          <a:p>
            <a:r>
              <a:rPr lang="en-US" sz="3000" b="1" dirty="0">
                <a:latin typeface="Times New Roman" panose="02020603050405020304" pitchFamily="18" charset="0"/>
                <a:cs typeface="Times New Roman" panose="02020603050405020304" pitchFamily="18" charset="0"/>
              </a:rPr>
              <a:t>B</a:t>
            </a:r>
            <a:r>
              <a:rPr lang="vi-VN" sz="3000" b="1" dirty="0">
                <a:latin typeface="Times New Roman" panose="02020603050405020304" pitchFamily="18" charset="0"/>
                <a:cs typeface="Times New Roman" panose="02020603050405020304" pitchFamily="18" charset="0"/>
              </a:rPr>
              <a:t>ư</a:t>
            </a:r>
            <a:r>
              <a:rPr lang="en-US" sz="3000" b="1" dirty="0" err="1">
                <a:latin typeface="Times New Roman" panose="02020603050405020304" pitchFamily="18" charset="0"/>
                <a:cs typeface="Times New Roman" panose="02020603050405020304" pitchFamily="18" charset="0"/>
              </a:rPr>
              <a:t>ớc</a:t>
            </a:r>
            <a:r>
              <a:rPr lang="en-US" sz="3000" b="1" dirty="0">
                <a:latin typeface="Times New Roman" panose="02020603050405020304" pitchFamily="18" charset="0"/>
                <a:cs typeface="Times New Roman" panose="02020603050405020304" pitchFamily="18" charset="0"/>
              </a:rPr>
              <a:t> 6: </a:t>
            </a:r>
            <a:r>
              <a:rPr lang="en-US" sz="3000" b="1" dirty="0" err="1">
                <a:latin typeface="Times New Roman" panose="02020603050405020304" pitchFamily="18" charset="0"/>
                <a:cs typeface="Times New Roman" panose="02020603050405020304" pitchFamily="18" charset="0"/>
              </a:rPr>
              <a:t>Đánh</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giá</a:t>
            </a:r>
            <a:r>
              <a:rPr lang="en-US" sz="3000" b="1" dirty="0">
                <a:latin typeface="Times New Roman" panose="02020603050405020304" pitchFamily="18" charset="0"/>
                <a:cs typeface="Times New Roman" panose="02020603050405020304" pitchFamily="18" charset="0"/>
              </a:rPr>
              <a:t> c</a:t>
            </a:r>
            <a:r>
              <a:rPr lang="vi-VN" sz="3000" b="1" dirty="0">
                <a:latin typeface="Times New Roman" panose="02020603050405020304" pitchFamily="18" charset="0"/>
                <a:cs typeface="Times New Roman" panose="02020603050405020304" pitchFamily="18" charset="0"/>
              </a:rPr>
              <a:t>ơ</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tử</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cung</a:t>
            </a:r>
            <a:endParaRPr lang="en-US" sz="3000" b="1"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8365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5D395201-2FD8-446E-B290-E492D7160E0F}"/>
              </a:ext>
            </a:extLst>
          </p:cNvPr>
          <p:cNvSpPr>
            <a:spLocks noGrp="1"/>
          </p:cNvSpPr>
          <p:nvPr>
            <p:ph idx="1"/>
          </p:nvPr>
        </p:nvSpPr>
        <p:spPr>
          <a:xfrm>
            <a:off x="593121" y="1488613"/>
            <a:ext cx="6347714" cy="3880773"/>
          </a:xfrm>
        </p:spPr>
        <p:txBody>
          <a:bodyPr>
            <a:normAutofit/>
          </a:bodyPr>
          <a:lstStyle/>
          <a:p>
            <a:r>
              <a:rPr lang="en-US" sz="3200" dirty="0"/>
              <a:t>AUB – P ; AUB – L</a:t>
            </a:r>
          </a:p>
          <a:p>
            <a:r>
              <a:rPr lang="en-US" sz="3200" dirty="0" err="1"/>
              <a:t>Siêu</a:t>
            </a:r>
            <a:r>
              <a:rPr lang="en-US" sz="3200" dirty="0"/>
              <a:t> </a:t>
            </a:r>
            <a:r>
              <a:rPr lang="en-US" sz="3200" dirty="0" err="1"/>
              <a:t>âm</a:t>
            </a:r>
            <a:r>
              <a:rPr lang="en-US" sz="3200" dirty="0"/>
              <a:t> </a:t>
            </a:r>
            <a:r>
              <a:rPr lang="en-US" sz="3200" dirty="0" err="1"/>
              <a:t>ngả</a:t>
            </a:r>
            <a:r>
              <a:rPr lang="en-US" sz="3200" dirty="0"/>
              <a:t> </a:t>
            </a:r>
            <a:r>
              <a:rPr lang="en-US" sz="3200" dirty="0" err="1"/>
              <a:t>âm</a:t>
            </a:r>
            <a:r>
              <a:rPr lang="en-US" sz="3200" dirty="0"/>
              <a:t> </a:t>
            </a:r>
            <a:r>
              <a:rPr lang="en-US" sz="3200" dirty="0" err="1"/>
              <a:t>đạo</a:t>
            </a:r>
            <a:r>
              <a:rPr lang="en-US" sz="3200" dirty="0"/>
              <a:t>: </a:t>
            </a:r>
            <a:r>
              <a:rPr lang="en-US" sz="3200" dirty="0" err="1"/>
              <a:t>đầu</a:t>
            </a:r>
            <a:r>
              <a:rPr lang="en-US" sz="3200" dirty="0"/>
              <a:t> </a:t>
            </a:r>
            <a:r>
              <a:rPr lang="en-US" sz="3200" dirty="0" err="1"/>
              <a:t>tay</a:t>
            </a:r>
            <a:endParaRPr lang="en-US" sz="3200" dirty="0"/>
          </a:p>
          <a:p>
            <a:r>
              <a:rPr lang="en-US" sz="3200" dirty="0" err="1"/>
              <a:t>Khó</a:t>
            </a:r>
            <a:r>
              <a:rPr lang="en-US" sz="3200" dirty="0"/>
              <a:t> </a:t>
            </a:r>
            <a:r>
              <a:rPr lang="en-US" sz="3200" dirty="0" err="1"/>
              <a:t>tiếp</a:t>
            </a:r>
            <a:r>
              <a:rPr lang="en-US" sz="3200" dirty="0"/>
              <a:t> </a:t>
            </a:r>
            <a:r>
              <a:rPr lang="en-US" sz="3200" dirty="0" err="1"/>
              <a:t>cận</a:t>
            </a:r>
            <a:r>
              <a:rPr lang="en-US" sz="3200" dirty="0"/>
              <a:t> </a:t>
            </a:r>
            <a:r>
              <a:rPr lang="en-US" sz="3200" dirty="0" err="1"/>
              <a:t>ngả</a:t>
            </a:r>
            <a:r>
              <a:rPr lang="en-US" sz="3200" dirty="0"/>
              <a:t> </a:t>
            </a:r>
            <a:r>
              <a:rPr lang="en-US" sz="3200" dirty="0" err="1"/>
              <a:t>âm</a:t>
            </a:r>
            <a:r>
              <a:rPr lang="en-US" sz="3200" dirty="0"/>
              <a:t> </a:t>
            </a:r>
            <a:r>
              <a:rPr lang="en-US" sz="3200" dirty="0" err="1"/>
              <a:t>đạo</a:t>
            </a:r>
            <a:r>
              <a:rPr lang="en-US" sz="3200" dirty="0"/>
              <a:t> : MRI</a:t>
            </a:r>
          </a:p>
          <a:p>
            <a:endParaRPr lang="en-US" sz="3200" dirty="0"/>
          </a:p>
          <a:p>
            <a:endParaRPr lang="en-US" sz="3200" dirty="0"/>
          </a:p>
        </p:txBody>
      </p:sp>
      <p:sp>
        <p:nvSpPr>
          <p:cNvPr id="5" name="Tiêu đề 4">
            <a:extLst>
              <a:ext uri="{FF2B5EF4-FFF2-40B4-BE49-F238E27FC236}">
                <a16:creationId xmlns:a16="http://schemas.microsoft.com/office/drawing/2014/main" id="{CD5AAC64-4580-4906-82A3-A9057943D810}"/>
              </a:ext>
            </a:extLst>
          </p:cNvPr>
          <p:cNvSpPr>
            <a:spLocks noGrp="1"/>
          </p:cNvSpPr>
          <p:nvPr>
            <p:ph type="title"/>
          </p:nvPr>
        </p:nvSpPr>
        <p:spPr>
          <a:xfrm>
            <a:off x="609599" y="609600"/>
            <a:ext cx="7778825" cy="1320800"/>
          </a:xfrm>
        </p:spPr>
        <p:txBody>
          <a:bodyPr>
            <a:normAutofit fontScale="90000"/>
          </a:bodyPr>
          <a:lstStyle/>
          <a:p>
            <a:r>
              <a:rPr lang="en-US" b="1" dirty="0">
                <a:latin typeface="Times New Roman" panose="02020603050405020304" pitchFamily="18" charset="0"/>
                <a:cs typeface="Times New Roman" panose="02020603050405020304" pitchFamily="18" charset="0"/>
              </a:rPr>
              <a:t>B</a:t>
            </a:r>
            <a:r>
              <a:rPr lang="vi-VN" b="1" dirty="0">
                <a:latin typeface="Times New Roman" panose="02020603050405020304" pitchFamily="18" charset="0"/>
                <a:cs typeface="Times New Roman" panose="02020603050405020304" pitchFamily="18" charset="0"/>
              </a:rPr>
              <a:t>ư</a:t>
            </a:r>
            <a:r>
              <a:rPr lang="en-US" b="1" dirty="0" err="1">
                <a:latin typeface="Times New Roman" panose="02020603050405020304" pitchFamily="18" charset="0"/>
                <a:cs typeface="Times New Roman" panose="02020603050405020304" pitchFamily="18" charset="0"/>
              </a:rPr>
              <a:t>ớc</a:t>
            </a:r>
            <a:r>
              <a:rPr lang="en-US" b="1" dirty="0">
                <a:latin typeface="Times New Roman" panose="02020603050405020304" pitchFamily="18" charset="0"/>
                <a:cs typeface="Times New Roman" panose="02020603050405020304" pitchFamily="18" charset="0"/>
              </a:rPr>
              <a:t> 5: </a:t>
            </a:r>
            <a:r>
              <a:rPr lang="en-US" b="1" dirty="0" err="1">
                <a:latin typeface="Times New Roman" panose="02020603050405020304" pitchFamily="18" charset="0"/>
                <a:cs typeface="Times New Roman" panose="02020603050405020304" pitchFamily="18" charset="0"/>
              </a:rPr>
              <a:t>Đánh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cấu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trúc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buồng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cung</a:t>
            </a:r>
            <a:br>
              <a:rPr lang="en-US" b="1" dirty="0">
                <a:latin typeface="Times New Roman" panose="02020603050405020304" pitchFamily="18" charset="0"/>
                <a:cs typeface="Times New Roman" panose="02020603050405020304" pitchFamily="18" charset="0"/>
              </a:rPr>
            </a:br>
            <a:endParaRPr lang="en-US" dirty="0"/>
          </a:p>
        </p:txBody>
      </p:sp>
      <p:graphicFrame>
        <p:nvGraphicFramePr>
          <p:cNvPr id="9" name="Sơ đồ 8">
            <a:extLst>
              <a:ext uri="{FF2B5EF4-FFF2-40B4-BE49-F238E27FC236}">
                <a16:creationId xmlns:a16="http://schemas.microsoft.com/office/drawing/2014/main" id="{38E782F0-B615-4827-8E0C-8BF9B29A7EBC}"/>
              </a:ext>
            </a:extLst>
          </p:cNvPr>
          <p:cNvGraphicFramePr/>
          <p:nvPr>
            <p:extLst>
              <p:ext uri="{D42A27DB-BD31-4B8C-83A1-F6EECF244321}">
                <p14:modId xmlns:p14="http://schemas.microsoft.com/office/powerpoint/2010/main" val="2210658499"/>
              </p:ext>
            </p:extLst>
          </p:nvPr>
        </p:nvGraphicFramePr>
        <p:xfrm>
          <a:off x="1306383" y="3573015"/>
          <a:ext cx="6347714" cy="3161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9626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5C20DF-FCE5-43B2-9370-0A35F50D6279}"/>
              </a:ext>
            </a:extLst>
          </p:cNvPr>
          <p:cNvSpPr>
            <a:spLocks noGrp="1"/>
          </p:cNvSpPr>
          <p:nvPr>
            <p:ph type="title"/>
          </p:nvPr>
        </p:nvSpPr>
        <p:spPr>
          <a:xfrm>
            <a:off x="609599" y="609600"/>
            <a:ext cx="6914729" cy="1320800"/>
          </a:xfrm>
        </p:spPr>
        <p:txBody>
          <a:bodyPr/>
          <a:lstStyle/>
          <a:p>
            <a:r>
              <a:rPr lang="en-US" b="1" dirty="0">
                <a:latin typeface="Times New Roman" panose="02020603050405020304" pitchFamily="18" charset="0"/>
                <a:cs typeface="Times New Roman" panose="02020603050405020304" pitchFamily="18" charset="0"/>
              </a:rPr>
              <a:t>B</a:t>
            </a:r>
            <a:r>
              <a:rPr lang="vi-VN" b="1" dirty="0">
                <a:latin typeface="Times New Roman" panose="02020603050405020304" pitchFamily="18" charset="0"/>
                <a:cs typeface="Times New Roman" panose="02020603050405020304" pitchFamily="18" charset="0"/>
              </a:rPr>
              <a:t>ư</a:t>
            </a:r>
            <a:r>
              <a:rPr lang="en-US" b="1" dirty="0" err="1">
                <a:latin typeface="Times New Roman" panose="02020603050405020304" pitchFamily="18" charset="0"/>
                <a:cs typeface="Times New Roman" panose="02020603050405020304" pitchFamily="18" charset="0"/>
              </a:rPr>
              <a:t>ớc</a:t>
            </a:r>
            <a:r>
              <a:rPr lang="en-US" b="1" dirty="0">
                <a:latin typeface="Times New Roman" panose="02020603050405020304" pitchFamily="18" charset="0"/>
                <a:cs typeface="Times New Roman" panose="02020603050405020304" pitchFamily="18" charset="0"/>
              </a:rPr>
              <a:t> 6: </a:t>
            </a:r>
            <a:r>
              <a:rPr lang="en-US" b="1" dirty="0" err="1">
                <a:latin typeface="Times New Roman" panose="02020603050405020304" pitchFamily="18" charset="0"/>
                <a:cs typeface="Times New Roman" panose="02020603050405020304" pitchFamily="18" charset="0"/>
              </a:rPr>
              <a:t>Đánh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c</a:t>
            </a:r>
            <a:r>
              <a:rPr lang="vi-VN" b="1" dirty="0">
                <a:latin typeface="Times New Roman" panose="02020603050405020304" pitchFamily="18" charset="0"/>
                <a:cs typeface="Times New Roman" panose="02020603050405020304" pitchFamily="18" charset="0"/>
              </a:rPr>
              <a:t>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cung</a:t>
            </a:r>
            <a:br>
              <a:rPr lang="en-US" b="1" dirty="0">
                <a:latin typeface="Times New Roman" panose="02020603050405020304" pitchFamily="18" charset="0"/>
                <a:cs typeface="Times New Roman" panose="02020603050405020304" pitchFamily="18" charset="0"/>
              </a:rPr>
            </a:br>
            <a:endParaRPr lang="en-US" dirty="0"/>
          </a:p>
        </p:txBody>
      </p:sp>
      <p:sp>
        <p:nvSpPr>
          <p:cNvPr id="3" name="Chỗ dành sẵn cho Nội dung 2">
            <a:extLst>
              <a:ext uri="{FF2B5EF4-FFF2-40B4-BE49-F238E27FC236}">
                <a16:creationId xmlns:a16="http://schemas.microsoft.com/office/drawing/2014/main" id="{E99DA04F-B507-4DEC-B07B-71FF477340D5}"/>
              </a:ext>
            </a:extLst>
          </p:cNvPr>
          <p:cNvSpPr>
            <a:spLocks noGrp="1"/>
          </p:cNvSpPr>
          <p:nvPr>
            <p:ph idx="1"/>
          </p:nvPr>
        </p:nvSpPr>
        <p:spPr>
          <a:xfrm>
            <a:off x="609599" y="1556792"/>
            <a:ext cx="7274768" cy="4691608"/>
          </a:xfrm>
        </p:spPr>
        <p:txBody>
          <a:bodyPr>
            <a:normAutofit/>
          </a:bodyPr>
          <a:lstStyle/>
          <a:p>
            <a:r>
              <a:rPr lang="en-US" sz="2800" dirty="0"/>
              <a:t>AUB – L other  </a:t>
            </a:r>
            <a:r>
              <a:rPr lang="en-US" sz="2800" dirty="0" err="1"/>
              <a:t>và</a:t>
            </a:r>
            <a:r>
              <a:rPr lang="en-US" sz="2800" dirty="0"/>
              <a:t>  AUB – A</a:t>
            </a:r>
          </a:p>
          <a:p>
            <a:r>
              <a:rPr lang="en-US" sz="2800" dirty="0" err="1"/>
              <a:t>Đầu</a:t>
            </a:r>
            <a:r>
              <a:rPr lang="en-US" sz="2800" dirty="0"/>
              <a:t> </a:t>
            </a:r>
            <a:r>
              <a:rPr lang="en-US" sz="2800" dirty="0" err="1"/>
              <a:t>tay</a:t>
            </a:r>
            <a:r>
              <a:rPr lang="en-US" sz="2800" dirty="0"/>
              <a:t>: </a:t>
            </a:r>
            <a:r>
              <a:rPr lang="en-US" sz="2800" dirty="0" err="1"/>
              <a:t>Siêu</a:t>
            </a:r>
            <a:r>
              <a:rPr lang="en-US" sz="2800" dirty="0"/>
              <a:t> </a:t>
            </a:r>
            <a:r>
              <a:rPr lang="en-US" sz="2800" dirty="0" err="1"/>
              <a:t>âm</a:t>
            </a:r>
            <a:r>
              <a:rPr lang="en-US" sz="2800" dirty="0"/>
              <a:t> </a:t>
            </a:r>
            <a:r>
              <a:rPr lang="en-US" sz="2800" dirty="0" err="1"/>
              <a:t>ngả</a:t>
            </a:r>
            <a:r>
              <a:rPr lang="en-US" sz="2800" dirty="0"/>
              <a:t> </a:t>
            </a:r>
            <a:r>
              <a:rPr lang="en-US" sz="2800" dirty="0" err="1"/>
              <a:t>bụng</a:t>
            </a:r>
            <a:r>
              <a:rPr lang="en-US" sz="2800" dirty="0"/>
              <a:t> </a:t>
            </a:r>
            <a:r>
              <a:rPr lang="en-US" sz="2800" dirty="0" err="1"/>
              <a:t>và</a:t>
            </a:r>
            <a:r>
              <a:rPr lang="en-US" sz="2800" dirty="0"/>
              <a:t> </a:t>
            </a:r>
            <a:r>
              <a:rPr lang="en-US" sz="2800" dirty="0" err="1"/>
              <a:t>ngả</a:t>
            </a:r>
            <a:r>
              <a:rPr lang="en-US" sz="2800" dirty="0"/>
              <a:t> </a:t>
            </a:r>
            <a:r>
              <a:rPr lang="en-US" sz="2800" dirty="0" err="1"/>
              <a:t>âm</a:t>
            </a:r>
            <a:r>
              <a:rPr lang="en-US" sz="2800" dirty="0"/>
              <a:t> </a:t>
            </a:r>
            <a:r>
              <a:rPr lang="en-US" sz="2800" dirty="0" err="1"/>
              <a:t>đạo</a:t>
            </a:r>
            <a:endParaRPr lang="en-US" sz="2800" dirty="0"/>
          </a:p>
          <a:p>
            <a:r>
              <a:rPr lang="en-US" sz="2800" dirty="0" err="1"/>
              <a:t>Đánh</a:t>
            </a:r>
            <a:r>
              <a:rPr lang="en-US" sz="2800" dirty="0"/>
              <a:t> </a:t>
            </a:r>
            <a:r>
              <a:rPr lang="en-US" sz="2800" dirty="0" err="1"/>
              <a:t>giá</a:t>
            </a:r>
            <a:r>
              <a:rPr lang="en-US" sz="2800" dirty="0"/>
              <a:t> chi </a:t>
            </a:r>
            <a:r>
              <a:rPr lang="en-US" sz="2800" dirty="0" err="1"/>
              <a:t>tiết</a:t>
            </a:r>
            <a:r>
              <a:rPr lang="en-US" sz="2800" dirty="0"/>
              <a:t> h</a:t>
            </a:r>
            <a:r>
              <a:rPr lang="vi-VN" sz="2800" dirty="0"/>
              <a:t>ơ</a:t>
            </a:r>
            <a:r>
              <a:rPr lang="en-US" sz="2800" dirty="0"/>
              <a:t>n:  + MRI </a:t>
            </a:r>
          </a:p>
          <a:p>
            <a:r>
              <a:rPr lang="en-US" sz="2800" dirty="0" err="1"/>
              <a:t>Phân</a:t>
            </a:r>
            <a:r>
              <a:rPr lang="en-US" sz="2800" dirty="0"/>
              <a:t> </a:t>
            </a:r>
            <a:r>
              <a:rPr lang="en-US" sz="2800" dirty="0" err="1"/>
              <a:t>loại</a:t>
            </a:r>
            <a:r>
              <a:rPr lang="en-US" sz="2800" dirty="0"/>
              <a:t> </a:t>
            </a:r>
            <a:r>
              <a:rPr lang="en-US" sz="2800" dirty="0" err="1"/>
              <a:t>các</a:t>
            </a:r>
            <a:r>
              <a:rPr lang="en-US" sz="2800" dirty="0"/>
              <a:t> type Leiomyomas</a:t>
            </a:r>
          </a:p>
          <a:p>
            <a:r>
              <a:rPr lang="en-US" sz="2800" dirty="0" err="1"/>
              <a:t>Chẩn</a:t>
            </a:r>
            <a:r>
              <a:rPr lang="en-US" sz="2800" dirty="0"/>
              <a:t> </a:t>
            </a:r>
            <a:r>
              <a:rPr lang="en-US" sz="2800" dirty="0" err="1"/>
              <a:t>đoán</a:t>
            </a:r>
            <a:r>
              <a:rPr lang="en-US" sz="2800" dirty="0"/>
              <a:t> </a:t>
            </a:r>
            <a:r>
              <a:rPr lang="en-US" sz="2800" dirty="0" err="1"/>
              <a:t>phân</a:t>
            </a:r>
            <a:r>
              <a:rPr lang="en-US" sz="2800" dirty="0"/>
              <a:t> </a:t>
            </a:r>
            <a:r>
              <a:rPr lang="en-US" sz="2800" dirty="0" err="1"/>
              <a:t>biệt</a:t>
            </a:r>
            <a:r>
              <a:rPr lang="en-US" sz="2800" dirty="0"/>
              <a:t> Adenomyosis </a:t>
            </a:r>
            <a:r>
              <a:rPr lang="en-US" sz="2800" dirty="0" err="1"/>
              <a:t>và</a:t>
            </a:r>
            <a:r>
              <a:rPr lang="en-US" sz="2800" dirty="0"/>
              <a:t> Leiomyoma</a:t>
            </a:r>
          </a:p>
        </p:txBody>
      </p:sp>
    </p:spTree>
    <p:extLst>
      <p:ext uri="{BB962C8B-B14F-4D97-AF65-F5344CB8AC3E}">
        <p14:creationId xmlns:p14="http://schemas.microsoft.com/office/powerpoint/2010/main" val="2445879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Bảng 3">
            <a:extLst>
              <a:ext uri="{FF2B5EF4-FFF2-40B4-BE49-F238E27FC236}">
                <a16:creationId xmlns:a16="http://schemas.microsoft.com/office/drawing/2014/main" id="{41A1964D-47BA-42CA-9C25-2D250FA6DE81}"/>
              </a:ext>
            </a:extLst>
          </p:cNvPr>
          <p:cNvGraphicFramePr>
            <a:graphicFrameLocks noGrp="1"/>
          </p:cNvGraphicFramePr>
          <p:nvPr>
            <p:extLst>
              <p:ext uri="{D42A27DB-BD31-4B8C-83A1-F6EECF244321}">
                <p14:modId xmlns:p14="http://schemas.microsoft.com/office/powerpoint/2010/main" val="3729012598"/>
              </p:ext>
            </p:extLst>
          </p:nvPr>
        </p:nvGraphicFramePr>
        <p:xfrm>
          <a:off x="89756" y="21142"/>
          <a:ext cx="8964488" cy="6643371"/>
        </p:xfrm>
        <a:graphic>
          <a:graphicData uri="http://schemas.openxmlformats.org/drawingml/2006/table">
            <a:tbl>
              <a:tblPr>
                <a:tableStyleId>{5C22544A-7EE6-4342-B048-85BDC9FD1C3A}</a:tableStyleId>
              </a:tblPr>
              <a:tblGrid>
                <a:gridCol w="1568786">
                  <a:extLst>
                    <a:ext uri="{9D8B030D-6E8A-4147-A177-3AD203B41FA5}">
                      <a16:colId xmlns:a16="http://schemas.microsoft.com/office/drawing/2014/main" val="446648904"/>
                    </a:ext>
                  </a:extLst>
                </a:gridCol>
                <a:gridCol w="2063838">
                  <a:extLst>
                    <a:ext uri="{9D8B030D-6E8A-4147-A177-3AD203B41FA5}">
                      <a16:colId xmlns:a16="http://schemas.microsoft.com/office/drawing/2014/main" val="2058348562"/>
                    </a:ext>
                  </a:extLst>
                </a:gridCol>
                <a:gridCol w="1073733">
                  <a:extLst>
                    <a:ext uri="{9D8B030D-6E8A-4147-A177-3AD203B41FA5}">
                      <a16:colId xmlns:a16="http://schemas.microsoft.com/office/drawing/2014/main" val="507610573"/>
                    </a:ext>
                  </a:extLst>
                </a:gridCol>
                <a:gridCol w="2163147">
                  <a:extLst>
                    <a:ext uri="{9D8B030D-6E8A-4147-A177-3AD203B41FA5}">
                      <a16:colId xmlns:a16="http://schemas.microsoft.com/office/drawing/2014/main" val="3054684997"/>
                    </a:ext>
                  </a:extLst>
                </a:gridCol>
                <a:gridCol w="2094984">
                  <a:extLst>
                    <a:ext uri="{9D8B030D-6E8A-4147-A177-3AD203B41FA5}">
                      <a16:colId xmlns:a16="http://schemas.microsoft.com/office/drawing/2014/main" val="752952861"/>
                    </a:ext>
                  </a:extLst>
                </a:gridCol>
              </a:tblGrid>
              <a:tr h="554352">
                <a:tc rowSpan="2">
                  <a:txBody>
                    <a:bodyPr/>
                    <a:lstStyle/>
                    <a:p>
                      <a:pPr marL="0" marR="0" algn="l">
                        <a:spcBef>
                          <a:spcPts val="1000"/>
                        </a:spcBef>
                        <a:spcAft>
                          <a:spcPts val="0"/>
                        </a:spcAft>
                      </a:pPr>
                      <a:r>
                        <a:rPr lang="en-US" sz="2400" kern="1200" dirty="0">
                          <a:solidFill>
                            <a:srgbClr val="404040"/>
                          </a:solidFill>
                          <a:effectLst/>
                          <a:latin typeface="+mj-lt"/>
                          <a:ea typeface="mn-ea"/>
                          <a:cs typeface="Times New Roman" panose="02020603050405020304" pitchFamily="18" charset="0"/>
                        </a:rPr>
                        <a:t>PHÂN BIỆT</a:t>
                      </a: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algn="l">
                        <a:spcBef>
                          <a:spcPts val="1000"/>
                        </a:spcBef>
                        <a:spcAft>
                          <a:spcPts val="0"/>
                        </a:spcAft>
                      </a:pPr>
                      <a:r>
                        <a:rPr lang="en-US" sz="2400" kern="1200" dirty="0" err="1">
                          <a:effectLst/>
                          <a:latin typeface="+mj-lt"/>
                        </a:rPr>
                        <a:t>Polype</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a:spcBef>
                          <a:spcPts val="1000"/>
                        </a:spcBef>
                        <a:spcAft>
                          <a:spcPts val="0"/>
                        </a:spcAft>
                      </a:pPr>
                      <a:r>
                        <a:rPr lang="en-US" sz="2400" kern="1200" dirty="0">
                          <a:effectLst/>
                          <a:latin typeface="+mj-lt"/>
                        </a:rPr>
                        <a:t>       Leiomyoma</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algn="l">
                        <a:spcBef>
                          <a:spcPts val="1000"/>
                        </a:spcBef>
                        <a:spcAft>
                          <a:spcPts val="0"/>
                        </a:spcAft>
                      </a:pPr>
                      <a:r>
                        <a:rPr lang="en-US" sz="2400" kern="1200">
                          <a:effectLst/>
                          <a:latin typeface="+mj-lt"/>
                        </a:rPr>
                        <a:t>Adenomyosis</a:t>
                      </a:r>
                      <a:endParaRPr lang="en-US" sz="240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1619011"/>
                  </a:ext>
                </a:extLst>
              </a:tr>
              <a:tr h="333226">
                <a:tc vMerge="1">
                  <a:txBody>
                    <a:bodyPr/>
                    <a:lstStyle/>
                    <a:p>
                      <a:endParaRPr lang="en-US"/>
                    </a:p>
                  </a:txBody>
                  <a:tcPr/>
                </a:tc>
                <a:tc vMerge="1">
                  <a:txBody>
                    <a:bodyPr/>
                    <a:lstStyle/>
                    <a:p>
                      <a:endParaRPr lang="en-US"/>
                    </a:p>
                  </a:txBody>
                  <a:tcPr/>
                </a:tc>
                <a:tc>
                  <a:txBody>
                    <a:bodyPr/>
                    <a:lstStyle/>
                    <a:p>
                      <a:pPr marL="0" marR="0" algn="l">
                        <a:spcBef>
                          <a:spcPts val="1000"/>
                        </a:spcBef>
                        <a:spcAft>
                          <a:spcPts val="0"/>
                        </a:spcAft>
                      </a:pPr>
                      <a:r>
                        <a:rPr lang="en-US" sz="2400" kern="1200" dirty="0">
                          <a:effectLst/>
                          <a:latin typeface="+mj-lt"/>
                        </a:rPr>
                        <a:t>SM</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a:effectLst/>
                          <a:latin typeface="+mj-lt"/>
                        </a:rPr>
                        <a:t>Other</a:t>
                      </a:r>
                      <a:endParaRPr lang="en-US" sz="240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727488435"/>
                  </a:ext>
                </a:extLst>
              </a:tr>
              <a:tr h="1270906">
                <a:tc>
                  <a:txBody>
                    <a:bodyPr/>
                    <a:lstStyle/>
                    <a:p>
                      <a:pPr marL="0" marR="0" algn="l">
                        <a:spcBef>
                          <a:spcPts val="1000"/>
                        </a:spcBef>
                        <a:spcAft>
                          <a:spcPts val="0"/>
                        </a:spcAft>
                      </a:pPr>
                      <a:r>
                        <a:rPr lang="en-US" sz="2400" kern="1200" dirty="0">
                          <a:effectLst/>
                          <a:latin typeface="+mj-lt"/>
                          <a:ea typeface="SimSun" panose="02010600030101010101" pitchFamily="2" charset="-122"/>
                          <a:cs typeface="Times New Roman" panose="02020603050405020304" pitchFamily="18" charset="0"/>
                        </a:rPr>
                        <a:t>C</a:t>
                      </a:r>
                      <a:r>
                        <a:rPr lang="vi-VN" sz="2400" kern="1200" dirty="0">
                          <a:effectLst/>
                          <a:latin typeface="+mj-lt"/>
                          <a:ea typeface="SimSun" panose="02010600030101010101" pitchFamily="2" charset="-122"/>
                          <a:cs typeface="Times New Roman" panose="02020603050405020304" pitchFamily="18" charset="0"/>
                        </a:rPr>
                        <a:t>ơ</a:t>
                      </a:r>
                      <a:r>
                        <a:rPr lang="en-US" sz="2400" kern="1200" dirty="0">
                          <a:effectLst/>
                          <a:latin typeface="+mj-lt"/>
                          <a:ea typeface="SimSun" panose="02010600030101010101" pitchFamily="2" charset="-122"/>
                          <a:cs typeface="Times New Roman" panose="02020603050405020304" pitchFamily="18" charset="0"/>
                        </a:rPr>
                        <a:t> </a:t>
                      </a:r>
                      <a:r>
                        <a:rPr lang="en-US" sz="2400" kern="1200" dirty="0" err="1">
                          <a:effectLst/>
                          <a:latin typeface="+mj-lt"/>
                          <a:ea typeface="SimSun" panose="02010600030101010101" pitchFamily="2" charset="-122"/>
                          <a:cs typeface="Times New Roman" panose="02020603050405020304" pitchFamily="18" charset="0"/>
                        </a:rPr>
                        <a:t>năng</a:t>
                      </a:r>
                      <a:endParaRPr lang="vi-VN"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a:spcBef>
                          <a:spcPts val="1000"/>
                        </a:spcBef>
                        <a:spcAft>
                          <a:spcPts val="0"/>
                        </a:spcAft>
                      </a:pPr>
                      <a:r>
                        <a:rPr lang="en-US" sz="2400" kern="1200" dirty="0">
                          <a:effectLst/>
                          <a:latin typeface="+mj-lt"/>
                        </a:rPr>
                        <a:t> Rong, c</a:t>
                      </a:r>
                      <a:r>
                        <a:rPr lang="vi-VN" sz="2400" kern="1200" dirty="0">
                          <a:effectLst/>
                          <a:latin typeface="+mj-lt"/>
                        </a:rPr>
                        <a:t>ư</a:t>
                      </a:r>
                      <a:r>
                        <a:rPr lang="en-US" sz="2400" kern="1200" dirty="0" err="1">
                          <a:effectLst/>
                          <a:latin typeface="+mj-lt"/>
                        </a:rPr>
                        <a:t>ờng</a:t>
                      </a:r>
                      <a:r>
                        <a:rPr lang="en-US" sz="2400" kern="1200" dirty="0">
                          <a:effectLst/>
                          <a:latin typeface="+mj-lt"/>
                        </a:rPr>
                        <a:t> </a:t>
                      </a:r>
                      <a:r>
                        <a:rPr lang="en-US" sz="2400" kern="1200" dirty="0" err="1">
                          <a:effectLst/>
                          <a:latin typeface="+mj-lt"/>
                        </a:rPr>
                        <a:t>kinh</a:t>
                      </a:r>
                      <a:br>
                        <a:rPr lang="en-US" sz="2400" kern="1200" dirty="0">
                          <a:effectLst/>
                          <a:latin typeface="+mj-lt"/>
                        </a:rPr>
                      </a:br>
                      <a:r>
                        <a:rPr lang="en-US" sz="2400" kern="1200" dirty="0" err="1">
                          <a:effectLst/>
                          <a:latin typeface="+mj-lt"/>
                        </a:rPr>
                        <a:t>Hiếm</a:t>
                      </a:r>
                      <a:r>
                        <a:rPr lang="en-US" sz="2400" kern="1200" dirty="0">
                          <a:effectLst/>
                          <a:latin typeface="+mj-lt"/>
                        </a:rPr>
                        <a:t> </a:t>
                      </a:r>
                      <a:r>
                        <a:rPr lang="en-US" sz="2400" kern="1200" dirty="0" err="1">
                          <a:effectLst/>
                          <a:latin typeface="+mj-lt"/>
                        </a:rPr>
                        <a:t>muộn</a:t>
                      </a:r>
                      <a:br>
                        <a:rPr lang="en-US" sz="2400" kern="1200" dirty="0">
                          <a:effectLst/>
                          <a:latin typeface="+mj-lt"/>
                        </a:rPr>
                      </a:br>
                      <a:r>
                        <a:rPr lang="en-US" sz="2400" kern="1200" dirty="0" err="1">
                          <a:effectLst/>
                          <a:latin typeface="+mj-lt"/>
                        </a:rPr>
                        <a:t>Đau</a:t>
                      </a:r>
                      <a:r>
                        <a:rPr lang="en-US" sz="2400" kern="1200" dirty="0">
                          <a:effectLst/>
                          <a:latin typeface="+mj-lt"/>
                        </a:rPr>
                        <a:t> </a:t>
                      </a:r>
                      <a:r>
                        <a:rPr lang="en-US" sz="2400" kern="1200" dirty="0" err="1">
                          <a:effectLst/>
                          <a:latin typeface="+mj-lt"/>
                        </a:rPr>
                        <a:t>sau</a:t>
                      </a:r>
                      <a:r>
                        <a:rPr lang="en-US" sz="2400" kern="1200" dirty="0">
                          <a:effectLst/>
                          <a:latin typeface="+mj-lt"/>
                        </a:rPr>
                        <a:t> </a:t>
                      </a:r>
                      <a:r>
                        <a:rPr lang="en-US" sz="2400" kern="1200" dirty="0" err="1">
                          <a:effectLst/>
                          <a:latin typeface="+mj-lt"/>
                        </a:rPr>
                        <a:t>giao</a:t>
                      </a:r>
                      <a:r>
                        <a:rPr lang="en-US" sz="2400" kern="1200" dirty="0">
                          <a:effectLst/>
                          <a:latin typeface="+mj-lt"/>
                        </a:rPr>
                        <a:t> </a:t>
                      </a:r>
                      <a:r>
                        <a:rPr lang="en-US" sz="2400" kern="1200" dirty="0" err="1">
                          <a:effectLst/>
                          <a:latin typeface="+mj-lt"/>
                        </a:rPr>
                        <a:t>hợp</a:t>
                      </a:r>
                      <a:endParaRPr lang="en-US" sz="2400" kern="1200" dirty="0">
                        <a:effectLst/>
                        <a:latin typeface="+mj-lt"/>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l">
                        <a:spcBef>
                          <a:spcPts val="100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dirty="0">
                          <a:effectLst/>
                          <a:latin typeface="+mj-lt"/>
                        </a:rPr>
                        <a:t>C</a:t>
                      </a:r>
                      <a:r>
                        <a:rPr lang="vi-VN" sz="2400" kern="1200" dirty="0">
                          <a:effectLst/>
                          <a:latin typeface="+mj-lt"/>
                        </a:rPr>
                        <a:t>ư</a:t>
                      </a:r>
                      <a:r>
                        <a:rPr lang="en-US" sz="2400" kern="1200" dirty="0" err="1">
                          <a:effectLst/>
                          <a:latin typeface="+mj-lt"/>
                        </a:rPr>
                        <a:t>ờng</a:t>
                      </a:r>
                      <a:r>
                        <a:rPr lang="en-US" sz="2400" kern="1200" dirty="0">
                          <a:effectLst/>
                          <a:latin typeface="+mj-lt"/>
                        </a:rPr>
                        <a:t> </a:t>
                      </a:r>
                      <a:r>
                        <a:rPr lang="en-US" sz="2400" kern="1200" dirty="0" err="1">
                          <a:effectLst/>
                          <a:latin typeface="+mj-lt"/>
                        </a:rPr>
                        <a:t>kinh</a:t>
                      </a:r>
                      <a:br>
                        <a:rPr lang="en-US" sz="2400" kern="1200" dirty="0">
                          <a:effectLst/>
                          <a:latin typeface="+mj-lt"/>
                          <a:ea typeface="SimSun" panose="02010600030101010101" pitchFamily="2" charset="-122"/>
                          <a:cs typeface="Times New Roman" panose="02020603050405020304" pitchFamily="18" charset="0"/>
                        </a:rPr>
                      </a:br>
                      <a:r>
                        <a:rPr lang="en-US" sz="2400" kern="1200" dirty="0" err="1">
                          <a:effectLst/>
                          <a:latin typeface="+mj-lt"/>
                          <a:ea typeface="SimSun" panose="02010600030101010101" pitchFamily="2" charset="-122"/>
                          <a:cs typeface="Times New Roman" panose="02020603050405020304" pitchFamily="18" charset="0"/>
                        </a:rPr>
                        <a:t>Chèn</a:t>
                      </a:r>
                      <a:r>
                        <a:rPr lang="en-US" sz="2400" kern="1200" dirty="0">
                          <a:effectLst/>
                          <a:latin typeface="+mj-lt"/>
                          <a:ea typeface="SimSun" panose="02010600030101010101" pitchFamily="2" charset="-122"/>
                          <a:cs typeface="Times New Roman" panose="02020603050405020304" pitchFamily="18" charset="0"/>
                        </a:rPr>
                        <a:t> </a:t>
                      </a:r>
                      <a:r>
                        <a:rPr lang="en-US" sz="2400" kern="1200" dirty="0" err="1">
                          <a:effectLst/>
                          <a:latin typeface="+mj-lt"/>
                          <a:ea typeface="SimSun" panose="02010600030101010101" pitchFamily="2" charset="-122"/>
                          <a:cs typeface="Times New Roman" panose="02020603050405020304" pitchFamily="18" charset="0"/>
                        </a:rPr>
                        <a:t>ép</a:t>
                      </a:r>
                      <a:endParaRPr lang="en-US" sz="2400" kern="1200" dirty="0">
                        <a:effectLst/>
                        <a:latin typeface="+mj-lt"/>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dirty="0">
                          <a:effectLst/>
                          <a:latin typeface="+mj-lt"/>
                        </a:rPr>
                        <a:t> C</a:t>
                      </a:r>
                      <a:r>
                        <a:rPr lang="vi-VN" sz="2400" kern="1200" dirty="0">
                          <a:effectLst/>
                          <a:latin typeface="+mj-lt"/>
                        </a:rPr>
                        <a:t>ư</a:t>
                      </a:r>
                      <a:r>
                        <a:rPr lang="en-US" sz="2400" kern="1200" dirty="0" err="1">
                          <a:effectLst/>
                          <a:latin typeface="+mj-lt"/>
                        </a:rPr>
                        <a:t>ờng</a:t>
                      </a:r>
                      <a:br>
                        <a:rPr lang="en-US" sz="2400" kern="1200" dirty="0">
                          <a:effectLst/>
                          <a:latin typeface="+mj-lt"/>
                          <a:ea typeface="SimSun" panose="02010600030101010101" pitchFamily="2" charset="-122"/>
                          <a:cs typeface="Times New Roman" panose="02020603050405020304" pitchFamily="18" charset="0"/>
                        </a:rPr>
                      </a:br>
                      <a:r>
                        <a:rPr lang="en-US" sz="2400" kern="1200" dirty="0" err="1">
                          <a:effectLst/>
                          <a:latin typeface="+mj-lt"/>
                          <a:ea typeface="SimSun" panose="02010600030101010101" pitchFamily="2" charset="-122"/>
                          <a:cs typeface="Times New Roman" panose="02020603050405020304" pitchFamily="18" charset="0"/>
                        </a:rPr>
                        <a:t>Thống</a:t>
                      </a:r>
                      <a:br>
                        <a:rPr lang="en-US" sz="2400" kern="1200" dirty="0">
                          <a:effectLst/>
                          <a:latin typeface="+mj-lt"/>
                          <a:ea typeface="SimSun" panose="02010600030101010101" pitchFamily="2" charset="-122"/>
                          <a:cs typeface="Times New Roman" panose="02020603050405020304" pitchFamily="18" charset="0"/>
                        </a:rPr>
                      </a:br>
                      <a:r>
                        <a:rPr lang="en-US" sz="2400" kern="1200" dirty="0" err="1">
                          <a:effectLst/>
                          <a:latin typeface="+mj-lt"/>
                          <a:ea typeface="SimSun" panose="02010600030101010101" pitchFamily="2" charset="-122"/>
                          <a:cs typeface="Times New Roman" panose="02020603050405020304" pitchFamily="18" charset="0"/>
                        </a:rPr>
                        <a:t>Đau</a:t>
                      </a:r>
                      <a:endParaRPr lang="en-US" sz="2400" kern="1200" dirty="0">
                        <a:effectLst/>
                        <a:latin typeface="+mj-lt"/>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1966829"/>
                  </a:ext>
                </a:extLst>
              </a:tr>
              <a:tr h="554352">
                <a:tc>
                  <a:txBody>
                    <a:bodyPr/>
                    <a:lstStyle/>
                    <a:p>
                      <a:pPr marL="0" marR="0" algn="l">
                        <a:spcBef>
                          <a:spcPts val="1000"/>
                        </a:spcBef>
                        <a:spcAft>
                          <a:spcPts val="0"/>
                        </a:spcAft>
                      </a:pPr>
                      <a:r>
                        <a:rPr lang="en-US" sz="2400" kern="1200" dirty="0" err="1">
                          <a:effectLst/>
                          <a:latin typeface="+mj-lt"/>
                          <a:ea typeface="SimSun" panose="02010600030101010101" pitchFamily="2" charset="-122"/>
                          <a:cs typeface="Times New Roman" panose="02020603050405020304" pitchFamily="18" charset="0"/>
                        </a:rPr>
                        <a:t>Tử</a:t>
                      </a:r>
                      <a:r>
                        <a:rPr lang="en-US" sz="2400" kern="1200" dirty="0">
                          <a:effectLst/>
                          <a:latin typeface="+mj-lt"/>
                          <a:ea typeface="SimSun" panose="02010600030101010101" pitchFamily="2" charset="-122"/>
                          <a:cs typeface="Times New Roman" panose="02020603050405020304" pitchFamily="18" charset="0"/>
                        </a:rPr>
                        <a:t> </a:t>
                      </a:r>
                      <a:r>
                        <a:rPr lang="en-US" sz="2400" kern="1200" dirty="0" err="1">
                          <a:effectLst/>
                          <a:latin typeface="+mj-lt"/>
                          <a:ea typeface="SimSun" panose="02010600030101010101" pitchFamily="2" charset="-122"/>
                          <a:cs typeface="Times New Roman" panose="02020603050405020304" pitchFamily="18" charset="0"/>
                        </a:rPr>
                        <a:t>cung</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dirty="0">
                          <a:effectLst/>
                          <a:latin typeface="+mj-lt"/>
                        </a:rPr>
                        <a:t> </a:t>
                      </a:r>
                      <a:r>
                        <a:rPr lang="en-US" sz="2400" kern="1200" dirty="0" err="1">
                          <a:effectLst/>
                          <a:latin typeface="+mj-lt"/>
                        </a:rPr>
                        <a:t>bình</a:t>
                      </a:r>
                      <a:r>
                        <a:rPr lang="en-US" sz="2400" kern="1200" dirty="0">
                          <a:effectLst/>
                          <a:latin typeface="+mj-lt"/>
                        </a:rPr>
                        <a:t> </a:t>
                      </a:r>
                      <a:r>
                        <a:rPr lang="en-US" sz="2400" kern="1200" dirty="0" err="1">
                          <a:effectLst/>
                          <a:latin typeface="+mj-lt"/>
                        </a:rPr>
                        <a:t>th</a:t>
                      </a:r>
                      <a:r>
                        <a:rPr lang="vi-VN" sz="2400" kern="1200" dirty="0">
                          <a:effectLst/>
                          <a:latin typeface="+mj-lt"/>
                        </a:rPr>
                        <a:t>ư</a:t>
                      </a:r>
                      <a:r>
                        <a:rPr lang="en-US" sz="2400" kern="1200" dirty="0" err="1">
                          <a:effectLst/>
                          <a:latin typeface="+mj-lt"/>
                        </a:rPr>
                        <a:t>ờng</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a:spcBef>
                          <a:spcPts val="1000"/>
                        </a:spcBef>
                        <a:spcAft>
                          <a:spcPts val="0"/>
                        </a:spcAft>
                      </a:pPr>
                      <a:r>
                        <a:rPr lang="en-US" sz="2400" kern="1200" dirty="0">
                          <a:effectLst/>
                          <a:latin typeface="+mj-lt"/>
                        </a:rPr>
                        <a:t> To h</a:t>
                      </a:r>
                      <a:r>
                        <a:rPr lang="vi-VN" sz="2400" kern="1200" dirty="0">
                          <a:effectLst/>
                          <a:latin typeface="+mj-lt"/>
                        </a:rPr>
                        <a:t>ơ</a:t>
                      </a:r>
                      <a:r>
                        <a:rPr lang="en-US" sz="2400" kern="1200" dirty="0">
                          <a:effectLst/>
                          <a:latin typeface="+mj-lt"/>
                        </a:rPr>
                        <a:t>n </a:t>
                      </a:r>
                      <a:r>
                        <a:rPr lang="en-US" sz="2400" kern="1200" dirty="0" err="1">
                          <a:effectLst/>
                          <a:latin typeface="+mj-lt"/>
                        </a:rPr>
                        <a:t>bình</a:t>
                      </a:r>
                      <a:r>
                        <a:rPr lang="en-US" sz="2400" kern="1200" dirty="0">
                          <a:effectLst/>
                          <a:latin typeface="+mj-lt"/>
                        </a:rPr>
                        <a:t> </a:t>
                      </a:r>
                      <a:r>
                        <a:rPr lang="en-US" sz="2400" kern="1200" dirty="0" err="1">
                          <a:effectLst/>
                          <a:latin typeface="+mj-lt"/>
                        </a:rPr>
                        <a:t>th</a:t>
                      </a:r>
                      <a:r>
                        <a:rPr lang="vi-VN" sz="2400" kern="1200" dirty="0">
                          <a:effectLst/>
                          <a:latin typeface="+mj-lt"/>
                        </a:rPr>
                        <a:t>ư</a:t>
                      </a:r>
                      <a:r>
                        <a:rPr lang="en-US" sz="2400" kern="1200" dirty="0" err="1">
                          <a:effectLst/>
                          <a:latin typeface="+mj-lt"/>
                        </a:rPr>
                        <a:t>ờng</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l">
                        <a:spcBef>
                          <a:spcPts val="100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dirty="0">
                          <a:effectLst/>
                          <a:latin typeface="+mj-lt"/>
                        </a:rPr>
                        <a:t>To, </a:t>
                      </a:r>
                      <a:r>
                        <a:rPr lang="en-US" sz="2400" kern="1200" dirty="0" err="1">
                          <a:effectLst/>
                          <a:latin typeface="+mj-lt"/>
                        </a:rPr>
                        <a:t>đau</a:t>
                      </a:r>
                      <a:r>
                        <a:rPr lang="en-US" sz="2400" kern="1200" dirty="0">
                          <a:effectLst/>
                          <a:latin typeface="+mj-lt"/>
                        </a:rPr>
                        <a:t> (±)</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2804899"/>
                  </a:ext>
                </a:extLst>
              </a:tr>
              <a:tr h="877455">
                <a:tc>
                  <a:txBody>
                    <a:bodyPr/>
                    <a:lstStyle/>
                    <a:p>
                      <a:pPr marL="0" marR="0" algn="l">
                        <a:spcBef>
                          <a:spcPts val="1000"/>
                        </a:spcBef>
                        <a:spcAft>
                          <a:spcPts val="0"/>
                        </a:spcAft>
                      </a:pPr>
                      <a:r>
                        <a:rPr lang="en-US" sz="2400" kern="1200">
                          <a:effectLst/>
                          <a:latin typeface="+mj-lt"/>
                        </a:rPr>
                        <a:t>TVUS</a:t>
                      </a:r>
                      <a:endParaRPr lang="en-US" sz="240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dirty="0">
                          <a:effectLst/>
                          <a:latin typeface="+mj-lt"/>
                        </a:rPr>
                        <a:t> </a:t>
                      </a:r>
                      <a:r>
                        <a:rPr lang="en-US" sz="2400" kern="1200" dirty="0" err="1">
                          <a:effectLst/>
                          <a:latin typeface="+mj-lt"/>
                        </a:rPr>
                        <a:t>cuống</a:t>
                      </a:r>
                      <a:r>
                        <a:rPr lang="en-US" sz="2400" kern="1200" dirty="0">
                          <a:effectLst/>
                          <a:latin typeface="+mj-lt"/>
                        </a:rPr>
                        <a:t>/</a:t>
                      </a:r>
                      <a:r>
                        <a:rPr lang="en-US" sz="2400" kern="1200" dirty="0" err="1">
                          <a:effectLst/>
                          <a:latin typeface="+mj-lt"/>
                        </a:rPr>
                        <a:t>chân</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a:spcBef>
                          <a:spcPts val="1000"/>
                        </a:spcBef>
                        <a:spcAft>
                          <a:spcPts val="0"/>
                        </a:spcAft>
                      </a:pPr>
                      <a:r>
                        <a:rPr lang="en-US" sz="2400" dirty="0">
                          <a:effectLst/>
                          <a:latin typeface="+mj-lt"/>
                          <a:ea typeface="SimSun" panose="02010600030101010101" pitchFamily="2" charset="-122"/>
                          <a:cs typeface="Times New Roman" panose="02020603050405020304" pitchFamily="18" charset="0"/>
                        </a:rPr>
                        <a:t>Echo </a:t>
                      </a:r>
                      <a:r>
                        <a:rPr lang="en-US" sz="2400" dirty="0" err="1">
                          <a:effectLst/>
                          <a:latin typeface="+mj-lt"/>
                          <a:ea typeface="SimSun" panose="02010600030101010101" pitchFamily="2" charset="-122"/>
                          <a:cs typeface="Times New Roman" panose="02020603050405020304" pitchFamily="18" charset="0"/>
                        </a:rPr>
                        <a:t>kém</a:t>
                      </a:r>
                      <a:r>
                        <a:rPr lang="en-US" sz="2400" dirty="0">
                          <a:effectLst/>
                          <a:latin typeface="+mj-lt"/>
                          <a:ea typeface="SimSun" panose="02010600030101010101" pitchFamily="2" charset="-122"/>
                          <a:cs typeface="Times New Roman" panose="02020603050405020304" pitchFamily="18" charset="0"/>
                        </a:rPr>
                        <a:t>, </a:t>
                      </a:r>
                      <a:r>
                        <a:rPr lang="en-US" sz="2400" dirty="0" err="1">
                          <a:effectLst/>
                          <a:latin typeface="+mj-lt"/>
                          <a:ea typeface="SimSun" panose="02010600030101010101" pitchFamily="2" charset="-122"/>
                          <a:cs typeface="Times New Roman" panose="02020603050405020304" pitchFamily="18" charset="0"/>
                        </a:rPr>
                        <a:t>giới</a:t>
                      </a:r>
                      <a:r>
                        <a:rPr lang="en-US" sz="2400" dirty="0">
                          <a:effectLst/>
                          <a:latin typeface="+mj-lt"/>
                          <a:ea typeface="SimSun" panose="02010600030101010101" pitchFamily="2" charset="-122"/>
                          <a:cs typeface="Times New Roman" panose="02020603050405020304" pitchFamily="18" charset="0"/>
                        </a:rPr>
                        <a:t> </a:t>
                      </a:r>
                      <a:r>
                        <a:rPr lang="en-US" sz="2400" dirty="0" err="1">
                          <a:effectLst/>
                          <a:latin typeface="+mj-lt"/>
                          <a:ea typeface="SimSun" panose="02010600030101010101" pitchFamily="2" charset="-122"/>
                          <a:cs typeface="Times New Roman" panose="02020603050405020304" pitchFamily="18" charset="0"/>
                        </a:rPr>
                        <a:t>hạn</a:t>
                      </a:r>
                      <a:r>
                        <a:rPr lang="en-US" sz="2400" dirty="0">
                          <a:effectLst/>
                          <a:latin typeface="+mj-lt"/>
                          <a:ea typeface="SimSun" panose="02010600030101010101" pitchFamily="2" charset="-122"/>
                          <a:cs typeface="Times New Roman" panose="02020603050405020304" pitchFamily="18" charset="0"/>
                        </a:rPr>
                        <a:t> </a:t>
                      </a:r>
                      <a:r>
                        <a:rPr lang="en-US" sz="2400" dirty="0" err="1">
                          <a:effectLst/>
                          <a:latin typeface="+mj-lt"/>
                          <a:ea typeface="SimSun" panose="02010600030101010101" pitchFamily="2" charset="-122"/>
                          <a:cs typeface="Times New Roman" panose="02020603050405020304" pitchFamily="18" charset="0"/>
                        </a:rPr>
                        <a:t>rõ</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l">
                        <a:spcBef>
                          <a:spcPts val="100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dirty="0">
                          <a:effectLst/>
                          <a:latin typeface="+mj-lt"/>
                        </a:rPr>
                        <a:t> </a:t>
                      </a:r>
                      <a:r>
                        <a:rPr lang="en-US" sz="2400" kern="1200" dirty="0" err="1">
                          <a:effectLst/>
                          <a:latin typeface="+mj-lt"/>
                        </a:rPr>
                        <a:t>Giới</a:t>
                      </a:r>
                      <a:r>
                        <a:rPr lang="en-US" sz="2400" kern="1200" dirty="0">
                          <a:effectLst/>
                          <a:latin typeface="+mj-lt"/>
                        </a:rPr>
                        <a:t> </a:t>
                      </a:r>
                      <a:r>
                        <a:rPr lang="en-US" sz="2400" kern="1200" dirty="0" err="1">
                          <a:effectLst/>
                          <a:latin typeface="+mj-lt"/>
                        </a:rPr>
                        <a:t>hạn</a:t>
                      </a:r>
                      <a:r>
                        <a:rPr lang="en-US" sz="2400" kern="1200" dirty="0">
                          <a:effectLst/>
                          <a:latin typeface="+mj-lt"/>
                        </a:rPr>
                        <a:t> </a:t>
                      </a:r>
                      <a:r>
                        <a:rPr lang="en-US" sz="2400" kern="1200" dirty="0" err="1">
                          <a:effectLst/>
                          <a:latin typeface="+mj-lt"/>
                        </a:rPr>
                        <a:t>không</a:t>
                      </a:r>
                      <a:r>
                        <a:rPr lang="en-US" sz="2400" kern="1200" dirty="0">
                          <a:effectLst/>
                          <a:latin typeface="+mj-lt"/>
                        </a:rPr>
                        <a:t> </a:t>
                      </a:r>
                      <a:r>
                        <a:rPr lang="en-US" sz="2400" kern="1200" dirty="0" err="1">
                          <a:effectLst/>
                          <a:latin typeface="+mj-lt"/>
                        </a:rPr>
                        <a:t>rõ</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1916158"/>
                  </a:ext>
                </a:extLst>
              </a:tr>
              <a:tr h="877455">
                <a:tc>
                  <a:txBody>
                    <a:bodyPr/>
                    <a:lstStyle/>
                    <a:p>
                      <a:pPr marL="0" marR="0" algn="l">
                        <a:spcBef>
                          <a:spcPts val="1000"/>
                        </a:spcBef>
                        <a:spcAft>
                          <a:spcPts val="0"/>
                        </a:spcAft>
                      </a:pPr>
                      <a:r>
                        <a:rPr lang="en-US" sz="2400" kern="1200">
                          <a:effectLst/>
                          <a:latin typeface="+mj-lt"/>
                        </a:rPr>
                        <a:t>SIS</a:t>
                      </a:r>
                      <a:endParaRPr lang="en-US" sz="240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algn="l">
                        <a:spcBef>
                          <a:spcPts val="1000"/>
                        </a:spcBef>
                        <a:spcAft>
                          <a:spcPts val="0"/>
                        </a:spcAft>
                      </a:pPr>
                      <a:r>
                        <a:rPr lang="en-US" sz="2400" kern="1200" dirty="0">
                          <a:effectLst/>
                          <a:latin typeface="+mj-lt"/>
                        </a:rPr>
                        <a:t> bao </a:t>
                      </a:r>
                      <a:r>
                        <a:rPr lang="en-US" sz="2400" kern="1200" dirty="0" err="1">
                          <a:effectLst/>
                          <a:latin typeface="+mj-lt"/>
                        </a:rPr>
                        <a:t>nhiêu</a:t>
                      </a:r>
                      <a:r>
                        <a:rPr lang="en-US" sz="2400" kern="1200" dirty="0">
                          <a:effectLst/>
                          <a:latin typeface="+mj-lt"/>
                        </a:rPr>
                        <a:t> % </a:t>
                      </a:r>
                      <a:r>
                        <a:rPr lang="en-US" sz="2400" kern="1200" dirty="0" err="1">
                          <a:effectLst/>
                          <a:latin typeface="+mj-lt"/>
                        </a:rPr>
                        <a:t>nhô</a:t>
                      </a:r>
                      <a:r>
                        <a:rPr lang="en-US" sz="2400" kern="1200" dirty="0">
                          <a:effectLst/>
                          <a:latin typeface="+mj-lt"/>
                        </a:rPr>
                        <a:t> </a:t>
                      </a:r>
                      <a:r>
                        <a:rPr lang="en-US" sz="2400" kern="1200" dirty="0" err="1">
                          <a:effectLst/>
                          <a:latin typeface="+mj-lt"/>
                        </a:rPr>
                        <a:t>vào</a:t>
                      </a:r>
                      <a:r>
                        <a:rPr lang="en-US" sz="2400" kern="1200" dirty="0">
                          <a:effectLst/>
                          <a:latin typeface="+mj-lt"/>
                        </a:rPr>
                        <a:t> </a:t>
                      </a:r>
                      <a:r>
                        <a:rPr lang="en-US" sz="2400" kern="1200" dirty="0" err="1">
                          <a:effectLst/>
                          <a:latin typeface="+mj-lt"/>
                        </a:rPr>
                        <a:t>lòng</a:t>
                      </a:r>
                      <a:r>
                        <a:rPr lang="en-US" sz="2400" kern="1200" dirty="0">
                          <a:effectLst/>
                          <a:latin typeface="+mj-lt"/>
                        </a:rPr>
                        <a:t> </a:t>
                      </a:r>
                      <a:r>
                        <a:rPr lang="en-US" sz="2400" kern="1200" dirty="0" err="1">
                          <a:effectLst/>
                          <a:latin typeface="+mj-lt"/>
                        </a:rPr>
                        <a:t>tử</a:t>
                      </a:r>
                      <a:r>
                        <a:rPr lang="en-US" sz="2400" kern="1200" dirty="0">
                          <a:effectLst/>
                          <a:latin typeface="+mj-lt"/>
                        </a:rPr>
                        <a:t> </a:t>
                      </a:r>
                      <a:r>
                        <a:rPr lang="en-US" sz="2400" kern="1200" dirty="0" err="1">
                          <a:effectLst/>
                          <a:latin typeface="+mj-lt"/>
                        </a:rPr>
                        <a:t>cung</a:t>
                      </a:r>
                      <a:br>
                        <a:rPr lang="en-US" sz="2400" kern="1200" dirty="0">
                          <a:effectLst/>
                          <a:latin typeface="+mj-lt"/>
                        </a:rPr>
                      </a:br>
                      <a:r>
                        <a:rPr lang="en-US" sz="2400" kern="1200" dirty="0" err="1">
                          <a:effectLst/>
                          <a:latin typeface="+mj-lt"/>
                        </a:rPr>
                        <a:t>chân</a:t>
                      </a:r>
                      <a:r>
                        <a:rPr lang="en-US" sz="2400" kern="1200" dirty="0">
                          <a:effectLst/>
                          <a:latin typeface="+mj-lt"/>
                        </a:rPr>
                        <a:t>/</a:t>
                      </a:r>
                      <a:r>
                        <a:rPr lang="en-US" sz="2400" kern="1200" dirty="0" err="1">
                          <a:effectLst/>
                          <a:latin typeface="+mj-lt"/>
                        </a:rPr>
                        <a:t>cuống</a:t>
                      </a:r>
                      <a:r>
                        <a:rPr lang="en-US" sz="2400" kern="1200" dirty="0">
                          <a:effectLst/>
                          <a:latin typeface="+mj-lt"/>
                        </a:rPr>
                        <a:t>, </a:t>
                      </a:r>
                      <a:r>
                        <a:rPr lang="en-US" sz="2400" kern="1200" dirty="0" err="1">
                          <a:effectLst/>
                          <a:latin typeface="+mj-lt"/>
                        </a:rPr>
                        <a:t>hình</a:t>
                      </a:r>
                      <a:r>
                        <a:rPr lang="en-US" sz="2400" kern="1200" dirty="0">
                          <a:effectLst/>
                          <a:latin typeface="+mj-lt"/>
                        </a:rPr>
                        <a:t> </a:t>
                      </a:r>
                      <a:r>
                        <a:rPr lang="en-US" sz="2400" kern="1200" dirty="0" err="1">
                          <a:effectLst/>
                          <a:latin typeface="+mj-lt"/>
                        </a:rPr>
                        <a:t>dạng</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l">
                        <a:spcBef>
                          <a:spcPts val="100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l">
                        <a:spcBef>
                          <a:spcPts val="100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dirty="0">
                          <a:effectLst/>
                          <a:latin typeface="+mj-lt"/>
                        </a:rPr>
                        <a:t> </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3754012"/>
                  </a:ext>
                </a:extLst>
              </a:tr>
              <a:tr h="877455">
                <a:tc>
                  <a:txBody>
                    <a:bodyPr/>
                    <a:lstStyle/>
                    <a:p>
                      <a:pPr marL="0" marR="0" algn="l">
                        <a:spcBef>
                          <a:spcPts val="1000"/>
                        </a:spcBef>
                        <a:spcAft>
                          <a:spcPts val="0"/>
                        </a:spcAft>
                      </a:pPr>
                      <a:r>
                        <a:rPr lang="en-US" sz="2400" kern="1200" dirty="0">
                          <a:effectLst/>
                          <a:latin typeface="+mj-lt"/>
                        </a:rPr>
                        <a:t>Doppler </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dirty="0">
                          <a:effectLst/>
                          <a:latin typeface="+mj-lt"/>
                        </a:rPr>
                        <a:t> </a:t>
                      </a:r>
                      <a:r>
                        <a:rPr lang="en-US" sz="2400" kern="1200" dirty="0" err="1">
                          <a:effectLst/>
                          <a:latin typeface="+mj-lt"/>
                        </a:rPr>
                        <a:t>mạch</a:t>
                      </a:r>
                      <a:r>
                        <a:rPr lang="en-US" sz="2400" kern="1200" dirty="0">
                          <a:effectLst/>
                          <a:latin typeface="+mj-lt"/>
                        </a:rPr>
                        <a:t> </a:t>
                      </a:r>
                      <a:r>
                        <a:rPr lang="en-US" sz="2400" kern="1200" dirty="0" err="1">
                          <a:effectLst/>
                          <a:latin typeface="+mj-lt"/>
                        </a:rPr>
                        <a:t>máu</a:t>
                      </a:r>
                      <a:r>
                        <a:rPr lang="en-US" sz="2400" kern="1200" dirty="0">
                          <a:effectLst/>
                          <a:latin typeface="+mj-lt"/>
                        </a:rPr>
                        <a:t> </a:t>
                      </a:r>
                      <a:r>
                        <a:rPr lang="en-US" sz="2400" kern="1200" dirty="0" err="1">
                          <a:effectLst/>
                          <a:latin typeface="+mj-lt"/>
                        </a:rPr>
                        <a:t>trung</a:t>
                      </a:r>
                      <a:r>
                        <a:rPr lang="en-US" sz="2400" kern="1200" dirty="0">
                          <a:effectLst/>
                          <a:latin typeface="+mj-lt"/>
                        </a:rPr>
                        <a:t> </a:t>
                      </a:r>
                      <a:r>
                        <a:rPr lang="en-US" sz="2400" kern="1200" dirty="0" err="1">
                          <a:effectLst/>
                          <a:latin typeface="+mj-lt"/>
                        </a:rPr>
                        <a:t>tâm</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a:spcBef>
                          <a:spcPts val="1000"/>
                        </a:spcBef>
                        <a:spcAft>
                          <a:spcPts val="0"/>
                        </a:spcAft>
                      </a:pPr>
                      <a:r>
                        <a:rPr lang="en-US" sz="2400" kern="1200" dirty="0">
                          <a:effectLst/>
                          <a:latin typeface="+mj-lt"/>
                        </a:rPr>
                        <a:t> </a:t>
                      </a:r>
                      <a:r>
                        <a:rPr lang="en-US" sz="2400" kern="1200" dirty="0" err="1">
                          <a:effectLst/>
                          <a:latin typeface="+mj-lt"/>
                        </a:rPr>
                        <a:t>mạch</a:t>
                      </a:r>
                      <a:r>
                        <a:rPr lang="en-US" sz="2400" kern="1200" dirty="0">
                          <a:effectLst/>
                          <a:latin typeface="+mj-lt"/>
                        </a:rPr>
                        <a:t> </a:t>
                      </a:r>
                      <a:r>
                        <a:rPr lang="en-US" sz="2400" kern="1200" dirty="0" err="1">
                          <a:effectLst/>
                          <a:latin typeface="+mj-lt"/>
                        </a:rPr>
                        <a:t>máu</a:t>
                      </a:r>
                      <a:r>
                        <a:rPr lang="en-US" sz="2400" kern="1200" dirty="0">
                          <a:effectLst/>
                          <a:latin typeface="+mj-lt"/>
                        </a:rPr>
                        <a:t> </a:t>
                      </a:r>
                      <a:r>
                        <a:rPr lang="en-US" sz="2400" kern="1200" dirty="0" err="1">
                          <a:effectLst/>
                          <a:latin typeface="+mj-lt"/>
                        </a:rPr>
                        <a:t>xung</a:t>
                      </a:r>
                      <a:r>
                        <a:rPr lang="en-US" sz="2400" kern="1200" dirty="0">
                          <a:effectLst/>
                          <a:latin typeface="+mj-lt"/>
                        </a:rPr>
                        <a:t> </a:t>
                      </a:r>
                      <a:r>
                        <a:rPr lang="en-US" sz="2400" kern="1200" dirty="0" err="1">
                          <a:effectLst/>
                          <a:latin typeface="+mj-lt"/>
                        </a:rPr>
                        <a:t>quanh</a:t>
                      </a:r>
                      <a:r>
                        <a:rPr lang="en-US" sz="2400" kern="1200" dirty="0">
                          <a:effectLst/>
                          <a:latin typeface="+mj-lt"/>
                        </a:rPr>
                        <a:t> u</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l">
                        <a:spcBef>
                          <a:spcPts val="100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dirty="0" err="1">
                          <a:effectLst/>
                          <a:latin typeface="+mj-lt"/>
                          <a:ea typeface="SimSun" panose="02010600030101010101" pitchFamily="2" charset="-122"/>
                          <a:cs typeface="Times New Roman" panose="02020603050405020304" pitchFamily="18" charset="0"/>
                        </a:rPr>
                        <a:t>Dồi</a:t>
                      </a:r>
                      <a:r>
                        <a:rPr lang="en-US" sz="2400" kern="1200" dirty="0">
                          <a:effectLst/>
                          <a:latin typeface="+mj-lt"/>
                          <a:ea typeface="SimSun" panose="02010600030101010101" pitchFamily="2" charset="-122"/>
                          <a:cs typeface="Times New Roman" panose="02020603050405020304" pitchFamily="18" charset="0"/>
                        </a:rPr>
                        <a:t> </a:t>
                      </a:r>
                      <a:r>
                        <a:rPr lang="en-US" sz="2400" kern="1200" dirty="0" err="1">
                          <a:effectLst/>
                          <a:latin typeface="+mj-lt"/>
                          <a:ea typeface="SimSun" panose="02010600030101010101" pitchFamily="2" charset="-122"/>
                          <a:cs typeface="Times New Roman" panose="02020603050405020304" pitchFamily="18" charset="0"/>
                        </a:rPr>
                        <a:t>dào</a:t>
                      </a:r>
                      <a:r>
                        <a:rPr lang="en-US" sz="2400" kern="1200" dirty="0">
                          <a:effectLst/>
                          <a:latin typeface="+mj-lt"/>
                          <a:ea typeface="SimSun" panose="02010600030101010101" pitchFamily="2" charset="-122"/>
                          <a:cs typeface="Times New Roman" panose="02020603050405020304" pitchFamily="18" charset="0"/>
                        </a:rPr>
                        <a:t>, </a:t>
                      </a:r>
                      <a:r>
                        <a:rPr lang="en-US" sz="2400" kern="1200" dirty="0" err="1">
                          <a:effectLst/>
                          <a:latin typeface="+mj-lt"/>
                          <a:ea typeface="SimSun" panose="02010600030101010101" pitchFamily="2" charset="-122"/>
                          <a:cs typeface="Times New Roman" panose="02020603050405020304" pitchFamily="18" charset="0"/>
                        </a:rPr>
                        <a:t>trong</a:t>
                      </a:r>
                      <a:r>
                        <a:rPr lang="en-US" sz="2400" kern="1200" dirty="0">
                          <a:effectLst/>
                          <a:latin typeface="+mj-lt"/>
                          <a:ea typeface="SimSun" panose="02010600030101010101" pitchFamily="2" charset="-122"/>
                          <a:cs typeface="Times New Roman" panose="02020603050405020304" pitchFamily="18" charset="0"/>
                        </a:rPr>
                        <a:t> </a:t>
                      </a:r>
                      <a:r>
                        <a:rPr lang="en-US" sz="2400" kern="1200" dirty="0" err="1">
                          <a:effectLst/>
                          <a:latin typeface="+mj-lt"/>
                          <a:ea typeface="SimSun" panose="02010600030101010101" pitchFamily="2" charset="-122"/>
                          <a:cs typeface="Times New Roman" panose="02020603050405020304" pitchFamily="18" charset="0"/>
                        </a:rPr>
                        <a:t>lòng</a:t>
                      </a:r>
                      <a:r>
                        <a:rPr lang="en-US" sz="2400" kern="1200" dirty="0">
                          <a:effectLst/>
                          <a:latin typeface="+mj-lt"/>
                          <a:ea typeface="SimSun" panose="02010600030101010101" pitchFamily="2" charset="-122"/>
                          <a:cs typeface="Times New Roman" panose="02020603050405020304" pitchFamily="18" charset="0"/>
                        </a:rPr>
                        <a:t> u</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4066481"/>
                  </a:ext>
                </a:extLst>
              </a:tr>
              <a:tr h="554352">
                <a:tc>
                  <a:txBody>
                    <a:bodyPr/>
                    <a:lstStyle/>
                    <a:p>
                      <a:pPr marL="0" marR="0" algn="l">
                        <a:spcBef>
                          <a:spcPts val="1000"/>
                        </a:spcBef>
                        <a:spcAft>
                          <a:spcPts val="0"/>
                        </a:spcAft>
                      </a:pPr>
                      <a:r>
                        <a:rPr lang="en-US" sz="2400" kern="1200" dirty="0">
                          <a:effectLst/>
                          <a:latin typeface="+mj-lt"/>
                        </a:rPr>
                        <a:t>MRI</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a:effectLst/>
                          <a:latin typeface="+mj-lt"/>
                        </a:rPr>
                        <a:t> </a:t>
                      </a:r>
                      <a:endParaRPr lang="en-US" sz="240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a:spcBef>
                          <a:spcPts val="1000"/>
                        </a:spcBef>
                        <a:spcAft>
                          <a:spcPts val="0"/>
                        </a:spcAft>
                      </a:pPr>
                      <a:r>
                        <a:rPr lang="en-US" sz="2400" kern="1200" dirty="0">
                          <a:effectLst/>
                          <a:latin typeface="+mj-lt"/>
                        </a:rPr>
                        <a:t> </a:t>
                      </a:r>
                      <a:r>
                        <a:rPr lang="en-US" sz="2400" kern="1200" dirty="0" err="1">
                          <a:effectLst/>
                          <a:latin typeface="+mj-lt"/>
                        </a:rPr>
                        <a:t>vùng</a:t>
                      </a:r>
                      <a:r>
                        <a:rPr lang="en-US" sz="2400" kern="1200" dirty="0">
                          <a:effectLst/>
                          <a:latin typeface="+mj-lt"/>
                        </a:rPr>
                        <a:t> </a:t>
                      </a:r>
                      <a:r>
                        <a:rPr lang="en-US" sz="2400" kern="1200" dirty="0" err="1">
                          <a:effectLst/>
                          <a:latin typeface="+mj-lt"/>
                        </a:rPr>
                        <a:t>tín</a:t>
                      </a:r>
                      <a:r>
                        <a:rPr lang="en-US" sz="2400" kern="1200" dirty="0">
                          <a:effectLst/>
                          <a:latin typeface="+mj-lt"/>
                        </a:rPr>
                        <a:t> </a:t>
                      </a:r>
                      <a:r>
                        <a:rPr lang="en-US" sz="2400" kern="1200" dirty="0" err="1">
                          <a:effectLst/>
                          <a:latin typeface="+mj-lt"/>
                        </a:rPr>
                        <a:t>hiệu</a:t>
                      </a:r>
                      <a:r>
                        <a:rPr lang="en-US" sz="2400" kern="1200" dirty="0">
                          <a:effectLst/>
                          <a:latin typeface="+mj-lt"/>
                        </a:rPr>
                        <a:t> </a:t>
                      </a:r>
                      <a:r>
                        <a:rPr lang="en-US" sz="2400" kern="1200" dirty="0" err="1">
                          <a:effectLst/>
                          <a:latin typeface="+mj-lt"/>
                        </a:rPr>
                        <a:t>kém</a:t>
                      </a:r>
                      <a:endParaRPr lang="en-US" sz="2400" dirty="0">
                        <a:effectLst/>
                        <a:latin typeface="+mj-lt"/>
                        <a:ea typeface="SimSun" panose="02010600030101010101" pitchFamily="2" charset="-122"/>
                        <a:cs typeface="Times New Roman" panose="02020603050405020304" pitchFamily="18" charset="0"/>
                      </a:endParaRPr>
                    </a:p>
                    <a:p>
                      <a:pPr marL="0" marR="0" algn="l">
                        <a:spcBef>
                          <a:spcPts val="1000"/>
                        </a:spcBef>
                        <a:spcAft>
                          <a:spcPts val="0"/>
                        </a:spcAft>
                      </a:pPr>
                      <a:r>
                        <a:rPr lang="en-US" sz="2400" kern="1200" dirty="0">
                          <a:effectLst/>
                          <a:latin typeface="+mj-lt"/>
                        </a:rPr>
                        <a:t> </a:t>
                      </a:r>
                      <a:endParaRPr lang="en-US" sz="2400" dirty="0">
                        <a:effectLst/>
                        <a:latin typeface="+mj-lt"/>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l">
                        <a:spcBef>
                          <a:spcPts val="100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1000"/>
                        </a:spcBef>
                        <a:spcAft>
                          <a:spcPts val="0"/>
                        </a:spcAft>
                      </a:pPr>
                      <a:r>
                        <a:rPr lang="en-US" sz="2400" kern="1200" dirty="0" err="1">
                          <a:solidFill>
                            <a:srgbClr val="404040"/>
                          </a:solidFill>
                          <a:effectLst/>
                          <a:latin typeface="+mj-lt"/>
                          <a:ea typeface="mn-ea"/>
                          <a:cs typeface="Times New Roman" panose="02020603050405020304" pitchFamily="18" charset="0"/>
                        </a:rPr>
                        <a:t>Tăng</a:t>
                      </a:r>
                      <a:r>
                        <a:rPr lang="en-US" sz="2400" kern="1200" dirty="0">
                          <a:solidFill>
                            <a:srgbClr val="404040"/>
                          </a:solidFill>
                          <a:effectLst/>
                          <a:latin typeface="+mj-lt"/>
                          <a:ea typeface="mn-ea"/>
                          <a:cs typeface="Times New Roman" panose="02020603050405020304" pitchFamily="18" charset="0"/>
                        </a:rPr>
                        <a:t> </a:t>
                      </a:r>
                      <a:r>
                        <a:rPr lang="en-US" sz="2400" kern="1200" dirty="0" err="1">
                          <a:solidFill>
                            <a:srgbClr val="404040"/>
                          </a:solidFill>
                          <a:effectLst/>
                          <a:latin typeface="+mj-lt"/>
                          <a:ea typeface="mn-ea"/>
                          <a:cs typeface="Times New Roman" panose="02020603050405020304" pitchFamily="18" charset="0"/>
                        </a:rPr>
                        <a:t>tín</a:t>
                      </a:r>
                      <a:r>
                        <a:rPr lang="en-US" sz="2400" kern="1200" dirty="0">
                          <a:solidFill>
                            <a:srgbClr val="404040"/>
                          </a:solidFill>
                          <a:effectLst/>
                          <a:latin typeface="+mj-lt"/>
                          <a:ea typeface="mn-ea"/>
                          <a:cs typeface="Times New Roman" panose="02020603050405020304" pitchFamily="18" charset="0"/>
                        </a:rPr>
                        <a:t> </a:t>
                      </a:r>
                      <a:r>
                        <a:rPr lang="en-US" sz="2400" kern="1200" dirty="0" err="1">
                          <a:solidFill>
                            <a:srgbClr val="404040"/>
                          </a:solidFill>
                          <a:effectLst/>
                          <a:latin typeface="+mj-lt"/>
                          <a:ea typeface="mn-ea"/>
                          <a:cs typeface="Times New Roman" panose="02020603050405020304" pitchFamily="18" charset="0"/>
                        </a:rPr>
                        <a:t>hiệu</a:t>
                      </a:r>
                      <a:r>
                        <a:rPr lang="en-US" sz="2400" kern="1200" dirty="0">
                          <a:solidFill>
                            <a:srgbClr val="404040"/>
                          </a:solidFill>
                          <a:effectLst/>
                          <a:latin typeface="+mj-lt"/>
                          <a:ea typeface="mn-ea"/>
                          <a:cs typeface="Times New Roman" panose="02020603050405020304" pitchFamily="18" charset="0"/>
                        </a:rPr>
                        <a:t>, ổ </a:t>
                      </a:r>
                      <a:r>
                        <a:rPr lang="en-US" sz="2400" kern="1200" dirty="0" err="1">
                          <a:solidFill>
                            <a:srgbClr val="404040"/>
                          </a:solidFill>
                          <a:effectLst/>
                          <a:latin typeface="+mj-lt"/>
                          <a:ea typeface="mn-ea"/>
                          <a:cs typeface="Times New Roman" panose="02020603050405020304" pitchFamily="18" charset="0"/>
                        </a:rPr>
                        <a:t>xuất</a:t>
                      </a:r>
                      <a:r>
                        <a:rPr lang="en-US" sz="2400" kern="1200" dirty="0">
                          <a:solidFill>
                            <a:srgbClr val="404040"/>
                          </a:solidFill>
                          <a:effectLst/>
                          <a:latin typeface="+mj-lt"/>
                          <a:ea typeface="mn-ea"/>
                          <a:cs typeface="Times New Roman" panose="02020603050405020304" pitchFamily="18" charset="0"/>
                        </a:rPr>
                        <a:t> </a:t>
                      </a:r>
                      <a:r>
                        <a:rPr lang="en-US" sz="2400" kern="1200" dirty="0" err="1">
                          <a:solidFill>
                            <a:srgbClr val="404040"/>
                          </a:solidFill>
                          <a:effectLst/>
                          <a:latin typeface="+mj-lt"/>
                          <a:ea typeface="mn-ea"/>
                          <a:cs typeface="Times New Roman" panose="02020603050405020304" pitchFamily="18" charset="0"/>
                        </a:rPr>
                        <a:t>huyết</a:t>
                      </a:r>
                      <a:r>
                        <a:rPr lang="en-US" sz="2400" kern="1200" dirty="0">
                          <a:solidFill>
                            <a:srgbClr val="404040"/>
                          </a:solidFill>
                          <a:effectLst/>
                          <a:latin typeface="+mj-lt"/>
                          <a:ea typeface="mn-ea"/>
                          <a:cs typeface="Times New Roman" panose="02020603050405020304" pitchFamily="18" charset="0"/>
                        </a:rPr>
                        <a:t>, JZ </a:t>
                      </a:r>
                      <a:r>
                        <a:rPr lang="en-US" sz="2400" kern="1200" dirty="0" err="1">
                          <a:solidFill>
                            <a:srgbClr val="404040"/>
                          </a:solidFill>
                          <a:effectLst/>
                          <a:latin typeface="+mj-lt"/>
                          <a:ea typeface="mn-ea"/>
                          <a:cs typeface="Times New Roman" panose="02020603050405020304" pitchFamily="18" charset="0"/>
                        </a:rPr>
                        <a:t>dầy</a:t>
                      </a:r>
                      <a:endParaRPr lang="en-US" sz="2400" kern="1200" dirty="0">
                        <a:solidFill>
                          <a:srgbClr val="404040"/>
                        </a:solidFill>
                        <a:effectLst/>
                        <a:latin typeface="+mj-lt"/>
                        <a:ea typeface="mn-ea"/>
                        <a:cs typeface="Times New Roman" panose="02020603050405020304" pitchFamily="18" charset="0"/>
                      </a:endParaRPr>
                    </a:p>
                  </a:txBody>
                  <a:tcPr marL="63133" marR="63133" marT="42089" marB="42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1534002"/>
                  </a:ext>
                </a:extLst>
              </a:tr>
            </a:tbl>
          </a:graphicData>
        </a:graphic>
      </p:graphicFrame>
    </p:spTree>
    <p:extLst>
      <p:ext uri="{BB962C8B-B14F-4D97-AF65-F5344CB8AC3E}">
        <p14:creationId xmlns:p14="http://schemas.microsoft.com/office/powerpoint/2010/main" val="580145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04DA5A85-C5BD-463E-89E7-44D3FBADACBF}"/>
              </a:ext>
            </a:extLst>
          </p:cNvPr>
          <p:cNvSpPr>
            <a:spLocks noGrp="1"/>
          </p:cNvSpPr>
          <p:nvPr>
            <p:ph idx="1"/>
          </p:nvPr>
        </p:nvSpPr>
        <p:spPr>
          <a:xfrm>
            <a:off x="323528" y="764704"/>
            <a:ext cx="7632849" cy="4484571"/>
          </a:xfrm>
        </p:spPr>
        <p:txBody>
          <a:bodyPr>
            <a:noAutofit/>
          </a:bodyPr>
          <a:lstStyle/>
          <a:p>
            <a:r>
              <a:rPr lang="vi-VN" sz="2400" dirty="0" err="1"/>
              <a:t>Fo</a:t>
            </a:r>
            <a:r>
              <a:rPr lang="en-US" sz="2400" dirty="0"/>
              <a:t>r the primary leiomyoma categorization, the myometrium is assessed primarily with a combination of TVUS and transabdominal ultrasonography to identify leiomyomas, with any such identified lesion leading to an “L” assignment. For the secondary subclassification, it is necessary to determine the relationship (contact or not) of the endometrium with the leiomyoma by performing some combination of TVUS, contrast </a:t>
            </a:r>
            <a:r>
              <a:rPr lang="en-US" sz="2400" dirty="0" err="1"/>
              <a:t>sonohysterography</a:t>
            </a:r>
            <a:r>
              <a:rPr lang="en-US" sz="2400" dirty="0"/>
              <a:t>, hysteroscopy, and MRI. Should one or more submucous leiomyomas be found (Types 0, 1, 2, or 3) then the woman is stated to have LSM, if only Type 4, 5, 6, 7, and/or 8 are identified, the categorization is Lo</a:t>
            </a:r>
          </a:p>
        </p:txBody>
      </p:sp>
    </p:spTree>
    <p:extLst>
      <p:ext uri="{BB962C8B-B14F-4D97-AF65-F5344CB8AC3E}">
        <p14:creationId xmlns:p14="http://schemas.microsoft.com/office/powerpoint/2010/main" val="283514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096"/>
            <a:ext cx="8229600" cy="1143000"/>
          </a:xfrm>
        </p:spPr>
        <p:txBody>
          <a:bodyPr>
            <a:normAutofit/>
          </a:bodyPr>
          <a:lstStyle/>
          <a:p>
            <a:r>
              <a:rPr lang="en-US" sz="4000" dirty="0" err="1"/>
              <a:t>Đị</a:t>
            </a:r>
            <a:r>
              <a:rPr lang="vi-VN" sz="4000" dirty="0" err="1"/>
              <a:t>nh</a:t>
            </a:r>
            <a:r>
              <a:rPr lang="vi-VN" sz="4000" dirty="0"/>
              <a:t> </a:t>
            </a:r>
            <a:r>
              <a:rPr lang="vi-VN" sz="4000" dirty="0" err="1"/>
              <a:t>nghĩa</a:t>
            </a:r>
            <a:endParaRPr lang="en-US" sz="4000" dirty="0"/>
          </a:p>
        </p:txBody>
      </p:sp>
      <p:sp>
        <p:nvSpPr>
          <p:cNvPr id="3" name="Content Placeholder 2"/>
          <p:cNvSpPr>
            <a:spLocks noGrp="1"/>
          </p:cNvSpPr>
          <p:nvPr>
            <p:ph idx="1"/>
          </p:nvPr>
        </p:nvSpPr>
        <p:spPr>
          <a:xfrm>
            <a:off x="457200" y="1628800"/>
            <a:ext cx="7643191" cy="4412563"/>
          </a:xfrm>
        </p:spPr>
        <p:txBody>
          <a:bodyPr>
            <a:noAutofit/>
          </a:bodyPr>
          <a:lstStyle/>
          <a:p>
            <a:r>
              <a:rPr lang="en-US" sz="3200" dirty="0"/>
              <a:t>Chu </a:t>
            </a:r>
            <a:r>
              <a:rPr lang="en-US" sz="3200" dirty="0" err="1"/>
              <a:t>kì</a:t>
            </a:r>
            <a:r>
              <a:rPr lang="en-US" sz="3200" dirty="0"/>
              <a:t> </a:t>
            </a:r>
            <a:r>
              <a:rPr lang="en-US" sz="3200" dirty="0" err="1"/>
              <a:t>kinh</a:t>
            </a:r>
            <a:r>
              <a:rPr lang="en-US" sz="3200" dirty="0"/>
              <a:t> </a:t>
            </a:r>
            <a:r>
              <a:rPr lang="en-US" sz="3200" dirty="0" err="1"/>
              <a:t>nguyệt</a:t>
            </a:r>
            <a:r>
              <a:rPr lang="en-US" sz="3200" dirty="0"/>
              <a:t> </a:t>
            </a:r>
            <a:r>
              <a:rPr lang="en-US" sz="3200" dirty="0" err="1"/>
              <a:t>bình</a:t>
            </a:r>
            <a:r>
              <a:rPr lang="en-US" sz="3200" dirty="0"/>
              <a:t> </a:t>
            </a:r>
            <a:r>
              <a:rPr lang="en-US" sz="3200" dirty="0" err="1"/>
              <a:t>th</a:t>
            </a:r>
            <a:r>
              <a:rPr lang="vi-VN" sz="3200" dirty="0"/>
              <a:t>ư</a:t>
            </a:r>
            <a:r>
              <a:rPr lang="en-US" sz="3200" dirty="0" err="1"/>
              <a:t>ờng</a:t>
            </a:r>
            <a:r>
              <a:rPr lang="en-US" sz="3200" dirty="0"/>
              <a:t>: 24 – 32 </a:t>
            </a:r>
            <a:r>
              <a:rPr lang="en-US" sz="3200" dirty="0" err="1"/>
              <a:t>ngày</a:t>
            </a:r>
            <a:endParaRPr lang="en-US" sz="3200" dirty="0"/>
          </a:p>
          <a:p>
            <a:r>
              <a:rPr lang="en-US" sz="3200" dirty="0" err="1"/>
              <a:t>Thời</a:t>
            </a:r>
            <a:r>
              <a:rPr lang="en-US" sz="3200" dirty="0"/>
              <a:t> </a:t>
            </a:r>
            <a:r>
              <a:rPr lang="en-US" sz="3200" dirty="0" err="1"/>
              <a:t>gian</a:t>
            </a:r>
            <a:r>
              <a:rPr lang="en-US" sz="3200" dirty="0"/>
              <a:t> </a:t>
            </a:r>
            <a:r>
              <a:rPr lang="en-US" sz="3200" dirty="0" err="1"/>
              <a:t>hành</a:t>
            </a:r>
            <a:r>
              <a:rPr lang="en-US" sz="3200" dirty="0"/>
              <a:t> </a:t>
            </a:r>
            <a:r>
              <a:rPr lang="en-US" sz="3200" dirty="0" err="1"/>
              <a:t>kinh</a:t>
            </a:r>
            <a:r>
              <a:rPr lang="en-US" sz="3200" dirty="0"/>
              <a:t>: 3 – 7 </a:t>
            </a:r>
            <a:r>
              <a:rPr lang="en-US" sz="3200" dirty="0" err="1"/>
              <a:t>ngày</a:t>
            </a:r>
            <a:r>
              <a:rPr lang="en-US" sz="3200" dirty="0"/>
              <a:t>.</a:t>
            </a:r>
          </a:p>
          <a:p>
            <a:r>
              <a:rPr lang="en-US" sz="3200" dirty="0" err="1"/>
              <a:t>Lượng</a:t>
            </a:r>
            <a:r>
              <a:rPr lang="en-US" sz="3200" dirty="0"/>
              <a:t> </a:t>
            </a:r>
            <a:r>
              <a:rPr lang="en-US" sz="3200" dirty="0" err="1"/>
              <a:t>máu</a:t>
            </a:r>
            <a:r>
              <a:rPr lang="en-US" sz="3200" dirty="0"/>
              <a:t> </a:t>
            </a:r>
            <a:r>
              <a:rPr lang="en-US" sz="3200" dirty="0" err="1"/>
              <a:t>mất</a:t>
            </a:r>
            <a:r>
              <a:rPr lang="en-US" sz="3200" dirty="0"/>
              <a:t> </a:t>
            </a:r>
            <a:r>
              <a:rPr lang="en-US" sz="3200" dirty="0" err="1"/>
              <a:t>trung</a:t>
            </a:r>
            <a:r>
              <a:rPr lang="en-US" sz="3200" dirty="0"/>
              <a:t> </a:t>
            </a:r>
            <a:r>
              <a:rPr lang="en-US" sz="3200" dirty="0" err="1"/>
              <a:t>bình</a:t>
            </a:r>
            <a:r>
              <a:rPr lang="en-US" sz="3200" dirty="0"/>
              <a:t>: 33 ml.</a:t>
            </a:r>
          </a:p>
          <a:p>
            <a:pPr marL="0" indent="0">
              <a:buNone/>
            </a:pPr>
            <a:r>
              <a:rPr lang="en-US" sz="3200" dirty="0"/>
              <a:t>=&gt; AUB : </a:t>
            </a:r>
            <a:r>
              <a:rPr lang="vi-VN" sz="3200" dirty="0" err="1"/>
              <a:t>xuất</a:t>
            </a:r>
            <a:r>
              <a:rPr lang="vi-VN" sz="3200" dirty="0"/>
              <a:t> </a:t>
            </a:r>
            <a:r>
              <a:rPr lang="vi-VN" sz="3200" dirty="0" err="1"/>
              <a:t>huyết</a:t>
            </a:r>
            <a:r>
              <a:rPr lang="vi-VN" sz="3200" dirty="0"/>
              <a:t> </a:t>
            </a:r>
            <a:r>
              <a:rPr lang="vi-VN" sz="3200" dirty="0" err="1"/>
              <a:t>từ</a:t>
            </a:r>
            <a:r>
              <a:rPr lang="vi-VN" sz="3200" dirty="0"/>
              <a:t> </a:t>
            </a:r>
            <a:r>
              <a:rPr lang="vi-VN" sz="3200" dirty="0" err="1"/>
              <a:t>tử</a:t>
            </a:r>
            <a:r>
              <a:rPr lang="vi-VN" sz="3200" dirty="0"/>
              <a:t> cung nhưng thay </a:t>
            </a:r>
            <a:r>
              <a:rPr lang="vi-VN" sz="3200" dirty="0" err="1"/>
              <a:t>đổi</a:t>
            </a:r>
            <a:r>
              <a:rPr lang="en-US" sz="3200" dirty="0"/>
              <a:t> </a:t>
            </a:r>
            <a:r>
              <a:rPr lang="en-US" sz="3200" dirty="0" err="1"/>
              <a:t>về</a:t>
            </a:r>
            <a:r>
              <a:rPr lang="en-US" sz="3200" dirty="0"/>
              <a:t> </a:t>
            </a:r>
            <a:r>
              <a:rPr lang="en-US" sz="3200" dirty="0" err="1"/>
              <a:t>tính</a:t>
            </a:r>
            <a:r>
              <a:rPr lang="en-US" sz="3200" dirty="0"/>
              <a:t> chu </a:t>
            </a:r>
            <a:r>
              <a:rPr lang="en-US" sz="3200" dirty="0" err="1"/>
              <a:t>kì</a:t>
            </a:r>
            <a:r>
              <a:rPr lang="en-US" sz="3200" dirty="0"/>
              <a:t>, l</a:t>
            </a:r>
            <a:r>
              <a:rPr lang="vi-VN" sz="3200" dirty="0"/>
              <a:t>ư</a:t>
            </a:r>
            <a:r>
              <a:rPr lang="en-US" sz="3200" dirty="0" err="1"/>
              <a:t>ợng</a:t>
            </a:r>
            <a:r>
              <a:rPr lang="en-US" sz="3200" dirty="0"/>
              <a:t> </a:t>
            </a:r>
            <a:r>
              <a:rPr lang="en-US" sz="3200" dirty="0" err="1"/>
              <a:t>máu</a:t>
            </a:r>
            <a:r>
              <a:rPr lang="en-US" sz="3200" dirty="0"/>
              <a:t>, </a:t>
            </a:r>
            <a:r>
              <a:rPr lang="en-US" sz="3200" dirty="0" err="1"/>
              <a:t>số</a:t>
            </a:r>
            <a:r>
              <a:rPr lang="en-US" sz="3200" dirty="0"/>
              <a:t> </a:t>
            </a:r>
            <a:r>
              <a:rPr lang="en-US" sz="3200" dirty="0" err="1"/>
              <a:t>ngày</a:t>
            </a:r>
            <a:r>
              <a:rPr lang="en-US" sz="3200" dirty="0"/>
              <a:t>, </a:t>
            </a:r>
            <a:r>
              <a:rPr lang="en-US" sz="3200" dirty="0" err="1"/>
              <a:t>tính</a:t>
            </a:r>
            <a:r>
              <a:rPr lang="en-US" sz="3200" dirty="0"/>
              <a:t> </a:t>
            </a:r>
            <a:r>
              <a:rPr lang="en-US" sz="3200" dirty="0" err="1"/>
              <a:t>chất</a:t>
            </a:r>
            <a:r>
              <a:rPr lang="en-US" sz="3200" dirty="0"/>
              <a:t> </a:t>
            </a:r>
            <a:r>
              <a:rPr lang="en-US" sz="3200" dirty="0" err="1"/>
              <a:t>đi</a:t>
            </a:r>
            <a:r>
              <a:rPr lang="en-US" sz="3200" dirty="0"/>
              <a:t> </a:t>
            </a:r>
            <a:r>
              <a:rPr lang="en-US" sz="3200" dirty="0" err="1"/>
              <a:t>kèm</a:t>
            </a:r>
            <a:endParaRPr lang="en-US" sz="3200" dirty="0"/>
          </a:p>
        </p:txBody>
      </p:sp>
    </p:spTree>
    <p:extLst>
      <p:ext uri="{BB962C8B-B14F-4D97-AF65-F5344CB8AC3E}">
        <p14:creationId xmlns:p14="http://schemas.microsoft.com/office/powerpoint/2010/main" val="1597811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0171BE07-A964-4BFA-B2F4-624E18ED5A91}"/>
              </a:ext>
            </a:extLst>
          </p:cNvPr>
          <p:cNvPicPr>
            <a:picLocks noChangeAspect="1"/>
          </p:cNvPicPr>
          <p:nvPr/>
        </p:nvPicPr>
        <p:blipFill rotWithShape="1">
          <a:blip r:embed="rId3"/>
          <a:srcRect l="26375" t="24788" r="26787" b="16384"/>
          <a:stretch/>
        </p:blipFill>
        <p:spPr>
          <a:xfrm>
            <a:off x="467545" y="454360"/>
            <a:ext cx="8424936" cy="5949280"/>
          </a:xfrm>
          <a:prstGeom prst="rect">
            <a:avLst/>
          </a:prstGeom>
        </p:spPr>
      </p:pic>
    </p:spTree>
    <p:extLst>
      <p:ext uri="{BB962C8B-B14F-4D97-AF65-F5344CB8AC3E}">
        <p14:creationId xmlns:p14="http://schemas.microsoft.com/office/powerpoint/2010/main" val="891460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2" name="Straight Connector 1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26" name="Straight Connector 2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6" name="Rectangle 3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Hình ảnh 5">
            <a:extLst>
              <a:ext uri="{FF2B5EF4-FFF2-40B4-BE49-F238E27FC236}">
                <a16:creationId xmlns:a16="http://schemas.microsoft.com/office/drawing/2014/main" id="{D5EA69DE-F127-4229-B3FD-21ABEC3DA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3" y="2009415"/>
            <a:ext cx="7455945" cy="4007570"/>
          </a:xfrm>
          <a:prstGeom prst="rect">
            <a:avLst/>
          </a:prstGeom>
        </p:spPr>
      </p:pic>
      <p:sp>
        <p:nvSpPr>
          <p:cNvPr id="2" name="Hộp Văn bản 1">
            <a:extLst>
              <a:ext uri="{FF2B5EF4-FFF2-40B4-BE49-F238E27FC236}">
                <a16:creationId xmlns:a16="http://schemas.microsoft.com/office/drawing/2014/main" id="{CEE4978D-B735-4B7A-9DA1-8DA49E0D0589}"/>
              </a:ext>
            </a:extLst>
          </p:cNvPr>
          <p:cNvSpPr txBox="1"/>
          <p:nvPr/>
        </p:nvSpPr>
        <p:spPr>
          <a:xfrm>
            <a:off x="786603" y="908720"/>
            <a:ext cx="7415267" cy="1015663"/>
          </a:xfrm>
          <a:prstGeom prst="rect">
            <a:avLst/>
          </a:prstGeom>
          <a:noFill/>
        </p:spPr>
        <p:txBody>
          <a:bodyPr wrap="square" rtlCol="0">
            <a:spAutoFit/>
          </a:bodyPr>
          <a:lstStyle/>
          <a:p>
            <a:r>
              <a:rPr lang="en-US" sz="3000" dirty="0">
                <a:solidFill>
                  <a:srgbClr val="FF0000"/>
                </a:solidFill>
              </a:rPr>
              <a:t>FIGO 2018: </a:t>
            </a:r>
          </a:p>
          <a:p>
            <a:r>
              <a:rPr lang="en-US" sz="3000" dirty="0" err="1">
                <a:solidFill>
                  <a:srgbClr val="FF0000"/>
                </a:solidFill>
              </a:rPr>
              <a:t>Chẩn</a:t>
            </a:r>
            <a:r>
              <a:rPr lang="en-US" sz="3000" dirty="0">
                <a:solidFill>
                  <a:srgbClr val="FF0000"/>
                </a:solidFill>
              </a:rPr>
              <a:t> </a:t>
            </a:r>
            <a:r>
              <a:rPr lang="en-US" sz="3000" dirty="0" err="1">
                <a:solidFill>
                  <a:srgbClr val="FF0000"/>
                </a:solidFill>
              </a:rPr>
              <a:t>đoán</a:t>
            </a:r>
            <a:r>
              <a:rPr lang="en-US" sz="3000" dirty="0">
                <a:solidFill>
                  <a:srgbClr val="FF0000"/>
                </a:solidFill>
              </a:rPr>
              <a:t> Adenomyosis </a:t>
            </a:r>
            <a:r>
              <a:rPr lang="en-US" sz="3000" dirty="0" err="1">
                <a:solidFill>
                  <a:srgbClr val="FF0000"/>
                </a:solidFill>
              </a:rPr>
              <a:t>trên</a:t>
            </a:r>
            <a:r>
              <a:rPr lang="en-US" sz="3000" dirty="0">
                <a:solidFill>
                  <a:srgbClr val="FF0000"/>
                </a:solidFill>
              </a:rPr>
              <a:t> </a:t>
            </a:r>
            <a:r>
              <a:rPr lang="en-US" sz="3000" dirty="0" err="1">
                <a:solidFill>
                  <a:srgbClr val="FF0000"/>
                </a:solidFill>
              </a:rPr>
              <a:t>Siêu</a:t>
            </a:r>
            <a:r>
              <a:rPr lang="en-US" sz="3000" dirty="0">
                <a:solidFill>
                  <a:srgbClr val="FF0000"/>
                </a:solidFill>
              </a:rPr>
              <a:t> </a:t>
            </a:r>
            <a:r>
              <a:rPr lang="en-US" sz="3000" dirty="0" err="1">
                <a:solidFill>
                  <a:srgbClr val="FF0000"/>
                </a:solidFill>
              </a:rPr>
              <a:t>âm</a:t>
            </a:r>
            <a:r>
              <a:rPr lang="en-US" sz="3000" dirty="0">
                <a:solidFill>
                  <a:srgbClr val="FF0000"/>
                </a:solidFill>
              </a:rPr>
              <a:t> 3D</a:t>
            </a:r>
          </a:p>
        </p:txBody>
      </p:sp>
    </p:spTree>
    <p:extLst>
      <p:ext uri="{BB962C8B-B14F-4D97-AF65-F5344CB8AC3E}">
        <p14:creationId xmlns:p14="http://schemas.microsoft.com/office/powerpoint/2010/main" val="518747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1A31B7-5990-4B31-BD26-5894E6915754}"/>
              </a:ext>
            </a:extLst>
          </p:cNvPr>
          <p:cNvSpPr>
            <a:spLocks noGrp="1"/>
          </p:cNvSpPr>
          <p:nvPr>
            <p:ph type="title"/>
          </p:nvPr>
        </p:nvSpPr>
        <p:spPr/>
        <p:txBody>
          <a:bodyPr/>
          <a:lstStyle/>
          <a:p>
            <a:r>
              <a:rPr lang="en-US" dirty="0" err="1">
                <a:cs typeface="Times New Roman" panose="02020603050405020304" pitchFamily="18" charset="0"/>
              </a:rPr>
              <a:t>Các</a:t>
            </a:r>
            <a:r>
              <a:rPr lang="en-US" dirty="0">
                <a:cs typeface="Times New Roman" panose="02020603050405020304" pitchFamily="18" charset="0"/>
              </a:rPr>
              <a:t> b</a:t>
            </a:r>
            <a:r>
              <a:rPr lang="vi-VN" dirty="0">
                <a:cs typeface="Times New Roman" panose="02020603050405020304" pitchFamily="18" charset="0"/>
              </a:rPr>
              <a:t>ư</a:t>
            </a:r>
            <a:r>
              <a:rPr lang="en-US" dirty="0" err="1">
                <a:cs typeface="Times New Roman" panose="02020603050405020304" pitchFamily="18" charset="0"/>
              </a:rPr>
              <a:t>ớc</a:t>
            </a:r>
            <a:r>
              <a:rPr lang="en-US" dirty="0">
                <a:cs typeface="Times New Roman" panose="02020603050405020304" pitchFamily="18" charset="0"/>
              </a:rPr>
              <a:t> </a:t>
            </a:r>
            <a:r>
              <a:rPr lang="en-US" dirty="0" err="1">
                <a:cs typeface="Times New Roman" panose="02020603050405020304" pitchFamily="18" charset="0"/>
              </a:rPr>
              <a:t>tiếp</a:t>
            </a:r>
            <a:r>
              <a:rPr lang="en-US" dirty="0">
                <a:cs typeface="Times New Roman" panose="02020603050405020304" pitchFamily="18" charset="0"/>
              </a:rPr>
              <a:t> </a:t>
            </a:r>
            <a:r>
              <a:rPr lang="en-US" dirty="0" err="1">
                <a:cs typeface="Times New Roman" panose="02020603050405020304" pitchFamily="18" charset="0"/>
              </a:rPr>
              <a:t>cận</a:t>
            </a:r>
            <a:endParaRPr lang="en-US" dirty="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F25CC821-D465-4A3A-9AA7-80F63D13DDD4}"/>
              </a:ext>
            </a:extLst>
          </p:cNvPr>
          <p:cNvSpPr>
            <a:spLocks noGrp="1"/>
          </p:cNvSpPr>
          <p:nvPr>
            <p:ph idx="1"/>
          </p:nvPr>
        </p:nvSpPr>
        <p:spPr>
          <a:xfrm>
            <a:off x="609598" y="1412776"/>
            <a:ext cx="8210874" cy="4628587"/>
          </a:xfrm>
        </p:spPr>
        <p:txBody>
          <a:bodyPr>
            <a:noAutofit/>
          </a:bodyPr>
          <a:lstStyle/>
          <a:p>
            <a:r>
              <a:rPr lang="vi-VN" sz="2900" dirty="0"/>
              <a:t>B1: </a:t>
            </a:r>
            <a:r>
              <a:rPr lang="en-US" sz="2900" dirty="0" err="1"/>
              <a:t>Hỏi</a:t>
            </a:r>
            <a:r>
              <a:rPr lang="en-US" sz="2900" dirty="0"/>
              <a:t> + </a:t>
            </a:r>
            <a:r>
              <a:rPr lang="en-US" sz="2900" dirty="0" err="1"/>
              <a:t>khám</a:t>
            </a:r>
            <a:r>
              <a:rPr lang="vi-VN" sz="2900" dirty="0"/>
              <a:t>=&gt; </a:t>
            </a:r>
            <a:r>
              <a:rPr lang="vi-VN" sz="2900" dirty="0" err="1"/>
              <a:t>loại</a:t>
            </a:r>
            <a:r>
              <a:rPr lang="vi-VN" sz="2900" dirty="0"/>
              <a:t> </a:t>
            </a:r>
            <a:r>
              <a:rPr lang="vi-VN" sz="2900" dirty="0" err="1"/>
              <a:t>trừ</a:t>
            </a:r>
            <a:r>
              <a:rPr lang="vi-VN" sz="2900" dirty="0"/>
              <a:t> thai </a:t>
            </a:r>
            <a:r>
              <a:rPr lang="vi-VN" sz="2900" dirty="0" err="1"/>
              <a:t>kì</a:t>
            </a:r>
            <a:r>
              <a:rPr lang="vi-VN" sz="2900" dirty="0"/>
              <a:t>, </a:t>
            </a:r>
            <a:r>
              <a:rPr lang="vi-VN" sz="2900" dirty="0" err="1"/>
              <a:t>chảy</a:t>
            </a:r>
            <a:r>
              <a:rPr lang="vi-VN" sz="2900" dirty="0"/>
              <a:t> </a:t>
            </a:r>
            <a:r>
              <a:rPr lang="vi-VN" sz="2900" dirty="0" err="1"/>
              <a:t>máu</a:t>
            </a:r>
            <a:r>
              <a:rPr lang="vi-VN" sz="2900" dirty="0"/>
              <a:t> không </a:t>
            </a:r>
            <a:r>
              <a:rPr lang="vi-VN" sz="2900" dirty="0" err="1"/>
              <a:t>từ</a:t>
            </a:r>
            <a:r>
              <a:rPr lang="vi-VN" sz="2900" dirty="0"/>
              <a:t> </a:t>
            </a:r>
            <a:r>
              <a:rPr lang="vi-VN" sz="2900" dirty="0" err="1"/>
              <a:t>tử</a:t>
            </a:r>
            <a:r>
              <a:rPr lang="vi-VN" sz="2900" dirty="0"/>
              <a:t> cung, </a:t>
            </a:r>
            <a:endParaRPr lang="en-US" sz="2900" dirty="0"/>
          </a:p>
          <a:p>
            <a:pPr marL="0" indent="0">
              <a:buNone/>
            </a:pPr>
            <a:r>
              <a:rPr lang="en-US" sz="2900" dirty="0"/>
              <a:t>	</a:t>
            </a:r>
            <a:r>
              <a:rPr lang="vi-VN" sz="2900" dirty="0"/>
              <a:t>AUB - I</a:t>
            </a:r>
          </a:p>
          <a:p>
            <a:r>
              <a:rPr lang="vi-VN" sz="2900" dirty="0"/>
              <a:t>B2:</a:t>
            </a:r>
            <a:r>
              <a:rPr lang="en-US" sz="2900" dirty="0"/>
              <a:t> </a:t>
            </a:r>
            <a:r>
              <a:rPr lang="vi-VN" sz="2900" dirty="0"/>
              <a:t>AUB - O</a:t>
            </a:r>
          </a:p>
          <a:p>
            <a:r>
              <a:rPr lang="vi-VN" sz="2900" dirty="0"/>
              <a:t>B3: </a:t>
            </a:r>
            <a:r>
              <a:rPr lang="en-US" sz="2900" dirty="0"/>
              <a:t>R</a:t>
            </a:r>
            <a:r>
              <a:rPr lang="vi-VN" sz="2900" dirty="0" err="1"/>
              <a:t>ối</a:t>
            </a:r>
            <a:r>
              <a:rPr lang="vi-VN" sz="2900" dirty="0"/>
              <a:t> </a:t>
            </a:r>
            <a:r>
              <a:rPr lang="vi-VN" sz="2900" dirty="0" err="1"/>
              <a:t>loạn</a:t>
            </a:r>
            <a:r>
              <a:rPr lang="vi-VN" sz="2900" dirty="0"/>
              <a:t> đông </a:t>
            </a:r>
            <a:r>
              <a:rPr lang="vi-VN" sz="2900" dirty="0" err="1"/>
              <a:t>máu</a:t>
            </a:r>
            <a:r>
              <a:rPr lang="vi-VN" sz="2900" dirty="0"/>
              <a:t> =&gt; AUB - C</a:t>
            </a:r>
          </a:p>
          <a:p>
            <a:r>
              <a:rPr lang="en-US" sz="2900" dirty="0"/>
              <a:t>B</a:t>
            </a:r>
            <a:r>
              <a:rPr lang="vi-VN" sz="2900" dirty="0"/>
              <a:t>4: </a:t>
            </a:r>
            <a:r>
              <a:rPr lang="en-US" sz="2900" dirty="0" err="1"/>
              <a:t>Nội</a:t>
            </a:r>
            <a:r>
              <a:rPr lang="en-US" sz="2900" dirty="0"/>
              <a:t> </a:t>
            </a:r>
            <a:r>
              <a:rPr lang="vi-VN" sz="2900" dirty="0" err="1"/>
              <a:t>mạc</a:t>
            </a:r>
            <a:r>
              <a:rPr lang="vi-VN" sz="2900" dirty="0"/>
              <a:t> </a:t>
            </a:r>
            <a:r>
              <a:rPr lang="vi-VN" sz="2900" dirty="0" err="1"/>
              <a:t>tử</a:t>
            </a:r>
            <a:r>
              <a:rPr lang="vi-VN" sz="2900" dirty="0"/>
              <a:t> cung =&gt; AUB – M, AUB - E</a:t>
            </a:r>
          </a:p>
          <a:p>
            <a:r>
              <a:rPr lang="vi-VN" sz="2900" dirty="0"/>
              <a:t>B5: </a:t>
            </a:r>
            <a:r>
              <a:rPr lang="en-US" sz="2900" dirty="0" err="1"/>
              <a:t>Buồng</a:t>
            </a:r>
            <a:r>
              <a:rPr lang="en-US" sz="2900" dirty="0"/>
              <a:t> </a:t>
            </a:r>
            <a:r>
              <a:rPr lang="vi-VN" sz="2900" dirty="0" err="1"/>
              <a:t>tử</a:t>
            </a:r>
            <a:r>
              <a:rPr lang="vi-VN" sz="2900" dirty="0"/>
              <a:t> cung =&gt; AUB - P ; AUB - L</a:t>
            </a:r>
            <a:r>
              <a:rPr lang="vi-VN" sz="2000" dirty="0"/>
              <a:t>SM</a:t>
            </a:r>
          </a:p>
          <a:p>
            <a:r>
              <a:rPr lang="vi-VN" sz="2900" dirty="0"/>
              <a:t>B6: </a:t>
            </a:r>
            <a:r>
              <a:rPr lang="en-US" sz="2900" dirty="0"/>
              <a:t>C</a:t>
            </a:r>
            <a:r>
              <a:rPr lang="vi-VN" sz="2900" dirty="0"/>
              <a:t>ơ</a:t>
            </a:r>
            <a:r>
              <a:rPr lang="en-US" sz="2900" dirty="0"/>
              <a:t> </a:t>
            </a:r>
            <a:r>
              <a:rPr lang="vi-VN" sz="2900" dirty="0" err="1"/>
              <a:t>tử</a:t>
            </a:r>
            <a:r>
              <a:rPr lang="vi-VN" sz="2900" dirty="0"/>
              <a:t> cung: AUB - L</a:t>
            </a:r>
            <a:r>
              <a:rPr lang="vi-VN" sz="2000" dirty="0"/>
              <a:t>O</a:t>
            </a:r>
            <a:r>
              <a:rPr lang="vi-VN" sz="2900" dirty="0"/>
              <a:t>; AUB - A </a:t>
            </a:r>
          </a:p>
          <a:p>
            <a:endParaRPr lang="en-US" sz="2900" dirty="0"/>
          </a:p>
        </p:txBody>
      </p:sp>
    </p:spTree>
    <p:extLst>
      <p:ext uri="{BB962C8B-B14F-4D97-AF65-F5344CB8AC3E}">
        <p14:creationId xmlns:p14="http://schemas.microsoft.com/office/powerpoint/2010/main" val="3957382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510DC52C-4DAA-4E10-B5AA-AC0EAE72F13B}"/>
              </a:ext>
            </a:extLst>
          </p:cNvPr>
          <p:cNvPicPr>
            <a:picLocks noChangeAspect="1"/>
          </p:cNvPicPr>
          <p:nvPr/>
        </p:nvPicPr>
        <p:blipFill rotWithShape="1">
          <a:blip r:embed="rId2"/>
          <a:srcRect l="26386" t="23812" r="23648" b="14559"/>
          <a:stretch/>
        </p:blipFill>
        <p:spPr>
          <a:xfrm>
            <a:off x="341783" y="495477"/>
            <a:ext cx="8460433" cy="5867046"/>
          </a:xfrm>
          <a:prstGeom prst="rect">
            <a:avLst/>
          </a:prstGeom>
        </p:spPr>
      </p:pic>
      <p:sp>
        <p:nvSpPr>
          <p:cNvPr id="3" name="Hình chữ nhật 2">
            <a:extLst>
              <a:ext uri="{FF2B5EF4-FFF2-40B4-BE49-F238E27FC236}">
                <a16:creationId xmlns:a16="http://schemas.microsoft.com/office/drawing/2014/main" id="{B0FD83FD-2132-4B23-9AB4-3A0BDEA01284}"/>
              </a:ext>
            </a:extLst>
          </p:cNvPr>
          <p:cNvSpPr/>
          <p:nvPr/>
        </p:nvSpPr>
        <p:spPr>
          <a:xfrm>
            <a:off x="467544" y="464920"/>
            <a:ext cx="1656184" cy="369332"/>
          </a:xfrm>
          <a:prstGeom prst="rect">
            <a:avLst/>
          </a:prstGeom>
        </p:spPr>
        <p:txBody>
          <a:bodyPr wrap="square">
            <a:spAutoFit/>
          </a:bodyPr>
          <a:lstStyle/>
          <a:p>
            <a:r>
              <a:rPr lang="en-US" dirty="0">
                <a:solidFill>
                  <a:srgbClr val="FF0000"/>
                </a:solidFill>
              </a:rPr>
              <a:t>FIGO 2018</a:t>
            </a:r>
            <a:endParaRPr lang="en-US" dirty="0"/>
          </a:p>
        </p:txBody>
      </p:sp>
    </p:spTree>
    <p:extLst>
      <p:ext uri="{BB962C8B-B14F-4D97-AF65-F5344CB8AC3E}">
        <p14:creationId xmlns:p14="http://schemas.microsoft.com/office/powerpoint/2010/main" val="3776222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D4B30DC8-F780-4A19-83D2-2303E6581A1C}"/>
              </a:ext>
            </a:extLst>
          </p:cNvPr>
          <p:cNvPicPr>
            <a:picLocks noChangeAspect="1"/>
          </p:cNvPicPr>
          <p:nvPr/>
        </p:nvPicPr>
        <p:blipFill rotWithShape="1">
          <a:blip r:embed="rId2"/>
          <a:srcRect l="23226" t="20586" r="23808" b="12182"/>
          <a:stretch/>
        </p:blipFill>
        <p:spPr>
          <a:xfrm>
            <a:off x="186713" y="296652"/>
            <a:ext cx="8770574" cy="6264696"/>
          </a:xfrm>
          <a:prstGeom prst="rect">
            <a:avLst/>
          </a:prstGeom>
        </p:spPr>
      </p:pic>
      <p:sp>
        <p:nvSpPr>
          <p:cNvPr id="3" name="Hình chữ nhật 2">
            <a:extLst>
              <a:ext uri="{FF2B5EF4-FFF2-40B4-BE49-F238E27FC236}">
                <a16:creationId xmlns:a16="http://schemas.microsoft.com/office/drawing/2014/main" id="{80498986-FAE4-430F-9F0D-04952CCAD198}"/>
              </a:ext>
            </a:extLst>
          </p:cNvPr>
          <p:cNvSpPr/>
          <p:nvPr/>
        </p:nvSpPr>
        <p:spPr>
          <a:xfrm>
            <a:off x="683568" y="476672"/>
            <a:ext cx="1368152" cy="369332"/>
          </a:xfrm>
          <a:prstGeom prst="rect">
            <a:avLst/>
          </a:prstGeom>
        </p:spPr>
        <p:txBody>
          <a:bodyPr wrap="square">
            <a:spAutoFit/>
          </a:bodyPr>
          <a:lstStyle/>
          <a:p>
            <a:r>
              <a:rPr lang="en-US" dirty="0">
                <a:solidFill>
                  <a:srgbClr val="FF0000"/>
                </a:solidFill>
              </a:rPr>
              <a:t>FIGO 2018</a:t>
            </a:r>
            <a:endParaRPr lang="en-US" dirty="0"/>
          </a:p>
        </p:txBody>
      </p:sp>
    </p:spTree>
    <p:extLst>
      <p:ext uri="{BB962C8B-B14F-4D97-AF65-F5344CB8AC3E}">
        <p14:creationId xmlns:p14="http://schemas.microsoft.com/office/powerpoint/2010/main" val="3988983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715CF9C4-2447-4481-8B25-C0FADDC541E5}"/>
              </a:ext>
            </a:extLst>
          </p:cNvPr>
          <p:cNvSpPr>
            <a:spLocks noGrp="1" noChangeArrowheads="1"/>
          </p:cNvSpPr>
          <p:nvPr>
            <p:ph type="title"/>
          </p:nvPr>
        </p:nvSpPr>
        <p:spPr>
          <a:xfrm>
            <a:off x="228600" y="-152400"/>
            <a:ext cx="8153400" cy="1295400"/>
          </a:xfrm>
        </p:spPr>
        <p:txBody>
          <a:bodyPr/>
          <a:lstStyle/>
          <a:p>
            <a:pPr eaLnBrk="1" hangingPunct="1">
              <a:defRPr/>
            </a:pPr>
            <a:r>
              <a:rPr lang="en-US" sz="3600" b="1" dirty="0" err="1">
                <a:solidFill>
                  <a:srgbClr val="000099"/>
                </a:solidFill>
                <a:effectLst>
                  <a:outerShdw blurRad="38100" dist="38100" dir="2700000" algn="tl">
                    <a:srgbClr val="C0C0C0"/>
                  </a:outerShdw>
                </a:effectLst>
              </a:rPr>
              <a:t>Tiếp</a:t>
            </a:r>
            <a:r>
              <a:rPr lang="en-US" sz="3600" b="1" dirty="0">
                <a:solidFill>
                  <a:srgbClr val="000099"/>
                </a:solidFill>
                <a:effectLst>
                  <a:outerShdw blurRad="38100" dist="38100" dir="2700000" algn="tl">
                    <a:srgbClr val="C0C0C0"/>
                  </a:outerShdw>
                </a:effectLst>
              </a:rPr>
              <a:t> </a:t>
            </a:r>
            <a:r>
              <a:rPr lang="en-US" sz="3600" b="1" dirty="0" err="1">
                <a:solidFill>
                  <a:srgbClr val="000099"/>
                </a:solidFill>
                <a:effectLst>
                  <a:outerShdw blurRad="38100" dist="38100" dir="2700000" algn="tl">
                    <a:srgbClr val="C0C0C0"/>
                  </a:outerShdw>
                </a:effectLst>
              </a:rPr>
              <a:t>cận</a:t>
            </a:r>
            <a:r>
              <a:rPr lang="en-US" sz="3600" b="1" dirty="0">
                <a:solidFill>
                  <a:srgbClr val="000099"/>
                </a:solidFill>
                <a:effectLst>
                  <a:outerShdw blurRad="38100" dist="38100" dir="2700000" algn="tl">
                    <a:srgbClr val="C0C0C0"/>
                  </a:outerShdw>
                </a:effectLst>
              </a:rPr>
              <a:t> </a:t>
            </a:r>
          </a:p>
        </p:txBody>
      </p:sp>
      <p:grpSp>
        <p:nvGrpSpPr>
          <p:cNvPr id="2" name="Nhóm 1">
            <a:extLst>
              <a:ext uri="{FF2B5EF4-FFF2-40B4-BE49-F238E27FC236}">
                <a16:creationId xmlns:a16="http://schemas.microsoft.com/office/drawing/2014/main" id="{51BAAD0F-4895-401D-81B8-6F4B306E62CF}"/>
              </a:ext>
            </a:extLst>
          </p:cNvPr>
          <p:cNvGrpSpPr/>
          <p:nvPr/>
        </p:nvGrpSpPr>
        <p:grpSpPr>
          <a:xfrm>
            <a:off x="370430" y="387350"/>
            <a:ext cx="8534400" cy="6083300"/>
            <a:chOff x="381000" y="609600"/>
            <a:chExt cx="8534400" cy="6083300"/>
          </a:xfrm>
        </p:grpSpPr>
        <p:sp>
          <p:nvSpPr>
            <p:cNvPr id="19459" name="Text Box 5">
              <a:extLst>
                <a:ext uri="{FF2B5EF4-FFF2-40B4-BE49-F238E27FC236}">
                  <a16:creationId xmlns:a16="http://schemas.microsoft.com/office/drawing/2014/main" id="{EB44CEB2-775C-4E41-98D7-00C3F5EA201C}"/>
                </a:ext>
              </a:extLst>
            </p:cNvPr>
            <p:cNvSpPr txBox="1">
              <a:spLocks noChangeArrowheads="1"/>
            </p:cNvSpPr>
            <p:nvPr/>
          </p:nvSpPr>
          <p:spPr bwMode="auto">
            <a:xfrm>
              <a:off x="2438400" y="935264"/>
              <a:ext cx="32004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err="1"/>
                <a:t>Hỏi</a:t>
              </a:r>
              <a:r>
                <a:rPr lang="en-US" altLang="en-US" sz="2000" dirty="0"/>
                <a:t> </a:t>
              </a:r>
              <a:r>
                <a:rPr lang="en-US" altLang="en-US" sz="2000" dirty="0" err="1"/>
                <a:t>bệnh</a:t>
              </a:r>
              <a:r>
                <a:rPr lang="en-US" altLang="en-US" sz="2000" dirty="0"/>
                <a:t> </a:t>
              </a:r>
              <a:r>
                <a:rPr lang="en-US" altLang="en-US" sz="2000" dirty="0" err="1"/>
                <a:t>sử</a:t>
              </a:r>
              <a:r>
                <a:rPr lang="en-US" altLang="en-US" sz="2000" dirty="0"/>
                <a:t> </a:t>
              </a:r>
              <a:r>
                <a:rPr lang="en-US" altLang="en-US" sz="2000" dirty="0" err="1"/>
                <a:t>và</a:t>
              </a:r>
              <a:r>
                <a:rPr lang="en-US" altLang="en-US" sz="2000" dirty="0"/>
                <a:t> </a:t>
              </a:r>
              <a:r>
                <a:rPr lang="en-US" altLang="en-US" sz="2000" dirty="0" err="1"/>
                <a:t>khám</a:t>
              </a:r>
              <a:r>
                <a:rPr lang="en-US" altLang="en-US" sz="2000" dirty="0"/>
                <a:t> LS</a:t>
              </a:r>
            </a:p>
          </p:txBody>
        </p:sp>
        <p:sp>
          <p:nvSpPr>
            <p:cNvPr id="19460" name="Text Box 6">
              <a:extLst>
                <a:ext uri="{FF2B5EF4-FFF2-40B4-BE49-F238E27FC236}">
                  <a16:creationId xmlns:a16="http://schemas.microsoft.com/office/drawing/2014/main" id="{E8E11B79-EA57-4839-9AD5-07AA732ABAC2}"/>
                </a:ext>
              </a:extLst>
            </p:cNvPr>
            <p:cNvSpPr txBox="1">
              <a:spLocks noChangeArrowheads="1"/>
            </p:cNvSpPr>
            <p:nvPr/>
          </p:nvSpPr>
          <p:spPr bwMode="auto">
            <a:xfrm>
              <a:off x="2514600" y="1676400"/>
              <a:ext cx="31242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Loại trừ thai</a:t>
              </a:r>
            </a:p>
          </p:txBody>
        </p:sp>
        <p:sp>
          <p:nvSpPr>
            <p:cNvPr id="19461" name="Text Box 7">
              <a:extLst>
                <a:ext uri="{FF2B5EF4-FFF2-40B4-BE49-F238E27FC236}">
                  <a16:creationId xmlns:a16="http://schemas.microsoft.com/office/drawing/2014/main" id="{22FDE306-28CD-4333-9D95-8E6BA1ECECA2}"/>
                </a:ext>
              </a:extLst>
            </p:cNvPr>
            <p:cNvSpPr txBox="1">
              <a:spLocks noChangeArrowheads="1"/>
            </p:cNvSpPr>
            <p:nvPr/>
          </p:nvSpPr>
          <p:spPr bwMode="auto">
            <a:xfrm>
              <a:off x="2667000" y="2362200"/>
              <a:ext cx="2895600" cy="71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Xác định kiểu, tính chất  xuất huyết</a:t>
              </a:r>
            </a:p>
          </p:txBody>
        </p:sp>
        <p:sp>
          <p:nvSpPr>
            <p:cNvPr id="19462" name="Text Box 8">
              <a:extLst>
                <a:ext uri="{FF2B5EF4-FFF2-40B4-BE49-F238E27FC236}">
                  <a16:creationId xmlns:a16="http://schemas.microsoft.com/office/drawing/2014/main" id="{8CB00DD8-D8D9-41AA-A8CD-B76A5E418F7C}"/>
                </a:ext>
              </a:extLst>
            </p:cNvPr>
            <p:cNvSpPr txBox="1">
              <a:spLocks noChangeArrowheads="1"/>
            </p:cNvSpPr>
            <p:nvPr/>
          </p:nvSpPr>
          <p:spPr bwMode="auto">
            <a:xfrm>
              <a:off x="533400" y="2743200"/>
              <a:ext cx="1752600" cy="406400"/>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XH nặng, cấp</a:t>
              </a:r>
            </a:p>
          </p:txBody>
        </p:sp>
        <p:sp>
          <p:nvSpPr>
            <p:cNvPr id="19463" name="Text Box 9">
              <a:extLst>
                <a:ext uri="{FF2B5EF4-FFF2-40B4-BE49-F238E27FC236}">
                  <a16:creationId xmlns:a16="http://schemas.microsoft.com/office/drawing/2014/main" id="{28930FB2-2529-4072-A615-1881A98BD174}"/>
                </a:ext>
              </a:extLst>
            </p:cNvPr>
            <p:cNvSpPr txBox="1">
              <a:spLocks noChangeArrowheads="1"/>
            </p:cNvSpPr>
            <p:nvPr/>
          </p:nvSpPr>
          <p:spPr bwMode="auto">
            <a:xfrm>
              <a:off x="2743200" y="3403600"/>
              <a:ext cx="2743200" cy="406400"/>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XHTCBT lượng ít</a:t>
              </a:r>
            </a:p>
          </p:txBody>
        </p:sp>
        <p:sp>
          <p:nvSpPr>
            <p:cNvPr id="19464" name="Text Box 11">
              <a:extLst>
                <a:ext uri="{FF2B5EF4-FFF2-40B4-BE49-F238E27FC236}">
                  <a16:creationId xmlns:a16="http://schemas.microsoft.com/office/drawing/2014/main" id="{7F29517B-759D-45A6-B30C-EB193B15F5C9}"/>
                </a:ext>
              </a:extLst>
            </p:cNvPr>
            <p:cNvSpPr txBox="1">
              <a:spLocks noChangeArrowheads="1"/>
            </p:cNvSpPr>
            <p:nvPr/>
          </p:nvSpPr>
          <p:spPr bwMode="auto">
            <a:xfrm>
              <a:off x="6324600" y="2717800"/>
              <a:ext cx="1752600" cy="711200"/>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Liên quan ngừa thai</a:t>
              </a:r>
            </a:p>
          </p:txBody>
        </p:sp>
        <p:sp>
          <p:nvSpPr>
            <p:cNvPr id="19465" name="Text Box 12">
              <a:extLst>
                <a:ext uri="{FF2B5EF4-FFF2-40B4-BE49-F238E27FC236}">
                  <a16:creationId xmlns:a16="http://schemas.microsoft.com/office/drawing/2014/main" id="{81166A08-384F-4343-A3AE-66A470566D10}"/>
                </a:ext>
              </a:extLst>
            </p:cNvPr>
            <p:cNvSpPr txBox="1">
              <a:spLocks noChangeArrowheads="1"/>
            </p:cNvSpPr>
            <p:nvPr/>
          </p:nvSpPr>
          <p:spPr bwMode="auto">
            <a:xfrm>
              <a:off x="6934200" y="1676400"/>
              <a:ext cx="1828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Điều trị nguyên nhân</a:t>
              </a:r>
            </a:p>
          </p:txBody>
        </p:sp>
        <p:sp>
          <p:nvSpPr>
            <p:cNvPr id="19466" name="Text Box 13">
              <a:extLst>
                <a:ext uri="{FF2B5EF4-FFF2-40B4-BE49-F238E27FC236}">
                  <a16:creationId xmlns:a16="http://schemas.microsoft.com/office/drawing/2014/main" id="{2D234E2F-21F8-489C-86D7-81413C26BADC}"/>
                </a:ext>
              </a:extLst>
            </p:cNvPr>
            <p:cNvSpPr txBox="1">
              <a:spLocks noChangeArrowheads="1"/>
            </p:cNvSpPr>
            <p:nvPr/>
          </p:nvSpPr>
          <p:spPr bwMode="auto">
            <a:xfrm>
              <a:off x="6858000" y="990600"/>
              <a:ext cx="2057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Điều trị nguyên nhân</a:t>
              </a:r>
            </a:p>
          </p:txBody>
        </p:sp>
        <p:sp>
          <p:nvSpPr>
            <p:cNvPr id="19467" name="Line 14">
              <a:extLst>
                <a:ext uri="{FF2B5EF4-FFF2-40B4-BE49-F238E27FC236}">
                  <a16:creationId xmlns:a16="http://schemas.microsoft.com/office/drawing/2014/main" id="{F6DB839D-69EA-4C76-990D-E328F1CB2A9D}"/>
                </a:ext>
              </a:extLst>
            </p:cNvPr>
            <p:cNvSpPr>
              <a:spLocks noChangeShapeType="1"/>
            </p:cNvSpPr>
            <p:nvPr/>
          </p:nvSpPr>
          <p:spPr bwMode="auto">
            <a:xfrm>
              <a:off x="5638800" y="12192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8" name="Text Box 15">
              <a:extLst>
                <a:ext uri="{FF2B5EF4-FFF2-40B4-BE49-F238E27FC236}">
                  <a16:creationId xmlns:a16="http://schemas.microsoft.com/office/drawing/2014/main" id="{7171AD82-8F95-4F93-A12C-79A5B8A3613F}"/>
                </a:ext>
              </a:extLst>
            </p:cNvPr>
            <p:cNvSpPr txBox="1">
              <a:spLocks noChangeArrowheads="1"/>
            </p:cNvSpPr>
            <p:nvPr/>
          </p:nvSpPr>
          <p:spPr bwMode="auto">
            <a:xfrm>
              <a:off x="5257800" y="609600"/>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Không từ TC</a:t>
              </a:r>
            </a:p>
          </p:txBody>
        </p:sp>
        <p:sp>
          <p:nvSpPr>
            <p:cNvPr id="19469" name="Line 16">
              <a:extLst>
                <a:ext uri="{FF2B5EF4-FFF2-40B4-BE49-F238E27FC236}">
                  <a16:creationId xmlns:a16="http://schemas.microsoft.com/office/drawing/2014/main" id="{7B4B1A41-196E-4108-9E6C-238922A5FC9C}"/>
                </a:ext>
              </a:extLst>
            </p:cNvPr>
            <p:cNvSpPr>
              <a:spLocks noChangeShapeType="1"/>
            </p:cNvSpPr>
            <p:nvPr/>
          </p:nvSpPr>
          <p:spPr bwMode="auto">
            <a:xfrm>
              <a:off x="5638800" y="18288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70" name="Text Box 17">
              <a:extLst>
                <a:ext uri="{FF2B5EF4-FFF2-40B4-BE49-F238E27FC236}">
                  <a16:creationId xmlns:a16="http://schemas.microsoft.com/office/drawing/2014/main" id="{03F51D66-F57C-420E-B389-E76B9A3E63CD}"/>
                </a:ext>
              </a:extLst>
            </p:cNvPr>
            <p:cNvSpPr txBox="1">
              <a:spLocks noChangeArrowheads="1"/>
            </p:cNvSpPr>
            <p:nvPr/>
          </p:nvSpPr>
          <p:spPr bwMode="auto">
            <a:xfrm>
              <a:off x="5257800" y="1385888"/>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Thai</a:t>
              </a:r>
            </a:p>
          </p:txBody>
        </p:sp>
        <p:sp>
          <p:nvSpPr>
            <p:cNvPr id="19471" name="Line 18">
              <a:extLst>
                <a:ext uri="{FF2B5EF4-FFF2-40B4-BE49-F238E27FC236}">
                  <a16:creationId xmlns:a16="http://schemas.microsoft.com/office/drawing/2014/main" id="{E76203B8-CB82-4A3E-B6D9-C56E7DD6AFC8}"/>
                </a:ext>
              </a:extLst>
            </p:cNvPr>
            <p:cNvSpPr>
              <a:spLocks noChangeShapeType="1"/>
            </p:cNvSpPr>
            <p:nvPr/>
          </p:nvSpPr>
          <p:spPr bwMode="auto">
            <a:xfrm>
              <a:off x="4038600" y="13716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72" name="Line 19">
              <a:extLst>
                <a:ext uri="{FF2B5EF4-FFF2-40B4-BE49-F238E27FC236}">
                  <a16:creationId xmlns:a16="http://schemas.microsoft.com/office/drawing/2014/main" id="{835F6DCD-86F4-4F7C-97DE-BF54C2D27676}"/>
                </a:ext>
              </a:extLst>
            </p:cNvPr>
            <p:cNvSpPr>
              <a:spLocks noChangeShapeType="1"/>
            </p:cNvSpPr>
            <p:nvPr/>
          </p:nvSpPr>
          <p:spPr bwMode="auto">
            <a:xfrm>
              <a:off x="4038600" y="20574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73" name="Text Box 20">
              <a:extLst>
                <a:ext uri="{FF2B5EF4-FFF2-40B4-BE49-F238E27FC236}">
                  <a16:creationId xmlns:a16="http://schemas.microsoft.com/office/drawing/2014/main" id="{40F12B5F-8520-4C88-AB08-3FFBA9EB3BF5}"/>
                </a:ext>
              </a:extLst>
            </p:cNvPr>
            <p:cNvSpPr txBox="1">
              <a:spLocks noChangeArrowheads="1"/>
            </p:cNvSpPr>
            <p:nvPr/>
          </p:nvSpPr>
          <p:spPr bwMode="auto">
            <a:xfrm>
              <a:off x="381000" y="3352800"/>
              <a:ext cx="2057400" cy="3216275"/>
            </a:xfrm>
            <a:prstGeom prst="rect">
              <a:avLst/>
            </a:prstGeom>
            <a:solidFill>
              <a:srgbClr val="F9FBA3"/>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50000"/>
                </a:spcBef>
                <a:buFontTx/>
                <a:buChar char="•"/>
              </a:pPr>
              <a:r>
                <a:rPr lang="en-US" altLang="en-US" sz="2000" dirty="0" err="1"/>
                <a:t>Nhập</a:t>
              </a:r>
              <a:r>
                <a:rPr lang="en-US" altLang="en-US" sz="2000" dirty="0"/>
                <a:t> </a:t>
              </a:r>
              <a:r>
                <a:rPr lang="en-US" altLang="en-US" sz="2000" dirty="0" err="1"/>
                <a:t>viện</a:t>
              </a:r>
              <a:endParaRPr lang="en-US" altLang="en-US" sz="2000" dirty="0"/>
            </a:p>
            <a:p>
              <a:pPr eaLnBrk="1" hangingPunct="1">
                <a:lnSpc>
                  <a:spcPct val="80000"/>
                </a:lnSpc>
                <a:spcBef>
                  <a:spcPct val="50000"/>
                </a:spcBef>
                <a:buFontTx/>
                <a:buChar char="•"/>
              </a:pPr>
              <a:r>
                <a:rPr lang="en-US" altLang="en-US" sz="2000" dirty="0" err="1"/>
                <a:t>Huyết</a:t>
              </a:r>
              <a:r>
                <a:rPr lang="en-US" altLang="en-US" sz="2000" dirty="0"/>
                <a:t> </a:t>
              </a:r>
              <a:r>
                <a:rPr lang="en-US" altLang="en-US" sz="2000" dirty="0" err="1"/>
                <a:t>đồ</a:t>
              </a:r>
              <a:r>
                <a:rPr lang="en-US" altLang="en-US" sz="2000" dirty="0"/>
                <a:t>, </a:t>
              </a:r>
              <a:r>
                <a:rPr lang="en-US" altLang="en-US" sz="2000" dirty="0" err="1"/>
                <a:t>chức</a:t>
              </a:r>
              <a:r>
                <a:rPr lang="en-US" altLang="en-US" sz="2000" dirty="0"/>
                <a:t> </a:t>
              </a:r>
              <a:r>
                <a:rPr lang="en-US" altLang="en-US" sz="2000" dirty="0" err="1"/>
                <a:t>năng</a:t>
              </a:r>
              <a:r>
                <a:rPr lang="en-US" altLang="en-US" sz="2000" dirty="0"/>
                <a:t> </a:t>
              </a:r>
              <a:r>
                <a:rPr lang="en-US" altLang="en-US" sz="2000" dirty="0" err="1"/>
                <a:t>đông</a:t>
              </a:r>
              <a:r>
                <a:rPr lang="en-US" altLang="en-US" sz="2000" dirty="0"/>
                <a:t> </a:t>
              </a:r>
              <a:r>
                <a:rPr lang="en-US" altLang="en-US" sz="2000" dirty="0" err="1"/>
                <a:t>máu</a:t>
              </a:r>
              <a:endParaRPr lang="en-US" altLang="en-US" sz="2000" dirty="0"/>
            </a:p>
            <a:p>
              <a:pPr eaLnBrk="1" hangingPunct="1">
                <a:lnSpc>
                  <a:spcPct val="80000"/>
                </a:lnSpc>
                <a:spcBef>
                  <a:spcPct val="50000"/>
                </a:spcBef>
                <a:buFontTx/>
                <a:buChar char="•"/>
              </a:pPr>
              <a:r>
                <a:rPr lang="en-US" altLang="en-US" sz="2000" dirty="0" err="1"/>
                <a:t>Truyền</a:t>
              </a:r>
              <a:r>
                <a:rPr lang="en-US" altLang="en-US" sz="2000" dirty="0"/>
                <a:t> </a:t>
              </a:r>
              <a:r>
                <a:rPr lang="en-US" altLang="en-US" sz="2000" dirty="0" err="1"/>
                <a:t>máu</a:t>
              </a:r>
              <a:endParaRPr lang="en-US" altLang="en-US" sz="2000" dirty="0"/>
            </a:p>
            <a:p>
              <a:pPr eaLnBrk="1" hangingPunct="1">
                <a:lnSpc>
                  <a:spcPct val="80000"/>
                </a:lnSpc>
                <a:spcBef>
                  <a:spcPct val="50000"/>
                </a:spcBef>
                <a:buFontTx/>
                <a:buChar char="•"/>
              </a:pPr>
              <a:r>
                <a:rPr lang="en-US" altLang="en-US" sz="2000" dirty="0" err="1"/>
                <a:t>Nạo</a:t>
              </a:r>
              <a:r>
                <a:rPr lang="en-US" altLang="en-US" sz="2000" dirty="0"/>
                <a:t> ST</a:t>
              </a:r>
            </a:p>
            <a:p>
              <a:pPr eaLnBrk="1" hangingPunct="1">
                <a:lnSpc>
                  <a:spcPct val="80000"/>
                </a:lnSpc>
                <a:spcBef>
                  <a:spcPct val="50000"/>
                </a:spcBef>
                <a:buFontTx/>
                <a:buChar char="•"/>
              </a:pPr>
              <a:r>
                <a:rPr lang="en-US" altLang="en-US" sz="2000" dirty="0" err="1"/>
                <a:t>Tìm</a:t>
              </a:r>
              <a:r>
                <a:rPr lang="en-US" altLang="en-US" sz="2000" dirty="0"/>
                <a:t> </a:t>
              </a:r>
              <a:r>
                <a:rPr lang="en-US" altLang="en-US" sz="2000" dirty="0" err="1"/>
                <a:t>nguyên</a:t>
              </a:r>
              <a:r>
                <a:rPr lang="en-US" altLang="en-US" sz="2000" dirty="0"/>
                <a:t> </a:t>
              </a:r>
              <a:r>
                <a:rPr lang="en-US" altLang="en-US" sz="2000" dirty="0" err="1"/>
                <a:t>nhân</a:t>
              </a:r>
              <a:endParaRPr lang="en-US" altLang="en-US" sz="2000" dirty="0"/>
            </a:p>
            <a:p>
              <a:pPr eaLnBrk="1" hangingPunct="1">
                <a:lnSpc>
                  <a:spcPct val="80000"/>
                </a:lnSpc>
                <a:spcBef>
                  <a:spcPct val="50000"/>
                </a:spcBef>
                <a:buFontTx/>
                <a:buChar char="•"/>
              </a:pPr>
              <a:r>
                <a:rPr lang="en-US" altLang="en-US" sz="2000" dirty="0" err="1"/>
                <a:t>Điều</a:t>
              </a:r>
              <a:r>
                <a:rPr lang="en-US" altLang="en-US" sz="2000" dirty="0"/>
                <a:t> </a:t>
              </a:r>
              <a:r>
                <a:rPr lang="en-US" altLang="en-US" sz="2000" dirty="0" err="1"/>
                <a:t>trị</a:t>
              </a:r>
              <a:r>
                <a:rPr lang="en-US" altLang="en-US" sz="2000" dirty="0"/>
                <a:t> </a:t>
              </a:r>
              <a:r>
                <a:rPr lang="en-US" altLang="en-US" sz="2000" dirty="0" err="1"/>
                <a:t>nội</a:t>
              </a:r>
              <a:r>
                <a:rPr lang="en-US" altLang="en-US" sz="2000" dirty="0"/>
                <a:t> </a:t>
              </a:r>
              <a:r>
                <a:rPr lang="en-US" altLang="en-US" sz="2000" dirty="0" err="1"/>
                <a:t>tiết</a:t>
              </a:r>
              <a:endParaRPr lang="en-US" altLang="en-US" sz="2000" dirty="0"/>
            </a:p>
            <a:p>
              <a:pPr eaLnBrk="1" hangingPunct="1">
                <a:lnSpc>
                  <a:spcPct val="80000"/>
                </a:lnSpc>
                <a:spcBef>
                  <a:spcPct val="50000"/>
                </a:spcBef>
                <a:buFontTx/>
                <a:buChar char="•"/>
              </a:pPr>
              <a:r>
                <a:rPr lang="en-US" altLang="en-US" sz="2000" dirty="0" err="1"/>
                <a:t>Viên</a:t>
              </a:r>
              <a:r>
                <a:rPr lang="en-US" altLang="en-US" sz="2000" dirty="0"/>
                <a:t> </a:t>
              </a:r>
              <a:r>
                <a:rPr lang="en-US" altLang="en-US" sz="2000" dirty="0" err="1"/>
                <a:t>sắt</a:t>
              </a:r>
              <a:endParaRPr lang="en-US" altLang="en-US" sz="2000" dirty="0"/>
            </a:p>
          </p:txBody>
        </p:sp>
        <p:sp>
          <p:nvSpPr>
            <p:cNvPr id="19474" name="Text Box 21">
              <a:extLst>
                <a:ext uri="{FF2B5EF4-FFF2-40B4-BE49-F238E27FC236}">
                  <a16:creationId xmlns:a16="http://schemas.microsoft.com/office/drawing/2014/main" id="{ED401425-1256-4446-813E-A90D07FC5EAE}"/>
                </a:ext>
              </a:extLst>
            </p:cNvPr>
            <p:cNvSpPr txBox="1">
              <a:spLocks noChangeArrowheads="1"/>
            </p:cNvSpPr>
            <p:nvPr/>
          </p:nvSpPr>
          <p:spPr bwMode="auto">
            <a:xfrm>
              <a:off x="6324600" y="3581400"/>
              <a:ext cx="1828800" cy="3111500"/>
            </a:xfrm>
            <a:prstGeom prst="rect">
              <a:avLst/>
            </a:prstGeom>
            <a:solidFill>
              <a:srgbClr val="F9FBA3"/>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70000"/>
                </a:lnSpc>
                <a:spcBef>
                  <a:spcPct val="50000"/>
                </a:spcBef>
                <a:buFontTx/>
                <a:buChar char="•"/>
              </a:pPr>
              <a:r>
                <a:rPr lang="en-US" altLang="en-US" sz="2000"/>
                <a:t>Loại trừ ung thư</a:t>
              </a:r>
            </a:p>
            <a:p>
              <a:pPr eaLnBrk="1" hangingPunct="1">
                <a:lnSpc>
                  <a:spcPct val="70000"/>
                </a:lnSpc>
                <a:spcBef>
                  <a:spcPct val="50000"/>
                </a:spcBef>
                <a:buFontTx/>
                <a:buChar char="•"/>
              </a:pPr>
              <a:r>
                <a:rPr lang="en-US" altLang="en-US" sz="2000"/>
                <a:t>Ít, ngắn: giải thích bệnh nhân, theo dõi</a:t>
              </a:r>
            </a:p>
            <a:p>
              <a:pPr eaLnBrk="1" hangingPunct="1">
                <a:lnSpc>
                  <a:spcPct val="70000"/>
                </a:lnSpc>
                <a:spcBef>
                  <a:spcPct val="50000"/>
                </a:spcBef>
                <a:buFontTx/>
                <a:buChar char="•"/>
              </a:pPr>
              <a:r>
                <a:rPr lang="en-US" altLang="en-US" sz="2000"/>
                <a:t>Điều trị nội tiết: đợt estrogen ngắn,..</a:t>
              </a:r>
            </a:p>
            <a:p>
              <a:pPr eaLnBrk="1" hangingPunct="1">
                <a:lnSpc>
                  <a:spcPct val="70000"/>
                </a:lnSpc>
                <a:spcBef>
                  <a:spcPct val="50000"/>
                </a:spcBef>
                <a:buFontTx/>
                <a:buChar char="•"/>
              </a:pPr>
              <a:r>
                <a:rPr lang="en-US" altLang="en-US" sz="2000"/>
                <a:t>Thay đổi biện pháp ngừa thai</a:t>
              </a:r>
            </a:p>
          </p:txBody>
        </p:sp>
        <p:sp>
          <p:nvSpPr>
            <p:cNvPr id="19475" name="Text Box 23">
              <a:extLst>
                <a:ext uri="{FF2B5EF4-FFF2-40B4-BE49-F238E27FC236}">
                  <a16:creationId xmlns:a16="http://schemas.microsoft.com/office/drawing/2014/main" id="{83059E28-BD39-4CCC-AAE6-8F283C66886A}"/>
                </a:ext>
              </a:extLst>
            </p:cNvPr>
            <p:cNvSpPr txBox="1">
              <a:spLocks noChangeArrowheads="1"/>
            </p:cNvSpPr>
            <p:nvPr/>
          </p:nvSpPr>
          <p:spPr bwMode="auto">
            <a:xfrm>
              <a:off x="3276600" y="4114800"/>
              <a:ext cx="1752600" cy="711200"/>
            </a:xfrm>
            <a:prstGeom prst="rect">
              <a:avLst/>
            </a:prstGeom>
            <a:solidFill>
              <a:srgbClr val="F9FBA3"/>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Siêu âm đầu dò ÂĐ</a:t>
              </a:r>
            </a:p>
          </p:txBody>
        </p:sp>
        <p:sp>
          <p:nvSpPr>
            <p:cNvPr id="19476" name="Line 24">
              <a:extLst>
                <a:ext uri="{FF2B5EF4-FFF2-40B4-BE49-F238E27FC236}">
                  <a16:creationId xmlns:a16="http://schemas.microsoft.com/office/drawing/2014/main" id="{8CF92C35-83E5-4500-8C27-C1CF9626DCC3}"/>
                </a:ext>
              </a:extLst>
            </p:cNvPr>
            <p:cNvSpPr>
              <a:spLocks noChangeShapeType="1"/>
            </p:cNvSpPr>
            <p:nvPr/>
          </p:nvSpPr>
          <p:spPr bwMode="auto">
            <a:xfrm>
              <a:off x="4038600" y="31242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77" name="Line 25">
              <a:extLst>
                <a:ext uri="{FF2B5EF4-FFF2-40B4-BE49-F238E27FC236}">
                  <a16:creationId xmlns:a16="http://schemas.microsoft.com/office/drawing/2014/main" id="{CAD0A576-1F1D-46A4-B9D5-9D009E45AC4B}"/>
                </a:ext>
              </a:extLst>
            </p:cNvPr>
            <p:cNvSpPr>
              <a:spLocks noChangeShapeType="1"/>
            </p:cNvSpPr>
            <p:nvPr/>
          </p:nvSpPr>
          <p:spPr bwMode="auto">
            <a:xfrm>
              <a:off x="4038600" y="38100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78" name="Line 26">
              <a:extLst>
                <a:ext uri="{FF2B5EF4-FFF2-40B4-BE49-F238E27FC236}">
                  <a16:creationId xmlns:a16="http://schemas.microsoft.com/office/drawing/2014/main" id="{37FC5D38-537F-4EE9-86E3-D9F7FAE0136E}"/>
                </a:ext>
              </a:extLst>
            </p:cNvPr>
            <p:cNvSpPr>
              <a:spLocks noChangeShapeType="1"/>
            </p:cNvSpPr>
            <p:nvPr/>
          </p:nvSpPr>
          <p:spPr bwMode="auto">
            <a:xfrm flipH="1">
              <a:off x="1295400" y="2514600"/>
              <a:ext cx="1371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79" name="Line 27">
              <a:extLst>
                <a:ext uri="{FF2B5EF4-FFF2-40B4-BE49-F238E27FC236}">
                  <a16:creationId xmlns:a16="http://schemas.microsoft.com/office/drawing/2014/main" id="{57D754F4-0DC1-43AE-A49C-17B3E3706541}"/>
                </a:ext>
              </a:extLst>
            </p:cNvPr>
            <p:cNvSpPr>
              <a:spLocks noChangeShapeType="1"/>
            </p:cNvSpPr>
            <p:nvPr/>
          </p:nvSpPr>
          <p:spPr bwMode="auto">
            <a:xfrm>
              <a:off x="5562600" y="2514600"/>
              <a:ext cx="16002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a:extLst>
              <a:ext uri="{FF2B5EF4-FFF2-40B4-BE49-F238E27FC236}">
                <a16:creationId xmlns:a16="http://schemas.microsoft.com/office/drawing/2014/main" id="{C136A706-C6EA-4DC3-8FA1-5206350ACA45}"/>
              </a:ext>
            </a:extLst>
          </p:cNvPr>
          <p:cNvSpPr>
            <a:spLocks noGrp="1" noChangeArrowheads="1"/>
          </p:cNvSpPr>
          <p:nvPr>
            <p:ph type="title"/>
          </p:nvPr>
        </p:nvSpPr>
        <p:spPr>
          <a:xfrm>
            <a:off x="228600" y="76200"/>
            <a:ext cx="8686800" cy="1706563"/>
          </a:xfrm>
        </p:spPr>
        <p:txBody>
          <a:bodyPr/>
          <a:lstStyle/>
          <a:p>
            <a:pPr eaLnBrk="1" hangingPunct="1">
              <a:defRPr/>
            </a:pPr>
            <a:r>
              <a:rPr lang="en-US" sz="3600" b="1" dirty="0" err="1">
                <a:solidFill>
                  <a:srgbClr val="000099"/>
                </a:solidFill>
                <a:effectLst>
                  <a:outerShdw blurRad="38100" dist="38100" dir="2700000" algn="tl">
                    <a:srgbClr val="C0C0C0"/>
                  </a:outerShdw>
                </a:effectLst>
              </a:rPr>
              <a:t>Tiếp</a:t>
            </a:r>
            <a:r>
              <a:rPr lang="en-US" sz="3600" b="1" dirty="0">
                <a:solidFill>
                  <a:srgbClr val="000099"/>
                </a:solidFill>
                <a:effectLst>
                  <a:outerShdw blurRad="38100" dist="38100" dir="2700000" algn="tl">
                    <a:srgbClr val="C0C0C0"/>
                  </a:outerShdw>
                </a:effectLst>
              </a:rPr>
              <a:t> </a:t>
            </a:r>
            <a:r>
              <a:rPr lang="en-US" sz="3600" b="1" dirty="0" err="1">
                <a:solidFill>
                  <a:srgbClr val="000099"/>
                </a:solidFill>
                <a:effectLst>
                  <a:outerShdw blurRad="38100" dist="38100" dir="2700000" algn="tl">
                    <a:srgbClr val="C0C0C0"/>
                  </a:outerShdw>
                </a:effectLst>
              </a:rPr>
              <a:t>cận</a:t>
            </a:r>
            <a:r>
              <a:rPr lang="en-US" sz="3600" b="1" dirty="0">
                <a:solidFill>
                  <a:srgbClr val="000099"/>
                </a:solidFill>
                <a:effectLst>
                  <a:outerShdw blurRad="38100" dist="38100" dir="2700000" algn="tl">
                    <a:srgbClr val="C0C0C0"/>
                  </a:outerShdw>
                </a:effectLst>
              </a:rPr>
              <a:t> CLS</a:t>
            </a:r>
          </a:p>
        </p:txBody>
      </p:sp>
      <p:sp>
        <p:nvSpPr>
          <p:cNvPr id="20483" name="Text Box 5">
            <a:extLst>
              <a:ext uri="{FF2B5EF4-FFF2-40B4-BE49-F238E27FC236}">
                <a16:creationId xmlns:a16="http://schemas.microsoft.com/office/drawing/2014/main" id="{EC612753-00D6-4949-9596-B64A49B85FC6}"/>
              </a:ext>
            </a:extLst>
          </p:cNvPr>
          <p:cNvSpPr txBox="1">
            <a:spLocks noChangeArrowheads="1"/>
          </p:cNvSpPr>
          <p:nvPr/>
        </p:nvSpPr>
        <p:spPr bwMode="auto">
          <a:xfrm>
            <a:off x="2971800" y="1447800"/>
            <a:ext cx="3124200" cy="466725"/>
          </a:xfrm>
          <a:prstGeom prst="rect">
            <a:avLst/>
          </a:prstGeom>
          <a:solidFill>
            <a:srgbClr val="F9FBA3"/>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400" dirty="0" err="1"/>
              <a:t>Siêu</a:t>
            </a:r>
            <a:r>
              <a:rPr lang="en-US" altLang="en-US" sz="2400" dirty="0"/>
              <a:t> </a:t>
            </a:r>
            <a:r>
              <a:rPr lang="en-US" altLang="en-US" sz="2400" dirty="0" err="1"/>
              <a:t>âm</a:t>
            </a:r>
            <a:r>
              <a:rPr lang="en-US" altLang="en-US" sz="2400" dirty="0"/>
              <a:t> </a:t>
            </a:r>
            <a:r>
              <a:rPr lang="en-US" altLang="en-US" sz="2400" dirty="0" err="1"/>
              <a:t>đầu</a:t>
            </a:r>
            <a:r>
              <a:rPr lang="en-US" altLang="en-US" sz="2400" dirty="0"/>
              <a:t> </a:t>
            </a:r>
            <a:r>
              <a:rPr lang="en-US" altLang="en-US" sz="2400" dirty="0" err="1"/>
              <a:t>dò</a:t>
            </a:r>
            <a:r>
              <a:rPr lang="en-US" altLang="en-US" sz="2400" dirty="0"/>
              <a:t> ÂĐ</a:t>
            </a:r>
          </a:p>
        </p:txBody>
      </p:sp>
      <p:sp>
        <p:nvSpPr>
          <p:cNvPr id="20484" name="Text Box 6">
            <a:extLst>
              <a:ext uri="{FF2B5EF4-FFF2-40B4-BE49-F238E27FC236}">
                <a16:creationId xmlns:a16="http://schemas.microsoft.com/office/drawing/2014/main" id="{67FD21DA-F85F-4513-B714-C36D1D208869}"/>
              </a:ext>
            </a:extLst>
          </p:cNvPr>
          <p:cNvSpPr txBox="1">
            <a:spLocks noChangeArrowheads="1"/>
          </p:cNvSpPr>
          <p:nvPr/>
        </p:nvSpPr>
        <p:spPr bwMode="auto">
          <a:xfrm>
            <a:off x="685800" y="2362200"/>
            <a:ext cx="1524000" cy="1306513"/>
          </a:xfrm>
          <a:prstGeom prst="rect">
            <a:avLst/>
          </a:prstGeom>
          <a:solidFill>
            <a:srgbClr val="CCFF99"/>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70000"/>
              </a:lnSpc>
              <a:spcBef>
                <a:spcPct val="50000"/>
              </a:spcBef>
              <a:buFontTx/>
              <a:buChar char="•"/>
            </a:pPr>
            <a:r>
              <a:rPr lang="en-US" altLang="en-US" sz="2400"/>
              <a:t>Polyp</a:t>
            </a:r>
          </a:p>
          <a:p>
            <a:pPr eaLnBrk="1" hangingPunct="1">
              <a:lnSpc>
                <a:spcPct val="70000"/>
              </a:lnSpc>
              <a:spcBef>
                <a:spcPct val="50000"/>
              </a:spcBef>
              <a:buFontTx/>
              <a:buChar char="•"/>
            </a:pPr>
            <a:r>
              <a:rPr lang="en-US" altLang="en-US" sz="2400"/>
              <a:t>NXTC dưới niêm</a:t>
            </a:r>
          </a:p>
        </p:txBody>
      </p:sp>
      <p:sp>
        <p:nvSpPr>
          <p:cNvPr id="20485" name="Text Box 7">
            <a:extLst>
              <a:ext uri="{FF2B5EF4-FFF2-40B4-BE49-F238E27FC236}">
                <a16:creationId xmlns:a16="http://schemas.microsoft.com/office/drawing/2014/main" id="{4790CE08-E2B5-4CF4-B0B7-4FADBA9A09AA}"/>
              </a:ext>
            </a:extLst>
          </p:cNvPr>
          <p:cNvSpPr txBox="1">
            <a:spLocks noChangeArrowheads="1"/>
          </p:cNvSpPr>
          <p:nvPr/>
        </p:nvSpPr>
        <p:spPr bwMode="auto">
          <a:xfrm>
            <a:off x="685800" y="3962400"/>
            <a:ext cx="1524000" cy="1744663"/>
          </a:xfrm>
          <a:prstGeom prst="rect">
            <a:avLst/>
          </a:prstGeom>
          <a:solidFill>
            <a:srgbClr val="FCBEA2"/>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Char char="•"/>
            </a:pPr>
            <a:r>
              <a:rPr lang="en-US" altLang="en-US" sz="2400"/>
              <a:t>Nội soi</a:t>
            </a:r>
          </a:p>
          <a:p>
            <a:pPr eaLnBrk="1" hangingPunct="1">
              <a:spcBef>
                <a:spcPct val="50000"/>
              </a:spcBef>
              <a:buFontTx/>
              <a:buChar char="•"/>
            </a:pPr>
            <a:r>
              <a:rPr lang="en-US" altLang="en-US" sz="2400"/>
              <a:t>Thuyên tắc ĐMTC</a:t>
            </a:r>
          </a:p>
        </p:txBody>
      </p:sp>
      <p:sp>
        <p:nvSpPr>
          <p:cNvPr id="20486" name="Text Box 8">
            <a:extLst>
              <a:ext uri="{FF2B5EF4-FFF2-40B4-BE49-F238E27FC236}">
                <a16:creationId xmlns:a16="http://schemas.microsoft.com/office/drawing/2014/main" id="{3D01E6A6-24AE-486A-8CC9-F730C26FF4F7}"/>
              </a:ext>
            </a:extLst>
          </p:cNvPr>
          <p:cNvSpPr txBox="1">
            <a:spLocks noChangeArrowheads="1"/>
          </p:cNvSpPr>
          <p:nvPr/>
        </p:nvSpPr>
        <p:spPr bwMode="auto">
          <a:xfrm>
            <a:off x="2514600" y="2362200"/>
            <a:ext cx="1524000" cy="1306513"/>
          </a:xfrm>
          <a:prstGeom prst="rect">
            <a:avLst/>
          </a:prstGeom>
          <a:solidFill>
            <a:srgbClr val="CCFF99"/>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10000"/>
              </a:lnSpc>
              <a:spcBef>
                <a:spcPct val="50000"/>
              </a:spcBef>
            </a:pPr>
            <a:r>
              <a:rPr lang="en-US" altLang="en-US" sz="2400"/>
              <a:t>NMTC dày (&gt;/= 7mm)</a:t>
            </a:r>
          </a:p>
        </p:txBody>
      </p:sp>
      <p:sp>
        <p:nvSpPr>
          <p:cNvPr id="20487" name="Text Box 9">
            <a:extLst>
              <a:ext uri="{FF2B5EF4-FFF2-40B4-BE49-F238E27FC236}">
                <a16:creationId xmlns:a16="http://schemas.microsoft.com/office/drawing/2014/main" id="{C12FAAE8-B4D4-405F-9EB7-56CEF06596C7}"/>
              </a:ext>
            </a:extLst>
          </p:cNvPr>
          <p:cNvSpPr txBox="1">
            <a:spLocks noChangeArrowheads="1"/>
          </p:cNvSpPr>
          <p:nvPr/>
        </p:nvSpPr>
        <p:spPr bwMode="auto">
          <a:xfrm>
            <a:off x="2514600" y="4027488"/>
            <a:ext cx="1524000" cy="357187"/>
          </a:xfrm>
          <a:prstGeom prst="rect">
            <a:avLst/>
          </a:prstGeom>
          <a:solidFill>
            <a:srgbClr val="FCBEA2"/>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70000"/>
              </a:lnSpc>
              <a:spcBef>
                <a:spcPct val="50000"/>
              </a:spcBef>
            </a:pPr>
            <a:r>
              <a:rPr lang="en-US" altLang="en-US" sz="2400"/>
              <a:t>NST</a:t>
            </a:r>
          </a:p>
        </p:txBody>
      </p:sp>
      <p:sp>
        <p:nvSpPr>
          <p:cNvPr id="20488" name="Text Box 11">
            <a:extLst>
              <a:ext uri="{FF2B5EF4-FFF2-40B4-BE49-F238E27FC236}">
                <a16:creationId xmlns:a16="http://schemas.microsoft.com/office/drawing/2014/main" id="{E675F780-904A-439E-9988-A1827AADE785}"/>
              </a:ext>
            </a:extLst>
          </p:cNvPr>
          <p:cNvSpPr txBox="1">
            <a:spLocks noChangeArrowheads="1"/>
          </p:cNvSpPr>
          <p:nvPr/>
        </p:nvSpPr>
        <p:spPr bwMode="auto">
          <a:xfrm>
            <a:off x="4343400" y="2392363"/>
            <a:ext cx="2286000" cy="503237"/>
          </a:xfrm>
          <a:prstGeom prst="rect">
            <a:avLst/>
          </a:prstGeom>
          <a:solidFill>
            <a:srgbClr val="CCFF99"/>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10000"/>
              </a:lnSpc>
              <a:spcBef>
                <a:spcPct val="50000"/>
              </a:spcBef>
            </a:pPr>
            <a:r>
              <a:rPr lang="en-US" altLang="en-US" sz="2400"/>
              <a:t>Adenomyosis</a:t>
            </a:r>
          </a:p>
        </p:txBody>
      </p:sp>
      <p:sp>
        <p:nvSpPr>
          <p:cNvPr id="20489" name="Text Box 12">
            <a:extLst>
              <a:ext uri="{FF2B5EF4-FFF2-40B4-BE49-F238E27FC236}">
                <a16:creationId xmlns:a16="http://schemas.microsoft.com/office/drawing/2014/main" id="{7E91D66C-53FB-47B3-BC98-DD66E365A780}"/>
              </a:ext>
            </a:extLst>
          </p:cNvPr>
          <p:cNvSpPr txBox="1">
            <a:spLocks noChangeArrowheads="1"/>
          </p:cNvSpPr>
          <p:nvPr/>
        </p:nvSpPr>
        <p:spPr bwMode="auto">
          <a:xfrm>
            <a:off x="4572000" y="4038600"/>
            <a:ext cx="1905000" cy="1014413"/>
          </a:xfrm>
          <a:prstGeom prst="rect">
            <a:avLst/>
          </a:prstGeom>
          <a:solidFill>
            <a:srgbClr val="FCBEA2"/>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Char char="•"/>
            </a:pPr>
            <a:r>
              <a:rPr lang="en-US" altLang="en-US" sz="2400"/>
              <a:t>Nội tiết</a:t>
            </a:r>
          </a:p>
          <a:p>
            <a:pPr eaLnBrk="1" hangingPunct="1">
              <a:spcBef>
                <a:spcPct val="50000"/>
              </a:spcBef>
              <a:buFontTx/>
              <a:buChar char="•"/>
            </a:pPr>
            <a:r>
              <a:rPr lang="en-US" altLang="en-US" sz="2400"/>
              <a:t>Ngoại khoa </a:t>
            </a:r>
          </a:p>
        </p:txBody>
      </p:sp>
      <p:sp>
        <p:nvSpPr>
          <p:cNvPr id="20490" name="Text Box 13">
            <a:extLst>
              <a:ext uri="{FF2B5EF4-FFF2-40B4-BE49-F238E27FC236}">
                <a16:creationId xmlns:a16="http://schemas.microsoft.com/office/drawing/2014/main" id="{EA2AA324-65DE-4048-8456-27296D202227}"/>
              </a:ext>
            </a:extLst>
          </p:cNvPr>
          <p:cNvSpPr txBox="1">
            <a:spLocks noChangeArrowheads="1"/>
          </p:cNvSpPr>
          <p:nvPr/>
        </p:nvSpPr>
        <p:spPr bwMode="auto">
          <a:xfrm>
            <a:off x="7010400" y="2362200"/>
            <a:ext cx="1524000" cy="904875"/>
          </a:xfrm>
          <a:prstGeom prst="rect">
            <a:avLst/>
          </a:prstGeom>
          <a:solidFill>
            <a:srgbClr val="CCFF99"/>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10000"/>
              </a:lnSpc>
              <a:spcBef>
                <a:spcPct val="50000"/>
              </a:spcBef>
            </a:pPr>
            <a:r>
              <a:rPr lang="en-US" altLang="en-US" sz="2400"/>
              <a:t>Bình thường</a:t>
            </a:r>
          </a:p>
        </p:txBody>
      </p:sp>
      <p:sp>
        <p:nvSpPr>
          <p:cNvPr id="20491" name="Text Box 14">
            <a:extLst>
              <a:ext uri="{FF2B5EF4-FFF2-40B4-BE49-F238E27FC236}">
                <a16:creationId xmlns:a16="http://schemas.microsoft.com/office/drawing/2014/main" id="{4C1827CD-60C7-486E-88E8-9C8FD61374EA}"/>
              </a:ext>
            </a:extLst>
          </p:cNvPr>
          <p:cNvSpPr txBox="1">
            <a:spLocks noChangeArrowheads="1"/>
          </p:cNvSpPr>
          <p:nvPr/>
        </p:nvSpPr>
        <p:spPr bwMode="auto">
          <a:xfrm>
            <a:off x="6934200" y="4038600"/>
            <a:ext cx="1905000" cy="1379538"/>
          </a:xfrm>
          <a:prstGeom prst="rect">
            <a:avLst/>
          </a:prstGeom>
          <a:solidFill>
            <a:srgbClr val="FCBEA2"/>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Char char="•"/>
            </a:pPr>
            <a:r>
              <a:rPr lang="en-US" altLang="en-US" sz="2400"/>
              <a:t>Nội tiết</a:t>
            </a:r>
          </a:p>
          <a:p>
            <a:pPr eaLnBrk="1" hangingPunct="1">
              <a:spcBef>
                <a:spcPct val="50000"/>
              </a:spcBef>
              <a:buFontTx/>
              <a:buChar char="•"/>
            </a:pPr>
            <a:r>
              <a:rPr lang="en-US" altLang="en-US" sz="2400"/>
              <a:t>Ngoại khoa bảo tồn </a:t>
            </a:r>
          </a:p>
        </p:txBody>
      </p:sp>
      <p:sp>
        <p:nvSpPr>
          <p:cNvPr id="20492" name="Line 16">
            <a:extLst>
              <a:ext uri="{FF2B5EF4-FFF2-40B4-BE49-F238E27FC236}">
                <a16:creationId xmlns:a16="http://schemas.microsoft.com/office/drawing/2014/main" id="{B71849D3-E0FE-4FA2-806F-BBDC925E957F}"/>
              </a:ext>
            </a:extLst>
          </p:cNvPr>
          <p:cNvSpPr>
            <a:spLocks noChangeShapeType="1"/>
          </p:cNvSpPr>
          <p:nvPr/>
        </p:nvSpPr>
        <p:spPr bwMode="auto">
          <a:xfrm flipH="1">
            <a:off x="1524000" y="1981200"/>
            <a:ext cx="2895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3" name="Line 17">
            <a:extLst>
              <a:ext uri="{FF2B5EF4-FFF2-40B4-BE49-F238E27FC236}">
                <a16:creationId xmlns:a16="http://schemas.microsoft.com/office/drawing/2014/main" id="{22F96ADF-890E-48AE-8EB4-F306DDFA2B86}"/>
              </a:ext>
            </a:extLst>
          </p:cNvPr>
          <p:cNvSpPr>
            <a:spLocks noChangeShapeType="1"/>
          </p:cNvSpPr>
          <p:nvPr/>
        </p:nvSpPr>
        <p:spPr bwMode="auto">
          <a:xfrm flipH="1">
            <a:off x="3352800" y="19812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4" name="Line 18">
            <a:extLst>
              <a:ext uri="{FF2B5EF4-FFF2-40B4-BE49-F238E27FC236}">
                <a16:creationId xmlns:a16="http://schemas.microsoft.com/office/drawing/2014/main" id="{36C9E4ED-B0B8-4275-9E69-2A3B37B15739}"/>
              </a:ext>
            </a:extLst>
          </p:cNvPr>
          <p:cNvSpPr>
            <a:spLocks noChangeShapeType="1"/>
          </p:cNvSpPr>
          <p:nvPr/>
        </p:nvSpPr>
        <p:spPr bwMode="auto">
          <a:xfrm>
            <a:off x="4419600" y="1981200"/>
            <a:ext cx="11430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5" name="Line 19">
            <a:extLst>
              <a:ext uri="{FF2B5EF4-FFF2-40B4-BE49-F238E27FC236}">
                <a16:creationId xmlns:a16="http://schemas.microsoft.com/office/drawing/2014/main" id="{13A768A3-672E-4AF0-95C7-29572ACA5B7C}"/>
              </a:ext>
            </a:extLst>
          </p:cNvPr>
          <p:cNvSpPr>
            <a:spLocks noChangeShapeType="1"/>
          </p:cNvSpPr>
          <p:nvPr/>
        </p:nvSpPr>
        <p:spPr bwMode="auto">
          <a:xfrm>
            <a:off x="4495800" y="1981200"/>
            <a:ext cx="3124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6" name="Line 20">
            <a:extLst>
              <a:ext uri="{FF2B5EF4-FFF2-40B4-BE49-F238E27FC236}">
                <a16:creationId xmlns:a16="http://schemas.microsoft.com/office/drawing/2014/main" id="{8F356AED-74C7-43B4-8C8C-76A0317822E2}"/>
              </a:ext>
            </a:extLst>
          </p:cNvPr>
          <p:cNvSpPr>
            <a:spLocks noChangeShapeType="1"/>
          </p:cNvSpPr>
          <p:nvPr/>
        </p:nvSpPr>
        <p:spPr bwMode="auto">
          <a:xfrm>
            <a:off x="1371600" y="36576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7" name="Line 21">
            <a:extLst>
              <a:ext uri="{FF2B5EF4-FFF2-40B4-BE49-F238E27FC236}">
                <a16:creationId xmlns:a16="http://schemas.microsoft.com/office/drawing/2014/main" id="{3AB5469E-94BA-43BA-B9E9-378734F68C7A}"/>
              </a:ext>
            </a:extLst>
          </p:cNvPr>
          <p:cNvSpPr>
            <a:spLocks noChangeShapeType="1"/>
          </p:cNvSpPr>
          <p:nvPr/>
        </p:nvSpPr>
        <p:spPr bwMode="auto">
          <a:xfrm>
            <a:off x="3276600" y="3657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8" name="Line 22">
            <a:extLst>
              <a:ext uri="{FF2B5EF4-FFF2-40B4-BE49-F238E27FC236}">
                <a16:creationId xmlns:a16="http://schemas.microsoft.com/office/drawing/2014/main" id="{F2806F90-B357-4DD9-9181-FD6902630C63}"/>
              </a:ext>
            </a:extLst>
          </p:cNvPr>
          <p:cNvSpPr>
            <a:spLocks noChangeShapeType="1"/>
          </p:cNvSpPr>
          <p:nvPr/>
        </p:nvSpPr>
        <p:spPr bwMode="auto">
          <a:xfrm>
            <a:off x="5486400" y="2895600"/>
            <a:ext cx="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9" name="Line 23">
            <a:extLst>
              <a:ext uri="{FF2B5EF4-FFF2-40B4-BE49-F238E27FC236}">
                <a16:creationId xmlns:a16="http://schemas.microsoft.com/office/drawing/2014/main" id="{EEDD2957-0AD9-44C5-98A9-7BF41FDFD65C}"/>
              </a:ext>
            </a:extLst>
          </p:cNvPr>
          <p:cNvSpPr>
            <a:spLocks noChangeShapeType="1"/>
          </p:cNvSpPr>
          <p:nvPr/>
        </p:nvSpPr>
        <p:spPr bwMode="auto">
          <a:xfrm>
            <a:off x="7772400" y="32766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8339821-0839-4F43-98BD-828CC850DF13}"/>
              </a:ext>
            </a:extLst>
          </p:cNvPr>
          <p:cNvSpPr>
            <a:spLocks noGrp="1"/>
          </p:cNvSpPr>
          <p:nvPr>
            <p:ph type="title"/>
          </p:nvPr>
        </p:nvSpPr>
        <p:spPr>
          <a:xfrm>
            <a:off x="610579" y="4855086"/>
            <a:ext cx="7922841" cy="1320800"/>
          </a:xfrm>
        </p:spPr>
        <p:txBody>
          <a:bodyPr/>
          <a:lstStyle/>
          <a:p>
            <a:r>
              <a:rPr lang="vi-VN" dirty="0"/>
              <a:t>			</a:t>
            </a:r>
            <a:r>
              <a:rPr lang="vi-VN" dirty="0" err="1"/>
              <a:t>Thanks</a:t>
            </a:r>
            <a:r>
              <a:rPr lang="vi-VN" dirty="0"/>
              <a:t> </a:t>
            </a:r>
            <a:r>
              <a:rPr lang="vi-VN" dirty="0" err="1"/>
              <a:t>for</a:t>
            </a:r>
            <a:r>
              <a:rPr lang="vi-VN" dirty="0"/>
              <a:t> </a:t>
            </a:r>
            <a:r>
              <a:rPr lang="vi-VN" dirty="0" err="1"/>
              <a:t>listening</a:t>
            </a:r>
            <a:endParaRPr lang="en-US" dirty="0"/>
          </a:p>
        </p:txBody>
      </p:sp>
      <p:pic>
        <p:nvPicPr>
          <p:cNvPr id="5" name="Chỗ dành sẵn cho Nội dung 4" descr="Ảnh có chứa tòa nhà, trong nhà, tường&#10;&#10;Mô tả được tạo với mức tin cậy rất cao">
            <a:extLst>
              <a:ext uri="{FF2B5EF4-FFF2-40B4-BE49-F238E27FC236}">
                <a16:creationId xmlns:a16="http://schemas.microsoft.com/office/drawing/2014/main" id="{07B61EF2-7CDC-4722-9BD0-43C910BA8A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92696"/>
            <a:ext cx="8778242" cy="3657601"/>
          </a:xfrm>
        </p:spPr>
      </p:pic>
    </p:spTree>
    <p:extLst>
      <p:ext uri="{BB962C8B-B14F-4D97-AF65-F5344CB8AC3E}">
        <p14:creationId xmlns:p14="http://schemas.microsoft.com/office/powerpoint/2010/main" val="7531861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384DFC9-CDD5-43C1-9427-BD8304D657D6}"/>
              </a:ext>
            </a:extLst>
          </p:cNvPr>
          <p:cNvSpPr>
            <a:spLocks noGrp="1"/>
          </p:cNvSpPr>
          <p:nvPr>
            <p:ph type="title"/>
          </p:nvPr>
        </p:nvSpPr>
        <p:spPr>
          <a:xfrm>
            <a:off x="251521" y="188640"/>
            <a:ext cx="6705792" cy="1741760"/>
          </a:xfrm>
        </p:spPr>
        <p:txBody>
          <a:bodyPr/>
          <a:lstStyle/>
          <a:p>
            <a:r>
              <a:rPr lang="en-US" dirty="0"/>
              <a:t>References</a:t>
            </a:r>
          </a:p>
        </p:txBody>
      </p:sp>
      <p:sp>
        <p:nvSpPr>
          <p:cNvPr id="3" name="Chỗ dành sẵn cho Nội dung 2">
            <a:extLst>
              <a:ext uri="{FF2B5EF4-FFF2-40B4-BE49-F238E27FC236}">
                <a16:creationId xmlns:a16="http://schemas.microsoft.com/office/drawing/2014/main" id="{24D6D629-1696-4D67-8428-8DEAC6210006}"/>
              </a:ext>
            </a:extLst>
          </p:cNvPr>
          <p:cNvSpPr>
            <a:spLocks noGrp="1"/>
          </p:cNvSpPr>
          <p:nvPr>
            <p:ph idx="1"/>
          </p:nvPr>
        </p:nvSpPr>
        <p:spPr>
          <a:xfrm>
            <a:off x="467544" y="980728"/>
            <a:ext cx="8044409" cy="4635185"/>
          </a:xfrm>
        </p:spPr>
        <p:txBody>
          <a:bodyPr>
            <a:noAutofit/>
          </a:bodyPr>
          <a:lstStyle/>
          <a:p>
            <a:r>
              <a:rPr lang="en-US" sz="2000" dirty="0"/>
              <a:t>FIGO classification system (PALM-COEIN) for causes of abnormal uterine bleeding</a:t>
            </a:r>
            <a:r>
              <a:rPr lang="vi-VN" sz="2000" dirty="0"/>
              <a:t>. </a:t>
            </a:r>
            <a:r>
              <a:rPr lang="en-US" sz="2000" dirty="0"/>
              <a:t>2011</a:t>
            </a:r>
          </a:p>
          <a:p>
            <a:r>
              <a:rPr lang="en-US" sz="2000" dirty="0"/>
              <a:t>The two FIGO systems for normal and abnormal uterine bleeding symptoms and classification of causes of abnormal uterine bleeding in the reproductive years: 2018 revisions</a:t>
            </a:r>
          </a:p>
          <a:p>
            <a:r>
              <a:rPr lang="en-US" sz="2000" dirty="0" err="1"/>
              <a:t>Bài</a:t>
            </a:r>
            <a:r>
              <a:rPr lang="en-US" sz="2000" dirty="0"/>
              <a:t> </a:t>
            </a:r>
            <a:r>
              <a:rPr lang="en-US" sz="2000" dirty="0" err="1"/>
              <a:t>giảng</a:t>
            </a:r>
            <a:r>
              <a:rPr lang="en-US" sz="2000" dirty="0"/>
              <a:t> TBL Y6 </a:t>
            </a:r>
          </a:p>
          <a:p>
            <a:r>
              <a:rPr lang="en-US" sz="2000" dirty="0"/>
              <a:t>Slide: </a:t>
            </a:r>
            <a:r>
              <a:rPr lang="en-US" sz="2000" dirty="0" err="1"/>
              <a:t>Tiếp</a:t>
            </a:r>
            <a:r>
              <a:rPr lang="en-US" sz="2000" dirty="0"/>
              <a:t> </a:t>
            </a:r>
            <a:r>
              <a:rPr lang="en-US" sz="2000" dirty="0" err="1"/>
              <a:t>cận</a:t>
            </a:r>
            <a:r>
              <a:rPr lang="en-US" sz="2000" dirty="0"/>
              <a:t> </a:t>
            </a:r>
            <a:r>
              <a:rPr lang="en-US" sz="2000" dirty="0" err="1"/>
              <a:t>xuất</a:t>
            </a:r>
            <a:r>
              <a:rPr lang="en-US" sz="2000" dirty="0"/>
              <a:t> </a:t>
            </a:r>
            <a:r>
              <a:rPr lang="en-US" sz="2000" dirty="0" err="1"/>
              <a:t>huyết</a:t>
            </a:r>
            <a:r>
              <a:rPr lang="en-US" sz="2000" dirty="0"/>
              <a:t> </a:t>
            </a:r>
            <a:r>
              <a:rPr lang="en-US" sz="2000" dirty="0" err="1"/>
              <a:t>tử</a:t>
            </a:r>
            <a:r>
              <a:rPr lang="en-US" sz="2000" dirty="0"/>
              <a:t> </a:t>
            </a:r>
            <a:r>
              <a:rPr lang="en-US" sz="2000" dirty="0" err="1"/>
              <a:t>cung</a:t>
            </a:r>
            <a:r>
              <a:rPr lang="en-US" sz="2000" dirty="0"/>
              <a:t> </a:t>
            </a:r>
            <a:r>
              <a:rPr lang="en-US" sz="2000" dirty="0" err="1"/>
              <a:t>bất</a:t>
            </a:r>
            <a:r>
              <a:rPr lang="en-US" sz="2000" dirty="0"/>
              <a:t> </a:t>
            </a:r>
            <a:r>
              <a:rPr lang="en-US" sz="2000" dirty="0" err="1"/>
              <a:t>th</a:t>
            </a:r>
            <a:r>
              <a:rPr lang="vi-VN" sz="2000" dirty="0"/>
              <a:t>ư</a:t>
            </a:r>
            <a:r>
              <a:rPr lang="en-US" sz="2000" dirty="0" err="1"/>
              <a:t>ờng</a:t>
            </a:r>
            <a:r>
              <a:rPr lang="en-US" sz="2000" dirty="0"/>
              <a:t> – </a:t>
            </a:r>
            <a:r>
              <a:rPr lang="en-US" sz="2000" dirty="0" err="1"/>
              <a:t>ThS</a:t>
            </a:r>
            <a:r>
              <a:rPr lang="en-US" sz="2000" dirty="0"/>
              <a:t>. BS V</a:t>
            </a:r>
            <a:r>
              <a:rPr lang="vi-VN" sz="2000" dirty="0"/>
              <a:t>ư</a:t>
            </a:r>
            <a:r>
              <a:rPr lang="en-US" sz="2000" dirty="0" err="1"/>
              <a:t>ơng</a:t>
            </a:r>
            <a:r>
              <a:rPr lang="en-US" sz="2000" dirty="0"/>
              <a:t> </a:t>
            </a:r>
            <a:r>
              <a:rPr lang="en-US" sz="2000" dirty="0" err="1"/>
              <a:t>Thị</a:t>
            </a:r>
            <a:r>
              <a:rPr lang="en-US" sz="2000" dirty="0"/>
              <a:t> </a:t>
            </a:r>
            <a:r>
              <a:rPr lang="en-US" sz="2000" dirty="0" err="1"/>
              <a:t>Ngọc</a:t>
            </a:r>
            <a:r>
              <a:rPr lang="en-US" sz="2000" dirty="0"/>
              <a:t> Lan.</a:t>
            </a:r>
          </a:p>
          <a:p>
            <a:r>
              <a:rPr lang="en-US" sz="2000" dirty="0"/>
              <a:t>Yu Sun, </a:t>
            </a:r>
            <a:r>
              <a:rPr lang="en-US" sz="2000" dirty="0" err="1"/>
              <a:t>MSca</a:t>
            </a:r>
            <a:r>
              <a:rPr lang="en-US" sz="2000" dirty="0"/>
              <a:t> , </a:t>
            </a:r>
            <a:r>
              <a:rPr lang="en-US" sz="2000" dirty="0" err="1"/>
              <a:t>Yuzhu</a:t>
            </a:r>
            <a:r>
              <a:rPr lang="en-US" sz="2000" dirty="0"/>
              <a:t> Wang, </a:t>
            </a:r>
            <a:r>
              <a:rPr lang="en-US" sz="2000" dirty="0" err="1"/>
              <a:t>MScb</a:t>
            </a:r>
            <a:r>
              <a:rPr lang="en-US" sz="2000" dirty="0"/>
              <a:t>, et al. Prevalence of abnormal uterine bleeding according to new International Federation of Gynecology and Obstetrics classification in Chinese women of reproductive age</a:t>
            </a:r>
            <a:r>
              <a:rPr lang="en-US" sz="2000" i="1" dirty="0">
                <a:solidFill>
                  <a:schemeClr val="tx1"/>
                </a:solidFill>
              </a:rPr>
              <a:t>. </a:t>
            </a:r>
            <a:r>
              <a:rPr lang="it-IT" sz="2000" i="1" dirty="0">
                <a:solidFill>
                  <a:schemeClr val="tx1"/>
                </a:solidFill>
                <a:hlinkClick r:id="rId2" tooltip="Medicine.">
                  <a:extLst>
                    <a:ext uri="{A12FA001-AC4F-418D-AE19-62706E023703}">
                      <ahyp:hlinkClr xmlns:ahyp="http://schemas.microsoft.com/office/drawing/2018/hyperlinkcolor" val="tx"/>
                    </a:ext>
                  </a:extLst>
                </a:hlinkClick>
              </a:rPr>
              <a:t>Medicine (Baltimore).</a:t>
            </a:r>
            <a:r>
              <a:rPr lang="it-IT" sz="2000" dirty="0"/>
              <a:t> 2018 Aug;97(31):e11457</a:t>
            </a:r>
            <a:endParaRPr lang="en-US" sz="2000" dirty="0"/>
          </a:p>
          <a:p>
            <a:r>
              <a:rPr lang="en-US" sz="2000" dirty="0"/>
              <a:t>Philipp CS, </a:t>
            </a:r>
            <a:r>
              <a:rPr lang="en-US" sz="2000" dirty="0" err="1"/>
              <a:t>Faiz</a:t>
            </a:r>
            <a:r>
              <a:rPr lang="en-US" sz="2000" dirty="0"/>
              <a:t> A, Dowling NF, et al. Development of a screening tool for identifying women with menorrhagia for hemostatic evaluation. </a:t>
            </a:r>
            <a:r>
              <a:rPr lang="en-US" sz="2000" i="1" dirty="0"/>
              <a:t>Am J </a:t>
            </a:r>
            <a:r>
              <a:rPr lang="en-US" sz="2000" i="1" dirty="0" err="1"/>
              <a:t>Obstet</a:t>
            </a:r>
            <a:r>
              <a:rPr lang="en-US" sz="2000" i="1" dirty="0"/>
              <a:t> Gynecol</a:t>
            </a:r>
            <a:r>
              <a:rPr lang="en-US" sz="2000" dirty="0"/>
              <a:t>. 2008;198(2):163.e1-163.e8.</a:t>
            </a:r>
          </a:p>
          <a:p>
            <a:endParaRPr lang="en-US" sz="2000" dirty="0"/>
          </a:p>
        </p:txBody>
      </p:sp>
    </p:spTree>
    <p:extLst>
      <p:ext uri="{BB962C8B-B14F-4D97-AF65-F5344CB8AC3E}">
        <p14:creationId xmlns:p14="http://schemas.microsoft.com/office/powerpoint/2010/main" val="10146115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9552" y="836712"/>
            <a:ext cx="8604448" cy="4968551"/>
          </a:xfrm>
        </p:spPr>
        <p:txBody>
          <a:bodyPr>
            <a:normAutofit/>
          </a:bodyPr>
          <a:lstStyle/>
          <a:p>
            <a:pPr marL="0" indent="0">
              <a:buNone/>
            </a:pPr>
            <a:r>
              <a:rPr lang="en-US" dirty="0">
                <a:hlinkClick r:id="rId2"/>
              </a:rPr>
              <a:t>https://www.uptodate.com/contents/postmenopausal-uterine-bleeding?search=abnormal%20uterine%20bleeding%20menopause&amp;source=search_result&amp;selectedTitle=1~150&amp;usage_type=default&amp;display_rank=1#H5</a:t>
            </a:r>
            <a:endParaRPr lang="en-US" dirty="0"/>
          </a:p>
          <a:p>
            <a:pPr marL="0" indent="0">
              <a:buNone/>
            </a:pPr>
            <a:r>
              <a:rPr lang="en-US" dirty="0">
                <a:hlinkClick r:id="rId3"/>
              </a:rPr>
              <a:t>https://www.uptodate.com/contents/society-guideline-links-abnormal-uterine-bleeding?topicRef=5421&amp;source=see_link#H3608677014</a:t>
            </a:r>
            <a:endParaRPr lang="en-US" dirty="0"/>
          </a:p>
          <a:p>
            <a:pPr marL="0" indent="0">
              <a:buNone/>
            </a:pPr>
            <a:r>
              <a:rPr lang="en-US" dirty="0">
                <a:hlinkClick r:id="rId4"/>
              </a:rPr>
              <a:t>https://www.ncbi.nlm.nih.gov/pmc/articles/PMC3702059/</a:t>
            </a:r>
          </a:p>
          <a:p>
            <a:pPr marL="0" indent="0">
              <a:buNone/>
            </a:pPr>
            <a:r>
              <a:rPr lang="en-US" dirty="0">
                <a:hlinkClick r:id="rId4"/>
              </a:rPr>
              <a:t>https://www.ncbi.nlm.nih.gov/pubmed/30075511</a:t>
            </a:r>
          </a:p>
        </p:txBody>
      </p:sp>
    </p:spTree>
    <p:extLst>
      <p:ext uri="{BB962C8B-B14F-4D97-AF65-F5344CB8AC3E}">
        <p14:creationId xmlns:p14="http://schemas.microsoft.com/office/powerpoint/2010/main" val="354053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C89F1CF-34B8-439B-B9A7-04458215C01C}"/>
              </a:ext>
            </a:extLst>
          </p:cNvPr>
          <p:cNvSpPr>
            <a:spLocks noGrp="1"/>
          </p:cNvSpPr>
          <p:nvPr>
            <p:ph type="title"/>
          </p:nvPr>
        </p:nvSpPr>
        <p:spPr/>
        <p:txBody>
          <a:bodyPr/>
          <a:lstStyle/>
          <a:p>
            <a:r>
              <a:rPr lang="en-US" dirty="0" err="1"/>
              <a:t>Hệ</a:t>
            </a:r>
            <a:r>
              <a:rPr lang="en-US" dirty="0"/>
              <a:t> </a:t>
            </a:r>
            <a:r>
              <a:rPr lang="en-US" dirty="0" err="1"/>
              <a:t>thống</a:t>
            </a:r>
            <a:r>
              <a:rPr lang="en-US" dirty="0"/>
              <a:t> 1</a:t>
            </a:r>
          </a:p>
        </p:txBody>
      </p:sp>
      <p:sp>
        <p:nvSpPr>
          <p:cNvPr id="3" name="Chỗ dành sẵn cho Nội dung 2">
            <a:extLst>
              <a:ext uri="{FF2B5EF4-FFF2-40B4-BE49-F238E27FC236}">
                <a16:creationId xmlns:a16="http://schemas.microsoft.com/office/drawing/2014/main" id="{B9AA346F-CEA4-43F2-9FDE-37841180D9D0}"/>
              </a:ext>
            </a:extLst>
          </p:cNvPr>
          <p:cNvSpPr>
            <a:spLocks noGrp="1"/>
          </p:cNvSpPr>
          <p:nvPr>
            <p:ph idx="1"/>
          </p:nvPr>
        </p:nvSpPr>
        <p:spPr/>
        <p:txBody>
          <a:bodyPr/>
          <a:lstStyle/>
          <a:p>
            <a:endParaRPr lang="en-US"/>
          </a:p>
        </p:txBody>
      </p:sp>
      <p:pic>
        <p:nvPicPr>
          <p:cNvPr id="4" name="Hình ảnh 3">
            <a:extLst>
              <a:ext uri="{FF2B5EF4-FFF2-40B4-BE49-F238E27FC236}">
                <a16:creationId xmlns:a16="http://schemas.microsoft.com/office/drawing/2014/main" id="{FDFCF754-FFAE-45C6-B19F-B5D57E4D1378}"/>
              </a:ext>
            </a:extLst>
          </p:cNvPr>
          <p:cNvPicPr>
            <a:picLocks noChangeAspect="1"/>
          </p:cNvPicPr>
          <p:nvPr/>
        </p:nvPicPr>
        <p:blipFill rotWithShape="1">
          <a:blip r:embed="rId3"/>
          <a:srcRect l="20075" t="20850" r="19288" b="9381"/>
          <a:stretch/>
        </p:blipFill>
        <p:spPr>
          <a:xfrm>
            <a:off x="323302" y="1270000"/>
            <a:ext cx="8497395" cy="5496997"/>
          </a:xfrm>
          <a:prstGeom prst="rect">
            <a:avLst/>
          </a:prstGeom>
        </p:spPr>
      </p:pic>
    </p:spTree>
    <p:extLst>
      <p:ext uri="{BB962C8B-B14F-4D97-AF65-F5344CB8AC3E}">
        <p14:creationId xmlns:p14="http://schemas.microsoft.com/office/powerpoint/2010/main" val="1116014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ỗ dành sẵn cho Nội dung 4">
            <a:extLst>
              <a:ext uri="{FF2B5EF4-FFF2-40B4-BE49-F238E27FC236}">
                <a16:creationId xmlns:a16="http://schemas.microsoft.com/office/drawing/2014/main" id="{8E3DEEF1-91A3-45BC-ABE6-1FEF9FC9E270}"/>
              </a:ext>
            </a:extLst>
          </p:cNvPr>
          <p:cNvGraphicFramePr>
            <a:graphicFrameLocks noGrp="1"/>
          </p:cNvGraphicFramePr>
          <p:nvPr>
            <p:ph sz="half" idx="1"/>
            <p:extLst>
              <p:ext uri="{D42A27DB-BD31-4B8C-83A1-F6EECF244321}">
                <p14:modId xmlns:p14="http://schemas.microsoft.com/office/powerpoint/2010/main" val="3822069370"/>
              </p:ext>
            </p:extLst>
          </p:nvPr>
        </p:nvGraphicFramePr>
        <p:xfrm>
          <a:off x="323528" y="407487"/>
          <a:ext cx="8496944" cy="6043026"/>
        </p:xfrm>
        <a:graphic>
          <a:graphicData uri="http://schemas.openxmlformats.org/drawingml/2006/table">
            <a:tbl>
              <a:tblPr firstRow="1" bandRow="1">
                <a:tableStyleId>{5C22544A-7EE6-4342-B048-85BDC9FD1C3A}</a:tableStyleId>
              </a:tblPr>
              <a:tblGrid>
                <a:gridCol w="3847673">
                  <a:extLst>
                    <a:ext uri="{9D8B030D-6E8A-4147-A177-3AD203B41FA5}">
                      <a16:colId xmlns:a16="http://schemas.microsoft.com/office/drawing/2014/main" val="2819468684"/>
                    </a:ext>
                  </a:extLst>
                </a:gridCol>
                <a:gridCol w="4649271">
                  <a:extLst>
                    <a:ext uri="{9D8B030D-6E8A-4147-A177-3AD203B41FA5}">
                      <a16:colId xmlns:a16="http://schemas.microsoft.com/office/drawing/2014/main" val="2299809909"/>
                    </a:ext>
                  </a:extLst>
                </a:gridCol>
              </a:tblGrid>
              <a:tr h="843522">
                <a:tc>
                  <a:txBody>
                    <a:bodyPr/>
                    <a:lstStyle/>
                    <a:p>
                      <a:r>
                        <a:rPr lang="vi-VN" sz="2400" dirty="0"/>
                        <a:t>Danh </a:t>
                      </a:r>
                      <a:r>
                        <a:rPr lang="vi-VN" sz="2400" dirty="0" err="1"/>
                        <a:t>sách</a:t>
                      </a:r>
                      <a:r>
                        <a:rPr lang="vi-VN" sz="2400" dirty="0"/>
                        <a:t> Sinh viên</a:t>
                      </a:r>
                      <a:endParaRPr lang="en-US" sz="2400" dirty="0"/>
                    </a:p>
                  </a:txBody>
                  <a:tcPr/>
                </a:tc>
                <a:tc>
                  <a:txBody>
                    <a:bodyPr/>
                    <a:lstStyle/>
                    <a:p>
                      <a:r>
                        <a:rPr lang="vi-VN" sz="2400" dirty="0"/>
                        <a:t>Phân công</a:t>
                      </a:r>
                      <a:endParaRPr lang="en-US" sz="2400" dirty="0"/>
                    </a:p>
                  </a:txBody>
                  <a:tcPr/>
                </a:tc>
                <a:extLst>
                  <a:ext uri="{0D108BD9-81ED-4DB2-BD59-A6C34878D82A}">
                    <a16:rowId xmlns:a16="http://schemas.microsoft.com/office/drawing/2014/main" val="3887566259"/>
                  </a:ext>
                </a:extLst>
              </a:tr>
              <a:tr h="843522">
                <a:tc>
                  <a:txBody>
                    <a:bodyPr/>
                    <a:lstStyle/>
                    <a:p>
                      <a:r>
                        <a:rPr lang="vi-VN" sz="2400" dirty="0" err="1"/>
                        <a:t>Trịnh</a:t>
                      </a:r>
                      <a:r>
                        <a:rPr lang="vi-VN" sz="2400" dirty="0"/>
                        <a:t> </a:t>
                      </a:r>
                      <a:r>
                        <a:rPr lang="vi-VN" sz="2400" dirty="0" err="1"/>
                        <a:t>Thị</a:t>
                      </a:r>
                      <a:r>
                        <a:rPr lang="vi-VN" sz="2400" dirty="0"/>
                        <a:t> </a:t>
                      </a:r>
                      <a:r>
                        <a:rPr lang="vi-VN" sz="2400" dirty="0" err="1"/>
                        <a:t>Thúy</a:t>
                      </a:r>
                      <a:r>
                        <a:rPr lang="vi-VN" sz="2400" dirty="0"/>
                        <a:t> An</a:t>
                      </a:r>
                      <a:endParaRPr lang="en-US" sz="2400" dirty="0"/>
                    </a:p>
                  </a:txBody>
                  <a:tcPr/>
                </a:tc>
                <a:tc>
                  <a:txBody>
                    <a:bodyPr/>
                    <a:lstStyle/>
                    <a:p>
                      <a:r>
                        <a:rPr lang="vi-VN" sz="2400" dirty="0"/>
                        <a:t>AUB – C, </a:t>
                      </a:r>
                      <a:r>
                        <a:rPr lang="vi-VN" sz="2400" dirty="0" err="1"/>
                        <a:t>độ</a:t>
                      </a:r>
                      <a:r>
                        <a:rPr lang="vi-VN" sz="2400" dirty="0"/>
                        <a:t> </a:t>
                      </a:r>
                      <a:r>
                        <a:rPr lang="vi-VN" sz="2400" dirty="0" err="1"/>
                        <a:t>tuổi</a:t>
                      </a:r>
                      <a:r>
                        <a:rPr lang="vi-VN" sz="2400" dirty="0"/>
                        <a:t> </a:t>
                      </a:r>
                      <a:r>
                        <a:rPr lang="vi-VN" sz="2400" dirty="0" err="1"/>
                        <a:t>dậy</a:t>
                      </a:r>
                      <a:r>
                        <a:rPr lang="vi-VN" sz="2400" dirty="0"/>
                        <a:t> </a:t>
                      </a:r>
                      <a:r>
                        <a:rPr lang="vi-VN" sz="2400" dirty="0" err="1"/>
                        <a:t>thì</a:t>
                      </a:r>
                      <a:br>
                        <a:rPr lang="vi-VN" sz="2400" dirty="0"/>
                      </a:br>
                      <a:r>
                        <a:rPr lang="vi-VN" sz="2400" dirty="0" err="1"/>
                        <a:t>Case</a:t>
                      </a:r>
                      <a:r>
                        <a:rPr lang="vi-VN" sz="2400" dirty="0"/>
                        <a:t> lâm sang, </a:t>
                      </a:r>
                      <a:r>
                        <a:rPr lang="vi-VN" sz="2400" dirty="0" err="1"/>
                        <a:t>vietsub</a:t>
                      </a:r>
                      <a:endParaRPr lang="en-US" sz="2400" dirty="0"/>
                    </a:p>
                  </a:txBody>
                  <a:tcPr/>
                </a:tc>
                <a:extLst>
                  <a:ext uri="{0D108BD9-81ED-4DB2-BD59-A6C34878D82A}">
                    <a16:rowId xmlns:a16="http://schemas.microsoft.com/office/drawing/2014/main" val="3534716196"/>
                  </a:ext>
                </a:extLst>
              </a:tr>
              <a:tr h="843522">
                <a:tc>
                  <a:txBody>
                    <a:bodyPr/>
                    <a:lstStyle/>
                    <a:p>
                      <a:r>
                        <a:rPr lang="vi-VN" sz="2400" dirty="0" err="1"/>
                        <a:t>Hoàng</a:t>
                      </a:r>
                      <a:r>
                        <a:rPr lang="vi-VN" sz="2400" dirty="0"/>
                        <a:t> </a:t>
                      </a:r>
                      <a:r>
                        <a:rPr lang="vi-VN" sz="2400" dirty="0" err="1"/>
                        <a:t>Tiến</a:t>
                      </a:r>
                      <a:r>
                        <a:rPr lang="vi-VN" sz="2400" dirty="0"/>
                        <a:t> </a:t>
                      </a:r>
                      <a:r>
                        <a:rPr lang="en-US" sz="2400" dirty="0"/>
                        <a:t>Đ</a:t>
                      </a:r>
                      <a:r>
                        <a:rPr lang="vi-VN" sz="2400" dirty="0" err="1"/>
                        <a:t>ạt</a:t>
                      </a:r>
                      <a:endParaRPr lang="en-US" sz="2400" dirty="0"/>
                    </a:p>
                  </a:txBody>
                  <a:tcPr/>
                </a:tc>
                <a:tc>
                  <a:txBody>
                    <a:bodyPr/>
                    <a:lstStyle/>
                    <a:p>
                      <a:r>
                        <a:rPr lang="vi-VN" sz="2400" dirty="0"/>
                        <a:t>AUB – M, AUB – E</a:t>
                      </a:r>
                      <a:br>
                        <a:rPr lang="vi-VN" sz="2400" dirty="0"/>
                      </a:br>
                      <a:r>
                        <a:rPr lang="vi-VN" sz="2400" dirty="0"/>
                        <a:t>AUB / quanh </a:t>
                      </a:r>
                      <a:r>
                        <a:rPr lang="vi-VN" sz="2400" dirty="0" err="1"/>
                        <a:t>mãn</a:t>
                      </a:r>
                      <a:r>
                        <a:rPr lang="vi-VN" sz="2400" dirty="0"/>
                        <a:t> kinh, </a:t>
                      </a:r>
                      <a:r>
                        <a:rPr lang="vi-VN" sz="2400" dirty="0" err="1"/>
                        <a:t>vietsub</a:t>
                      </a:r>
                      <a:endParaRPr lang="en-US" sz="2400" dirty="0"/>
                    </a:p>
                  </a:txBody>
                  <a:tcPr/>
                </a:tc>
                <a:extLst>
                  <a:ext uri="{0D108BD9-81ED-4DB2-BD59-A6C34878D82A}">
                    <a16:rowId xmlns:a16="http://schemas.microsoft.com/office/drawing/2014/main" val="317578656"/>
                  </a:ext>
                </a:extLst>
              </a:tr>
              <a:tr h="538394">
                <a:tc>
                  <a:txBody>
                    <a:bodyPr/>
                    <a:lstStyle/>
                    <a:p>
                      <a:r>
                        <a:rPr lang="vi-VN" sz="2400" dirty="0" err="1"/>
                        <a:t>Nguyễn</a:t>
                      </a:r>
                      <a:r>
                        <a:rPr lang="vi-VN" sz="2400" dirty="0"/>
                        <a:t> Sơn </a:t>
                      </a:r>
                      <a:r>
                        <a:rPr lang="vi-VN" sz="2400" dirty="0" err="1"/>
                        <a:t>Hải</a:t>
                      </a:r>
                      <a:endParaRPr lang="vi-VN" sz="2400" dirty="0"/>
                    </a:p>
                  </a:txBody>
                  <a:tcPr/>
                </a:tc>
                <a:tc>
                  <a:txBody>
                    <a:bodyPr/>
                    <a:lstStyle/>
                    <a:p>
                      <a:r>
                        <a:rPr lang="vi-VN" sz="2400" dirty="0"/>
                        <a:t>Phân </a:t>
                      </a:r>
                      <a:r>
                        <a:rPr lang="vi-VN" sz="2400" dirty="0" err="1"/>
                        <a:t>loại</a:t>
                      </a:r>
                      <a:r>
                        <a:rPr lang="vi-VN" sz="2400" dirty="0"/>
                        <a:t> FIGO</a:t>
                      </a:r>
                      <a:endParaRPr lang="en-US" sz="2400" dirty="0"/>
                    </a:p>
                  </a:txBody>
                  <a:tcPr/>
                </a:tc>
                <a:extLst>
                  <a:ext uri="{0D108BD9-81ED-4DB2-BD59-A6C34878D82A}">
                    <a16:rowId xmlns:a16="http://schemas.microsoft.com/office/drawing/2014/main" val="1003541647"/>
                  </a:ext>
                </a:extLst>
              </a:tr>
              <a:tr h="576064">
                <a:tc>
                  <a:txBody>
                    <a:bodyPr/>
                    <a:lstStyle/>
                    <a:p>
                      <a:r>
                        <a:rPr lang="vi-VN" sz="2400" dirty="0" err="1"/>
                        <a:t>Nguyễn</a:t>
                      </a:r>
                      <a:r>
                        <a:rPr lang="vi-VN" sz="2400" dirty="0"/>
                        <a:t> </a:t>
                      </a:r>
                      <a:r>
                        <a:rPr lang="vi-VN" sz="2400" dirty="0" err="1"/>
                        <a:t>Khải</a:t>
                      </a:r>
                      <a:r>
                        <a:rPr lang="vi-VN" sz="2400" dirty="0"/>
                        <a:t> </a:t>
                      </a:r>
                      <a:r>
                        <a:rPr lang="vi-VN" sz="2400" dirty="0" err="1"/>
                        <a:t>Hoàn</a:t>
                      </a:r>
                      <a:endParaRPr lang="en-US" sz="2400" dirty="0"/>
                    </a:p>
                  </a:txBody>
                  <a:tcPr/>
                </a:tc>
                <a:tc>
                  <a:txBody>
                    <a:bodyPr/>
                    <a:lstStyle/>
                    <a:p>
                      <a:r>
                        <a:rPr lang="en-US" sz="2400" dirty="0" err="1"/>
                        <a:t>Đại</a:t>
                      </a:r>
                      <a:r>
                        <a:rPr lang="vi-VN" sz="2400" dirty="0"/>
                        <a:t> cương</a:t>
                      </a:r>
                      <a:endParaRPr lang="en-US" sz="2400" dirty="0"/>
                    </a:p>
                  </a:txBody>
                  <a:tcPr/>
                </a:tc>
                <a:extLst>
                  <a:ext uri="{0D108BD9-81ED-4DB2-BD59-A6C34878D82A}">
                    <a16:rowId xmlns:a16="http://schemas.microsoft.com/office/drawing/2014/main" val="1347015209"/>
                  </a:ext>
                </a:extLst>
              </a:tr>
              <a:tr h="843522">
                <a:tc>
                  <a:txBody>
                    <a:bodyPr/>
                    <a:lstStyle/>
                    <a:p>
                      <a:r>
                        <a:rPr lang="vi-VN" sz="2400" dirty="0"/>
                        <a:t>Lương Duy </a:t>
                      </a:r>
                      <a:r>
                        <a:rPr lang="vi-VN" sz="2400" dirty="0" err="1"/>
                        <a:t>Khải</a:t>
                      </a:r>
                      <a:endParaRPr lang="en-US" sz="2400" dirty="0"/>
                    </a:p>
                  </a:txBody>
                  <a:tcPr/>
                </a:tc>
                <a:tc>
                  <a:txBody>
                    <a:bodyPr/>
                    <a:lstStyle/>
                    <a:p>
                      <a:r>
                        <a:rPr lang="vi-VN" sz="2400" dirty="0"/>
                        <a:t>AUB – O</a:t>
                      </a:r>
                      <a:br>
                        <a:rPr lang="vi-VN" sz="2400" dirty="0"/>
                      </a:br>
                      <a:r>
                        <a:rPr lang="vi-VN" sz="2400" dirty="0"/>
                        <a:t>AUB/ </a:t>
                      </a:r>
                      <a:r>
                        <a:rPr lang="vi-VN" sz="2400" dirty="0" err="1"/>
                        <a:t>sản</a:t>
                      </a:r>
                      <a:r>
                        <a:rPr lang="vi-VN" sz="2400" dirty="0"/>
                        <a:t> </a:t>
                      </a:r>
                      <a:r>
                        <a:rPr lang="vi-VN" sz="2400" dirty="0" err="1"/>
                        <a:t>phụ</a:t>
                      </a:r>
                      <a:endParaRPr lang="en-US" sz="2400" dirty="0"/>
                    </a:p>
                  </a:txBody>
                  <a:tcPr/>
                </a:tc>
                <a:extLst>
                  <a:ext uri="{0D108BD9-81ED-4DB2-BD59-A6C34878D82A}">
                    <a16:rowId xmlns:a16="http://schemas.microsoft.com/office/drawing/2014/main" val="4129691629"/>
                  </a:ext>
                </a:extLst>
              </a:tr>
              <a:tr h="843522">
                <a:tc>
                  <a:txBody>
                    <a:bodyPr/>
                    <a:lstStyle/>
                    <a:p>
                      <a:r>
                        <a:rPr lang="vi-VN" sz="2400" dirty="0"/>
                        <a:t>Lê Mai </a:t>
                      </a:r>
                      <a:r>
                        <a:rPr lang="vi-VN" sz="2400" dirty="0" err="1"/>
                        <a:t>Thùy</a:t>
                      </a:r>
                      <a:r>
                        <a:rPr lang="vi-VN" sz="2400" dirty="0"/>
                        <a:t> Linh</a:t>
                      </a:r>
                      <a:endParaRPr lang="en-US" sz="2400" dirty="0"/>
                    </a:p>
                  </a:txBody>
                  <a:tcPr/>
                </a:tc>
                <a:tc>
                  <a:txBody>
                    <a:bodyPr/>
                    <a:lstStyle/>
                    <a:p>
                      <a:r>
                        <a:rPr lang="vi-VN" sz="2400" noProof="1"/>
                        <a:t>AUB – P, AUB - A , AUB - L</a:t>
                      </a:r>
                    </a:p>
                    <a:p>
                      <a:r>
                        <a:rPr lang="vi-VN" sz="2400" noProof="1"/>
                        <a:t>Cập nhật FIGO, vietsub. </a:t>
                      </a:r>
                    </a:p>
                    <a:p>
                      <a:r>
                        <a:rPr lang="vi-VN" sz="2400" dirty="0" err="1"/>
                        <a:t>Dàn</a:t>
                      </a:r>
                      <a:r>
                        <a:rPr lang="vi-VN" sz="2400" dirty="0"/>
                        <a:t> </a:t>
                      </a:r>
                      <a:r>
                        <a:rPr lang="vi-VN" sz="2400" dirty="0" err="1"/>
                        <a:t>bài</a:t>
                      </a:r>
                      <a:r>
                        <a:rPr lang="vi-VN" sz="2400" dirty="0"/>
                        <a:t>, ý </a:t>
                      </a:r>
                      <a:r>
                        <a:rPr lang="vi-VN" sz="2400" dirty="0" err="1"/>
                        <a:t>tưởng</a:t>
                      </a:r>
                      <a:r>
                        <a:rPr lang="vi-VN" sz="2400" dirty="0"/>
                        <a:t>, </a:t>
                      </a:r>
                      <a:r>
                        <a:rPr lang="vi-VN" sz="2400" dirty="0" err="1"/>
                        <a:t>tổng</a:t>
                      </a:r>
                      <a:r>
                        <a:rPr lang="vi-VN" sz="2400" dirty="0"/>
                        <a:t> </a:t>
                      </a:r>
                      <a:r>
                        <a:rPr lang="vi-VN" sz="2400" dirty="0" err="1"/>
                        <a:t>hợp</a:t>
                      </a:r>
                      <a:r>
                        <a:rPr lang="vi-VN" sz="2400" dirty="0"/>
                        <a:t>, </a:t>
                      </a:r>
                      <a:r>
                        <a:rPr lang="vi-VN" sz="2400" dirty="0" err="1"/>
                        <a:t>trình</a:t>
                      </a:r>
                      <a:r>
                        <a:rPr lang="vi-VN" sz="2400" dirty="0"/>
                        <a:t> </a:t>
                      </a:r>
                      <a:r>
                        <a:rPr lang="vi-VN" sz="2400" dirty="0" err="1"/>
                        <a:t>bày</a:t>
                      </a:r>
                      <a:r>
                        <a:rPr lang="vi-VN" sz="2400" dirty="0"/>
                        <a:t>, </a:t>
                      </a:r>
                      <a:r>
                        <a:rPr lang="vi-VN" sz="2400" dirty="0" err="1"/>
                        <a:t>hình</a:t>
                      </a:r>
                      <a:r>
                        <a:rPr lang="vi-VN" sz="2400" dirty="0"/>
                        <a:t> </a:t>
                      </a:r>
                      <a:r>
                        <a:rPr lang="vi-VN" sz="2400" dirty="0" err="1"/>
                        <a:t>ảnh</a:t>
                      </a:r>
                      <a:r>
                        <a:rPr lang="vi-VN" sz="2400" dirty="0"/>
                        <a:t>, phân công</a:t>
                      </a:r>
                      <a:endParaRPr lang="en-US" sz="2400" dirty="0"/>
                    </a:p>
                  </a:txBody>
                  <a:tcPr/>
                </a:tc>
                <a:extLst>
                  <a:ext uri="{0D108BD9-81ED-4DB2-BD59-A6C34878D82A}">
                    <a16:rowId xmlns:a16="http://schemas.microsoft.com/office/drawing/2014/main" val="3597732617"/>
                  </a:ext>
                </a:extLst>
              </a:tr>
            </a:tbl>
          </a:graphicData>
        </a:graphic>
      </p:graphicFrame>
    </p:spTree>
    <p:extLst>
      <p:ext uri="{BB962C8B-B14F-4D97-AF65-F5344CB8AC3E}">
        <p14:creationId xmlns:p14="http://schemas.microsoft.com/office/powerpoint/2010/main" val="1135863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ỗ dành sẵn cho Nội dung 3">
            <a:extLst>
              <a:ext uri="{FF2B5EF4-FFF2-40B4-BE49-F238E27FC236}">
                <a16:creationId xmlns:a16="http://schemas.microsoft.com/office/drawing/2014/main" id="{E31A6DB1-E851-443F-BC95-E8A09D210E3B}"/>
              </a:ext>
            </a:extLst>
          </p:cNvPr>
          <p:cNvGraphicFramePr>
            <a:graphicFrameLocks noGrp="1"/>
          </p:cNvGraphicFramePr>
          <p:nvPr>
            <p:ph idx="1"/>
            <p:extLst>
              <p:ext uri="{D42A27DB-BD31-4B8C-83A1-F6EECF244321}">
                <p14:modId xmlns:p14="http://schemas.microsoft.com/office/powerpoint/2010/main" val="4210238212"/>
              </p:ext>
            </p:extLst>
          </p:nvPr>
        </p:nvGraphicFramePr>
        <p:xfrm>
          <a:off x="323528" y="332656"/>
          <a:ext cx="7992888" cy="5976664"/>
        </p:xfrm>
        <a:graphic>
          <a:graphicData uri="http://schemas.openxmlformats.org/drawingml/2006/table">
            <a:tbl>
              <a:tblPr>
                <a:tableStyleId>{5C22544A-7EE6-4342-B048-85BDC9FD1C3A}</a:tableStyleId>
              </a:tblPr>
              <a:tblGrid>
                <a:gridCol w="1872208">
                  <a:extLst>
                    <a:ext uri="{9D8B030D-6E8A-4147-A177-3AD203B41FA5}">
                      <a16:colId xmlns:a16="http://schemas.microsoft.com/office/drawing/2014/main" val="3174754898"/>
                    </a:ext>
                  </a:extLst>
                </a:gridCol>
                <a:gridCol w="6120680">
                  <a:extLst>
                    <a:ext uri="{9D8B030D-6E8A-4147-A177-3AD203B41FA5}">
                      <a16:colId xmlns:a16="http://schemas.microsoft.com/office/drawing/2014/main" val="2661996402"/>
                    </a:ext>
                  </a:extLst>
                </a:gridCol>
              </a:tblGrid>
              <a:tr h="497966">
                <a:tc>
                  <a:txBody>
                    <a:bodyPr/>
                    <a:lstStyle/>
                    <a:p>
                      <a:pPr marL="0">
                        <a:lnSpc>
                          <a:spcPct val="107000"/>
                        </a:lnSpc>
                        <a:spcAft>
                          <a:spcPts val="0"/>
                        </a:spcAft>
                      </a:pPr>
                      <a:r>
                        <a:rPr lang="en-US" sz="2000">
                          <a:effectLst/>
                        </a:rPr>
                        <a:t>Đặc điểm</a:t>
                      </a:r>
                      <a:endParaRPr lang="en-US" sz="2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nSpc>
                          <a:spcPct val="107000"/>
                        </a:lnSpc>
                        <a:spcAft>
                          <a:spcPts val="0"/>
                        </a:spcAft>
                      </a:pPr>
                      <a:r>
                        <a:rPr lang="en-US" sz="2000" dirty="0" err="1">
                          <a:effectLst/>
                        </a:rPr>
                        <a:t>Thay</a:t>
                      </a:r>
                      <a:r>
                        <a:rPr lang="en-US" sz="2000" dirty="0">
                          <a:effectLst/>
                        </a:rPr>
                        <a:t> </a:t>
                      </a:r>
                      <a:r>
                        <a:rPr lang="en-US" sz="2000" dirty="0" err="1">
                          <a:effectLst/>
                        </a:rPr>
                        <a:t>đổi</a:t>
                      </a:r>
                      <a:r>
                        <a:rPr lang="en-US" sz="2000" dirty="0">
                          <a:effectLst/>
                        </a:rPr>
                        <a:t> </a:t>
                      </a:r>
                      <a:r>
                        <a:rPr lang="en-US" sz="2000" dirty="0" err="1">
                          <a:effectLst/>
                        </a:rPr>
                        <a:t>mới</a:t>
                      </a:r>
                      <a:r>
                        <a:rPr lang="en-US" sz="2000" dirty="0">
                          <a:effectLst/>
                        </a:rPr>
                        <a:t> </a:t>
                      </a:r>
                      <a:r>
                        <a:rPr lang="en-US" sz="2000" dirty="0" err="1">
                          <a:effectLst/>
                        </a:rPr>
                        <a:t>của</a:t>
                      </a:r>
                      <a:r>
                        <a:rPr lang="en-US" sz="2000" dirty="0">
                          <a:effectLst/>
                        </a:rPr>
                        <a:t> FIGO 2018</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001628"/>
                  </a:ext>
                </a:extLst>
              </a:tr>
              <a:tr h="497966">
                <a:tc>
                  <a:txBody>
                    <a:bodyPr/>
                    <a:lstStyle/>
                    <a:p>
                      <a:pPr marL="0">
                        <a:lnSpc>
                          <a:spcPct val="107000"/>
                        </a:lnSpc>
                        <a:spcAft>
                          <a:spcPts val="0"/>
                        </a:spcAft>
                      </a:pPr>
                      <a:r>
                        <a:rPr lang="en-US" sz="2000">
                          <a:effectLst/>
                        </a:rPr>
                        <a:t>Tần suất</a:t>
                      </a:r>
                      <a:endParaRPr lang="en-US" sz="2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nSpc>
                          <a:spcPct val="107000"/>
                        </a:lnSpc>
                        <a:spcAft>
                          <a:spcPts val="0"/>
                        </a:spcAft>
                      </a:pPr>
                      <a:r>
                        <a:rPr lang="en-US" sz="2000" dirty="0" err="1">
                          <a:effectLst/>
                          <a:latin typeface="Arial" panose="020B0604020202020204" pitchFamily="34" charset="0"/>
                          <a:ea typeface="Calibri" panose="020F0502020204030204" pitchFamily="34" charset="0"/>
                          <a:cs typeface="Times New Roman" panose="02020603050405020304" pitchFamily="18" charset="0"/>
                        </a:rPr>
                        <a:t>Thêm</a:t>
                      </a:r>
                      <a:r>
                        <a:rPr lang="en-US" sz="2000" dirty="0">
                          <a:effectLst/>
                          <a:latin typeface="Arial" panose="020B0604020202020204" pitchFamily="34" charset="0"/>
                          <a:ea typeface="Calibri" panose="020F0502020204030204" pitchFamily="34" charset="0"/>
                          <a:cs typeface="Times New Roman" panose="02020603050405020304" pitchFamily="18" charset="0"/>
                        </a:rPr>
                        <a:t>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Vô</a:t>
                      </a:r>
                      <a:r>
                        <a:rPr lang="en-US" sz="2000" dirty="0">
                          <a:effectLst/>
                          <a:latin typeface="Arial" panose="020B0604020202020204" pitchFamily="34" charset="0"/>
                          <a:ea typeface="Calibri" panose="020F0502020204030204" pitchFamily="34" charset="0"/>
                          <a:cs typeface="Times New Roman" panose="02020603050405020304" pitchFamily="18" charset="0"/>
                        </a:rPr>
                        <a:t>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Kinh</a:t>
                      </a:r>
                      <a:r>
                        <a:rPr lang="en-US" sz="2000" dirty="0">
                          <a:effectLst/>
                          <a:latin typeface="Arial" panose="020B0604020202020204" pitchFamily="34" charset="0"/>
                          <a:ea typeface="Calibri" panose="020F0502020204030204" pitchFamily="34" charset="0"/>
                          <a:cs typeface="Times New Roman" panose="02020603050405020304" pitchFamily="18" charset="0"/>
                        </a:rPr>
                        <a:t>”</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8227705"/>
                  </a:ext>
                </a:extLst>
              </a:tr>
              <a:tr h="1745058">
                <a:tc>
                  <a:txBody>
                    <a:bodyPr/>
                    <a:lstStyle/>
                    <a:p>
                      <a:pPr marL="0">
                        <a:lnSpc>
                          <a:spcPct val="107000"/>
                        </a:lnSpc>
                        <a:spcAft>
                          <a:spcPts val="0"/>
                        </a:spcAft>
                      </a:pPr>
                      <a:r>
                        <a:rPr lang="en-US" sz="2000" dirty="0" err="1">
                          <a:effectLst/>
                        </a:rPr>
                        <a:t>Sự</a:t>
                      </a:r>
                      <a:r>
                        <a:rPr lang="en-US" sz="2000" dirty="0">
                          <a:effectLst/>
                        </a:rPr>
                        <a:t> </a:t>
                      </a:r>
                      <a:r>
                        <a:rPr lang="en-US" sz="2000" dirty="0" err="1">
                          <a:effectLst/>
                        </a:rPr>
                        <a:t>đều</a:t>
                      </a:r>
                      <a:r>
                        <a:rPr lang="en-US" sz="2000" dirty="0">
                          <a:effectLst/>
                        </a:rPr>
                        <a:t> </a:t>
                      </a:r>
                      <a:r>
                        <a:rPr lang="en-US" sz="2000" dirty="0" err="1">
                          <a:effectLst/>
                        </a:rPr>
                        <a:t>đặn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nSpc>
                          <a:spcPct val="107000"/>
                        </a:lnSpc>
                        <a:spcAft>
                          <a:spcPts val="0"/>
                        </a:spcAft>
                        <a:buFont typeface="Arial" panose="020B0604020202020204" pitchFamily="34" charset="0"/>
                        <a:buChar char="-"/>
                      </a:pPr>
                      <a:r>
                        <a:rPr lang="en-US" sz="2000" dirty="0">
                          <a:effectLst/>
                        </a:rPr>
                        <a:t>Chu </a:t>
                      </a:r>
                      <a:r>
                        <a:rPr lang="en-US" sz="2000" dirty="0" err="1">
                          <a:effectLst/>
                        </a:rPr>
                        <a:t>kì</a:t>
                      </a:r>
                      <a:r>
                        <a:rPr lang="en-US" sz="2000" dirty="0">
                          <a:effectLst/>
                        </a:rPr>
                        <a:t> </a:t>
                      </a:r>
                      <a:r>
                        <a:rPr lang="en-US" sz="2000" dirty="0" err="1">
                          <a:effectLst/>
                        </a:rPr>
                        <a:t>cho</a:t>
                      </a:r>
                      <a:r>
                        <a:rPr lang="en-US" sz="2000" dirty="0">
                          <a:effectLst/>
                        </a:rPr>
                        <a:t> </a:t>
                      </a:r>
                      <a:r>
                        <a:rPr lang="en-US" sz="2000" dirty="0" err="1">
                          <a:effectLst/>
                        </a:rPr>
                        <a:t>phép</a:t>
                      </a:r>
                      <a:r>
                        <a:rPr lang="en-US" sz="2000" dirty="0">
                          <a:effectLst/>
                        </a:rPr>
                        <a:t> </a:t>
                      </a:r>
                      <a:r>
                        <a:rPr lang="en-US" sz="2000" dirty="0" err="1">
                          <a:effectLst/>
                        </a:rPr>
                        <a:t>dao</a:t>
                      </a:r>
                      <a:r>
                        <a:rPr lang="en-US" sz="2000" dirty="0">
                          <a:effectLst/>
                        </a:rPr>
                        <a:t> </a:t>
                      </a:r>
                      <a:r>
                        <a:rPr lang="en-US" sz="2000" dirty="0" err="1">
                          <a:effectLst/>
                        </a:rPr>
                        <a:t>động</a:t>
                      </a:r>
                      <a:r>
                        <a:rPr lang="en-US" sz="2000" dirty="0">
                          <a:effectLst/>
                        </a:rPr>
                        <a:t> </a:t>
                      </a:r>
                      <a:r>
                        <a:rPr lang="en-US" sz="2000" dirty="0"/>
                        <a:t>≤</a:t>
                      </a:r>
                      <a:r>
                        <a:rPr lang="en-US" sz="2000" dirty="0">
                          <a:effectLst/>
                        </a:rPr>
                        <a:t>8 </a:t>
                      </a:r>
                      <a:r>
                        <a:rPr lang="en-US" sz="2000" dirty="0" err="1">
                          <a:effectLst/>
                        </a:rPr>
                        <a:t>ngày</a:t>
                      </a:r>
                      <a:endParaRPr lang="en-US" sz="2000" dirty="0">
                        <a:effectLst/>
                      </a:endParaRPr>
                    </a:p>
                    <a:p>
                      <a:pPr marL="342900" lvl="0" indent="-342900">
                        <a:lnSpc>
                          <a:spcPct val="107000"/>
                        </a:lnSpc>
                        <a:spcAft>
                          <a:spcPts val="0"/>
                        </a:spcAft>
                        <a:buFont typeface="Arial" panose="020B0604020202020204" pitchFamily="34" charset="0"/>
                        <a:buChar char="-"/>
                      </a:pPr>
                      <a:r>
                        <a:rPr lang="vi-VN" sz="2000" dirty="0">
                          <a:effectLst/>
                        </a:rPr>
                        <a:t>Dao </a:t>
                      </a:r>
                      <a:r>
                        <a:rPr lang="vi-VN" sz="2000" dirty="0" err="1">
                          <a:effectLst/>
                        </a:rPr>
                        <a:t>động</a:t>
                      </a:r>
                      <a:r>
                        <a:rPr lang="vi-VN" sz="2000" dirty="0">
                          <a:effectLst/>
                        </a:rPr>
                        <a:t> </a:t>
                      </a:r>
                      <a:r>
                        <a:rPr lang="en-US" sz="2000" dirty="0" err="1">
                          <a:effectLst/>
                        </a:rPr>
                        <a:t>tối</a:t>
                      </a:r>
                      <a:r>
                        <a:rPr lang="en-US" sz="2000" dirty="0">
                          <a:effectLst/>
                        </a:rPr>
                        <a:t> </a:t>
                      </a:r>
                      <a:r>
                        <a:rPr lang="en-US" sz="2000" dirty="0" err="1">
                          <a:effectLst/>
                        </a:rPr>
                        <a:t>đa</a:t>
                      </a:r>
                      <a:r>
                        <a:rPr lang="vi-VN" sz="2000" dirty="0">
                          <a:effectLst/>
                        </a:rPr>
                        <a:t> </a:t>
                      </a:r>
                      <a:r>
                        <a:rPr lang="vi-VN" sz="2000" dirty="0" err="1">
                          <a:effectLst/>
                        </a:rPr>
                        <a:t>phụ</a:t>
                      </a:r>
                      <a:r>
                        <a:rPr lang="vi-VN" sz="2000" dirty="0">
                          <a:effectLst/>
                        </a:rPr>
                        <a:t> </a:t>
                      </a:r>
                      <a:r>
                        <a:rPr lang="vi-VN" sz="2000" dirty="0" err="1">
                          <a:effectLst/>
                        </a:rPr>
                        <a:t>thuộc</a:t>
                      </a:r>
                      <a:r>
                        <a:rPr lang="vi-VN" sz="2000" dirty="0">
                          <a:effectLst/>
                        </a:rPr>
                        <a:t> </a:t>
                      </a:r>
                      <a:r>
                        <a:rPr lang="vi-VN" sz="2000" dirty="0" err="1">
                          <a:effectLst/>
                        </a:rPr>
                        <a:t>độ</a:t>
                      </a:r>
                      <a:r>
                        <a:rPr lang="vi-VN" sz="2000" dirty="0">
                          <a:effectLst/>
                        </a:rPr>
                        <a:t> </a:t>
                      </a:r>
                      <a:r>
                        <a:rPr lang="vi-VN" sz="2000" dirty="0" err="1">
                          <a:effectLst/>
                        </a:rPr>
                        <a:t>tuổi</a:t>
                      </a:r>
                      <a:r>
                        <a:rPr lang="en-US" sz="2000" dirty="0">
                          <a:effectLst/>
                        </a:rPr>
                        <a:t>:</a:t>
                      </a:r>
                    </a:p>
                    <a:p>
                      <a:pPr marL="0" lvl="0" indent="0">
                        <a:lnSpc>
                          <a:spcPct val="107000"/>
                        </a:lnSpc>
                        <a:spcAft>
                          <a:spcPts val="0"/>
                        </a:spcAft>
                        <a:buFont typeface="Arial" panose="020B0604020202020204" pitchFamily="34" charset="0"/>
                        <a:buNone/>
                      </a:pPr>
                      <a:r>
                        <a:rPr lang="en-US" sz="2000" dirty="0"/>
                        <a:t>18–25: ≤9 days; </a:t>
                      </a:r>
                    </a:p>
                    <a:p>
                      <a:pPr marL="0" lvl="0" indent="0">
                        <a:lnSpc>
                          <a:spcPct val="107000"/>
                        </a:lnSpc>
                        <a:spcAft>
                          <a:spcPts val="0"/>
                        </a:spcAft>
                        <a:buFont typeface="Arial" panose="020B0604020202020204" pitchFamily="34" charset="0"/>
                        <a:buNone/>
                      </a:pPr>
                      <a:r>
                        <a:rPr lang="en-US" sz="2000" dirty="0"/>
                        <a:t>26–41: ≤7 days</a:t>
                      </a:r>
                    </a:p>
                    <a:p>
                      <a:pPr marL="0" lvl="0" indent="0">
                        <a:lnSpc>
                          <a:spcPct val="107000"/>
                        </a:lnSpc>
                        <a:spcAft>
                          <a:spcPts val="0"/>
                        </a:spcAft>
                        <a:buFont typeface="Arial" panose="020B0604020202020204" pitchFamily="34" charset="0"/>
                        <a:buNone/>
                      </a:pPr>
                      <a:r>
                        <a:rPr lang="en-US" sz="2000" dirty="0"/>
                        <a:t>42–45: ≤9 days </a:t>
                      </a:r>
                      <a:endParaRPr lang="vi-VN" sz="2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7488857"/>
                  </a:ext>
                </a:extLst>
              </a:tr>
              <a:tr h="739792">
                <a:tc>
                  <a:txBody>
                    <a:bodyPr/>
                    <a:lstStyle/>
                    <a:p>
                      <a:pPr marL="0">
                        <a:lnSpc>
                          <a:spcPct val="107000"/>
                        </a:lnSpc>
                        <a:spcAft>
                          <a:spcPts val="0"/>
                        </a:spcAft>
                      </a:pPr>
                      <a:r>
                        <a:rPr lang="en-US" sz="2000" dirty="0" err="1">
                          <a:effectLst/>
                        </a:rPr>
                        <a:t>Thời</a:t>
                      </a:r>
                      <a:r>
                        <a:rPr lang="en-US" sz="2000" dirty="0">
                          <a:effectLst/>
                        </a:rPr>
                        <a:t> </a:t>
                      </a:r>
                      <a:r>
                        <a:rPr lang="en-US" sz="2000" dirty="0" err="1">
                          <a:effectLst/>
                        </a:rPr>
                        <a:t>gian</a:t>
                      </a:r>
                      <a:r>
                        <a:rPr lang="en-US" sz="2000" dirty="0">
                          <a:effectLst/>
                        </a:rPr>
                        <a:t> </a:t>
                      </a:r>
                      <a:r>
                        <a:rPr lang="en-US" sz="2000" dirty="0" err="1">
                          <a:effectLst/>
                        </a:rPr>
                        <a:t>hành</a:t>
                      </a:r>
                      <a:r>
                        <a:rPr lang="en-US" sz="2000" dirty="0">
                          <a:effectLst/>
                        </a:rPr>
                        <a:t> </a:t>
                      </a:r>
                      <a:r>
                        <a:rPr lang="en-US" sz="2000" dirty="0" err="1">
                          <a:effectLst/>
                        </a:rPr>
                        <a:t>kinh</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nSpc>
                          <a:spcPct val="107000"/>
                        </a:lnSpc>
                        <a:spcAft>
                          <a:spcPts val="0"/>
                        </a:spcAft>
                      </a:pPr>
                      <a:r>
                        <a:rPr lang="en-US" sz="2000" dirty="0">
                          <a:effectLst/>
                        </a:rPr>
                        <a:t>Chu </a:t>
                      </a:r>
                      <a:r>
                        <a:rPr lang="en-US" sz="2000" dirty="0" err="1">
                          <a:effectLst/>
                        </a:rPr>
                        <a:t>kì</a:t>
                      </a:r>
                      <a:r>
                        <a:rPr lang="en-US" sz="2000" dirty="0">
                          <a:effectLst/>
                        </a:rPr>
                        <a:t> b</a:t>
                      </a:r>
                      <a:r>
                        <a:rPr lang="vi-VN" sz="2000" dirty="0" err="1">
                          <a:effectLst/>
                        </a:rPr>
                        <a:t>ình</a:t>
                      </a:r>
                      <a:r>
                        <a:rPr lang="vi-VN" sz="2000" dirty="0">
                          <a:effectLst/>
                        </a:rPr>
                        <a:t> </a:t>
                      </a:r>
                      <a:r>
                        <a:rPr lang="vi-VN" sz="2000" dirty="0" err="1">
                          <a:effectLst/>
                        </a:rPr>
                        <a:t>thường</a:t>
                      </a:r>
                      <a:r>
                        <a:rPr lang="vi-VN" sz="2000" dirty="0">
                          <a:effectLst/>
                        </a:rPr>
                        <a:t> &lt;= 8 </a:t>
                      </a:r>
                      <a:r>
                        <a:rPr lang="vi-VN" sz="2000" dirty="0" err="1">
                          <a:effectLst/>
                        </a:rPr>
                        <a:t>ngày</a:t>
                      </a:r>
                      <a:endParaRPr lang="vi-VN" sz="2000" dirty="0">
                        <a:effectLst/>
                      </a:endParaRPr>
                    </a:p>
                    <a:p>
                      <a:pPr marL="0" lvl="0" indent="0">
                        <a:lnSpc>
                          <a:spcPct val="107000"/>
                        </a:lnSpc>
                        <a:spcAft>
                          <a:spcPts val="0"/>
                        </a:spcAft>
                        <a:buFont typeface="Arial" panose="020B0604020202020204" pitchFamily="34" charset="0"/>
                        <a:buNone/>
                      </a:pPr>
                      <a:r>
                        <a:rPr lang="en-US" sz="2000" dirty="0">
                          <a:effectLst/>
                        </a:rPr>
                        <a:t>Chu </a:t>
                      </a:r>
                      <a:r>
                        <a:rPr lang="en-US" sz="2000" dirty="0" err="1">
                          <a:effectLst/>
                        </a:rPr>
                        <a:t>kì</a:t>
                      </a:r>
                      <a:r>
                        <a:rPr lang="en-US" sz="2000" dirty="0">
                          <a:effectLst/>
                        </a:rPr>
                        <a:t> </a:t>
                      </a:r>
                      <a:r>
                        <a:rPr lang="en-US" sz="2000" dirty="0" err="1">
                          <a:effectLst/>
                        </a:rPr>
                        <a:t>dài</a:t>
                      </a:r>
                      <a:r>
                        <a:rPr lang="vi-VN" sz="2000" dirty="0">
                          <a:effectLst/>
                        </a:rPr>
                        <a:t> : &gt; 8 </a:t>
                      </a:r>
                      <a:r>
                        <a:rPr lang="vi-VN" sz="2000" dirty="0" err="1">
                          <a:effectLst/>
                        </a:rPr>
                        <a:t>ngày</a:t>
                      </a:r>
                      <a:endParaRPr lang="vi-VN" sz="2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217806"/>
                  </a:ext>
                </a:extLst>
              </a:tr>
              <a:tr h="1247941">
                <a:tc>
                  <a:txBody>
                    <a:bodyPr/>
                    <a:lstStyle/>
                    <a:p>
                      <a:pPr marL="0">
                        <a:lnSpc>
                          <a:spcPct val="107000"/>
                        </a:lnSpc>
                        <a:spcAft>
                          <a:spcPts val="0"/>
                        </a:spcAft>
                      </a:pPr>
                      <a:r>
                        <a:rPr lang="vi-VN" sz="2000">
                          <a:effectLst/>
                        </a:rPr>
                        <a:t>Lượng</a:t>
                      </a:r>
                      <a:endParaRPr lang="vi-VN" sz="2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nSpc>
                          <a:spcPct val="107000"/>
                        </a:lnSpc>
                        <a:spcAft>
                          <a:spcPts val="0"/>
                        </a:spcAft>
                      </a:pPr>
                      <a:r>
                        <a:rPr lang="en-US" sz="2000" dirty="0" err="1">
                          <a:effectLst/>
                        </a:rPr>
                        <a:t>Thêm</a:t>
                      </a:r>
                      <a:r>
                        <a:rPr lang="en-US" sz="2000" dirty="0">
                          <a:effectLst/>
                        </a:rPr>
                        <a:t> </a:t>
                      </a:r>
                      <a:r>
                        <a:rPr lang="en-US" sz="2000" dirty="0" err="1">
                          <a:effectLst/>
                        </a:rPr>
                        <a:t>định</a:t>
                      </a:r>
                      <a:r>
                        <a:rPr lang="en-US" sz="2000" dirty="0">
                          <a:effectLst/>
                        </a:rPr>
                        <a:t> </a:t>
                      </a:r>
                      <a:r>
                        <a:rPr lang="en-US" sz="2000" dirty="0" err="1">
                          <a:effectLst/>
                        </a:rPr>
                        <a:t>nghĩa</a:t>
                      </a:r>
                      <a:r>
                        <a:rPr lang="vi-VN" sz="2000" dirty="0">
                          <a:effectLst/>
                        </a:rPr>
                        <a:t> </a:t>
                      </a:r>
                      <a:r>
                        <a:rPr lang="vi-VN" sz="2000" dirty="0" err="1">
                          <a:effectLst/>
                        </a:rPr>
                        <a:t>cường</a:t>
                      </a:r>
                      <a:r>
                        <a:rPr lang="vi-VN" sz="2000" dirty="0">
                          <a:effectLst/>
                        </a:rPr>
                        <a:t> kinh</a:t>
                      </a:r>
                      <a:r>
                        <a:rPr lang="en-US" sz="2000" dirty="0">
                          <a:effectLst/>
                        </a:rPr>
                        <a:t> (HMB)</a:t>
                      </a:r>
                      <a:endParaRPr lang="vi-VN" sz="2000" dirty="0">
                        <a:effectLst/>
                      </a:endParaRPr>
                    </a:p>
                    <a:p>
                      <a:pPr marL="342900" lvl="0" indent="-342900">
                        <a:lnSpc>
                          <a:spcPct val="107000"/>
                        </a:lnSpc>
                        <a:spcAft>
                          <a:spcPts val="0"/>
                        </a:spcAft>
                        <a:buFont typeface="Arial" panose="020B0604020202020204" pitchFamily="34" charset="0"/>
                        <a:buChar char="-"/>
                      </a:pPr>
                      <a:r>
                        <a:rPr lang="vi-VN" sz="2000" dirty="0">
                          <a:effectLst/>
                        </a:rPr>
                        <a:t>NICE</a:t>
                      </a:r>
                    </a:p>
                    <a:p>
                      <a:pPr marL="342900" lvl="0" indent="-342900">
                        <a:lnSpc>
                          <a:spcPct val="107000"/>
                        </a:lnSpc>
                        <a:spcAft>
                          <a:spcPts val="0"/>
                        </a:spcAft>
                        <a:buFont typeface="Arial" panose="020B0604020202020204" pitchFamily="34" charset="0"/>
                        <a:buChar char="-"/>
                      </a:pPr>
                      <a:r>
                        <a:rPr lang="vi-VN" sz="2000" dirty="0" err="1">
                          <a:effectLst/>
                        </a:rPr>
                        <a:t>Lượng</a:t>
                      </a:r>
                      <a:r>
                        <a:rPr lang="vi-VN" sz="2000" dirty="0">
                          <a:effectLst/>
                        </a:rPr>
                        <a:t> </a:t>
                      </a:r>
                      <a:r>
                        <a:rPr lang="en-US" sz="2000" dirty="0" err="1">
                          <a:effectLst/>
                        </a:rPr>
                        <a:t>chảy</a:t>
                      </a:r>
                      <a:r>
                        <a:rPr lang="en-US" sz="2000" dirty="0">
                          <a:effectLst/>
                        </a:rPr>
                        <a:t> </a:t>
                      </a:r>
                      <a:r>
                        <a:rPr lang="en-US" sz="2000" dirty="0" err="1">
                          <a:effectLst/>
                        </a:rPr>
                        <a:t>máu</a:t>
                      </a:r>
                      <a:r>
                        <a:rPr lang="vi-VN" sz="2000" dirty="0">
                          <a:effectLst/>
                        </a:rPr>
                        <a:t> </a:t>
                      </a:r>
                      <a:r>
                        <a:rPr lang="vi-VN" sz="2000" dirty="0" err="1">
                          <a:effectLst/>
                        </a:rPr>
                        <a:t>ảnh</a:t>
                      </a:r>
                      <a:r>
                        <a:rPr lang="vi-VN" sz="2000" dirty="0">
                          <a:effectLst/>
                        </a:rPr>
                        <a:t> </a:t>
                      </a:r>
                      <a:r>
                        <a:rPr lang="vi-VN" sz="2000" dirty="0" err="1">
                          <a:effectLst/>
                        </a:rPr>
                        <a:t>hưởng</a:t>
                      </a:r>
                      <a:r>
                        <a:rPr lang="en-US" sz="2000" dirty="0">
                          <a:effectLst/>
                        </a:rPr>
                        <a:t> </a:t>
                      </a:r>
                      <a:r>
                        <a:rPr lang="en-US" sz="2000" dirty="0" err="1">
                          <a:effectLst/>
                        </a:rPr>
                        <a:t>chất</a:t>
                      </a:r>
                      <a:r>
                        <a:rPr lang="en-US" sz="2000" dirty="0">
                          <a:effectLst/>
                        </a:rPr>
                        <a:t> l</a:t>
                      </a:r>
                      <a:r>
                        <a:rPr lang="vi-VN" sz="2000" dirty="0">
                          <a:effectLst/>
                        </a:rPr>
                        <a:t>ư</a:t>
                      </a:r>
                      <a:r>
                        <a:rPr lang="en-US" sz="2000" dirty="0" err="1">
                          <a:effectLst/>
                        </a:rPr>
                        <a:t>ợng</a:t>
                      </a:r>
                      <a:r>
                        <a:rPr lang="en-US" sz="2000" dirty="0">
                          <a:effectLst/>
                        </a:rPr>
                        <a:t> </a:t>
                      </a:r>
                      <a:r>
                        <a:rPr lang="vi-VN" sz="2000" dirty="0" err="1">
                          <a:effectLst/>
                        </a:rPr>
                        <a:t>sống</a:t>
                      </a:r>
                      <a:r>
                        <a:rPr lang="vi-VN" sz="2000" dirty="0">
                          <a:effectLst/>
                        </a:rPr>
                        <a:t> </a:t>
                      </a:r>
                      <a:endParaRPr lang="vi-VN" sz="2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7939679"/>
                  </a:ext>
                </a:extLst>
              </a:tr>
              <a:tr h="1247941">
                <a:tc>
                  <a:txBody>
                    <a:bodyPr/>
                    <a:lstStyle/>
                    <a:p>
                      <a:pPr marL="0">
                        <a:lnSpc>
                          <a:spcPct val="107000"/>
                        </a:lnSpc>
                        <a:spcAft>
                          <a:spcPts val="0"/>
                        </a:spcAft>
                      </a:pPr>
                      <a:r>
                        <a:rPr lang="en-US" sz="2000">
                          <a:effectLst/>
                        </a:rPr>
                        <a:t>XH giữa 2 kì kinh</a:t>
                      </a:r>
                      <a:endParaRPr lang="en-US" sz="2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nSpc>
                          <a:spcPct val="107000"/>
                        </a:lnSpc>
                        <a:spcAft>
                          <a:spcPts val="0"/>
                        </a:spcAft>
                      </a:pPr>
                      <a:r>
                        <a:rPr lang="en-US" sz="2000" dirty="0">
                          <a:effectLst/>
                        </a:rPr>
                        <a:t>ĐN </a:t>
                      </a:r>
                      <a:r>
                        <a:rPr lang="en-US" sz="2000" dirty="0" err="1">
                          <a:effectLst/>
                        </a:rPr>
                        <a:t>triệu</a:t>
                      </a:r>
                      <a:r>
                        <a:rPr lang="en-US" sz="2000" dirty="0">
                          <a:effectLst/>
                        </a:rPr>
                        <a:t> </a:t>
                      </a:r>
                      <a:r>
                        <a:rPr lang="en-US" sz="2000" dirty="0" err="1">
                          <a:effectLst/>
                        </a:rPr>
                        <a:t>chứng</a:t>
                      </a:r>
                      <a:r>
                        <a:rPr lang="en-US" sz="2000" dirty="0">
                          <a:effectLst/>
                        </a:rPr>
                        <a:t> </a:t>
                      </a:r>
                      <a:r>
                        <a:rPr lang="en-US" sz="2000" dirty="0" err="1">
                          <a:effectLst/>
                        </a:rPr>
                        <a:t>của</a:t>
                      </a:r>
                      <a:r>
                        <a:rPr lang="en-US" sz="2000" dirty="0">
                          <a:effectLst/>
                        </a:rPr>
                        <a:t> XH </a:t>
                      </a:r>
                      <a:r>
                        <a:rPr lang="en-US" sz="2000" dirty="0" err="1">
                          <a:effectLst/>
                        </a:rPr>
                        <a:t>giữa</a:t>
                      </a:r>
                      <a:r>
                        <a:rPr lang="en-US" sz="2000" dirty="0">
                          <a:effectLst/>
                        </a:rPr>
                        <a:t> </a:t>
                      </a:r>
                      <a:r>
                        <a:rPr lang="en-US" sz="2000" dirty="0" err="1">
                          <a:effectLst/>
                        </a:rPr>
                        <a:t>kì</a:t>
                      </a:r>
                      <a:r>
                        <a:rPr lang="en-US" sz="2000" dirty="0">
                          <a:effectLst/>
                        </a:rPr>
                        <a:t> </a:t>
                      </a:r>
                      <a:r>
                        <a:rPr lang="en-US" sz="2000" dirty="0" err="1">
                          <a:effectLst/>
                        </a:rPr>
                        <a:t>kinh</a:t>
                      </a:r>
                      <a:endParaRPr lang="en-US" sz="2000" dirty="0">
                        <a:effectLst/>
                      </a:endParaRPr>
                    </a:p>
                    <a:p>
                      <a:pPr marL="342900" lvl="0" indent="-342900">
                        <a:lnSpc>
                          <a:spcPct val="107000"/>
                        </a:lnSpc>
                        <a:spcAft>
                          <a:spcPts val="0"/>
                        </a:spcAft>
                        <a:buFont typeface="Arial" panose="020B0604020202020204" pitchFamily="34" charset="0"/>
                        <a:buChar char="-"/>
                      </a:pPr>
                      <a:r>
                        <a:rPr lang="en-US" sz="2000" dirty="0">
                          <a:effectLst/>
                        </a:rPr>
                        <a:t>XH </a:t>
                      </a:r>
                      <a:r>
                        <a:rPr lang="en-US" sz="2000" dirty="0" err="1">
                          <a:effectLst/>
                        </a:rPr>
                        <a:t>tự</a:t>
                      </a:r>
                      <a:r>
                        <a:rPr lang="en-US" sz="2000" dirty="0">
                          <a:effectLst/>
                        </a:rPr>
                        <a:t> </a:t>
                      </a:r>
                      <a:r>
                        <a:rPr lang="en-US" sz="2000" dirty="0" err="1">
                          <a:effectLst/>
                        </a:rPr>
                        <a:t>phát</a:t>
                      </a:r>
                      <a:r>
                        <a:rPr lang="en-US" sz="2000" dirty="0">
                          <a:effectLst/>
                        </a:rPr>
                        <a:t> </a:t>
                      </a:r>
                      <a:r>
                        <a:rPr lang="en-US" sz="2000" dirty="0" err="1">
                          <a:effectLst/>
                        </a:rPr>
                        <a:t>xảy</a:t>
                      </a:r>
                      <a:r>
                        <a:rPr lang="en-US" sz="2000" dirty="0">
                          <a:effectLst/>
                        </a:rPr>
                        <a:t> ra </a:t>
                      </a:r>
                      <a:r>
                        <a:rPr lang="en-US" sz="2000" dirty="0" err="1">
                          <a:effectLst/>
                        </a:rPr>
                        <a:t>giữa</a:t>
                      </a:r>
                      <a:r>
                        <a:rPr lang="en-US" sz="2000" dirty="0">
                          <a:effectLst/>
                        </a:rPr>
                        <a:t> </a:t>
                      </a:r>
                      <a:r>
                        <a:rPr lang="en-US" sz="2000" dirty="0" err="1">
                          <a:effectLst/>
                        </a:rPr>
                        <a:t>kì</a:t>
                      </a:r>
                      <a:r>
                        <a:rPr lang="en-US" sz="2000" dirty="0">
                          <a:effectLst/>
                        </a:rPr>
                        <a:t> </a:t>
                      </a:r>
                      <a:r>
                        <a:rPr lang="en-US" sz="2000" dirty="0" err="1">
                          <a:effectLst/>
                        </a:rPr>
                        <a:t>kinh</a:t>
                      </a:r>
                      <a:endParaRPr lang="en-US" sz="2000" dirty="0">
                        <a:effectLst/>
                      </a:endParaRPr>
                    </a:p>
                    <a:p>
                      <a:pPr marL="342900" lvl="0" indent="-342900">
                        <a:lnSpc>
                          <a:spcPct val="107000"/>
                        </a:lnSpc>
                        <a:spcAft>
                          <a:spcPts val="0"/>
                        </a:spcAft>
                        <a:buFont typeface="Arial" panose="020B0604020202020204" pitchFamily="34" charset="0"/>
                        <a:buChar char="-"/>
                      </a:pPr>
                      <a:r>
                        <a:rPr lang="en-US" sz="2000" dirty="0" err="1">
                          <a:effectLst/>
                        </a:rPr>
                        <a:t>Có</a:t>
                      </a:r>
                      <a:r>
                        <a:rPr lang="en-US" sz="2000" dirty="0">
                          <a:effectLst/>
                        </a:rPr>
                        <a:t> </a:t>
                      </a:r>
                      <a:r>
                        <a:rPr lang="en-US" sz="2000" dirty="0" err="1">
                          <a:effectLst/>
                        </a:rPr>
                        <a:t>thể</a:t>
                      </a:r>
                      <a:r>
                        <a:rPr lang="en-US" sz="2000" dirty="0">
                          <a:effectLst/>
                        </a:rPr>
                        <a:t> </a:t>
                      </a:r>
                      <a:r>
                        <a:rPr lang="en-US" sz="2000" dirty="0" err="1">
                          <a:effectLst/>
                        </a:rPr>
                        <a:t>là</a:t>
                      </a:r>
                      <a:r>
                        <a:rPr lang="en-US" sz="2000" dirty="0">
                          <a:effectLst/>
                        </a:rPr>
                        <a:t> chu </a:t>
                      </a:r>
                      <a:r>
                        <a:rPr lang="en-US" sz="2000" dirty="0" err="1">
                          <a:effectLst/>
                        </a:rPr>
                        <a:t>kì</a:t>
                      </a:r>
                      <a:r>
                        <a:rPr lang="en-US" sz="2000" dirty="0">
                          <a:effectLst/>
                        </a:rPr>
                        <a:t> </a:t>
                      </a:r>
                      <a:r>
                        <a:rPr lang="en-US" sz="2000" dirty="0" err="1">
                          <a:effectLst/>
                        </a:rPr>
                        <a:t>hoặc</a:t>
                      </a:r>
                      <a:r>
                        <a:rPr lang="en-US" sz="2000" dirty="0">
                          <a:effectLst/>
                        </a:rPr>
                        <a:t> </a:t>
                      </a:r>
                      <a:r>
                        <a:rPr lang="en-US" sz="2000" dirty="0" err="1">
                          <a:effectLst/>
                        </a:rPr>
                        <a:t>ngẫu</a:t>
                      </a:r>
                      <a:r>
                        <a:rPr lang="en-US" sz="2000" dirty="0">
                          <a:effectLst/>
                        </a:rPr>
                        <a:t> </a:t>
                      </a:r>
                      <a:r>
                        <a:rPr lang="en-US" sz="2000" dirty="0" err="1">
                          <a:effectLst/>
                        </a:rPr>
                        <a:t>nhiên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2380247"/>
                  </a:ext>
                </a:extLst>
              </a:tr>
            </a:tbl>
          </a:graphicData>
        </a:graphic>
      </p:graphicFrame>
    </p:spTree>
    <p:extLst>
      <p:ext uri="{BB962C8B-B14F-4D97-AF65-F5344CB8AC3E}">
        <p14:creationId xmlns:p14="http://schemas.microsoft.com/office/powerpoint/2010/main" val="1282708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3DCD222-F1B2-42E0-BAD5-A68E77C3F6A2}"/>
              </a:ext>
            </a:extLst>
          </p:cNvPr>
          <p:cNvSpPr>
            <a:spLocks noGrp="1"/>
          </p:cNvSpPr>
          <p:nvPr>
            <p:ph type="title"/>
          </p:nvPr>
        </p:nvSpPr>
        <p:spPr>
          <a:xfrm>
            <a:off x="395536" y="332656"/>
            <a:ext cx="6347713" cy="659160"/>
          </a:xfrm>
        </p:spPr>
        <p:txBody>
          <a:bodyPr/>
          <a:lstStyle/>
          <a:p>
            <a:r>
              <a:rPr lang="en-US" dirty="0" err="1"/>
              <a:t>Thuật</a:t>
            </a:r>
            <a:r>
              <a:rPr lang="en-US" dirty="0"/>
              <a:t> </a:t>
            </a:r>
            <a:r>
              <a:rPr lang="en-US" dirty="0" err="1"/>
              <a:t>ngữ</a:t>
            </a:r>
            <a:r>
              <a:rPr lang="en-US" dirty="0"/>
              <a:t> </a:t>
            </a:r>
          </a:p>
        </p:txBody>
      </p:sp>
      <p:graphicFrame>
        <p:nvGraphicFramePr>
          <p:cNvPr id="4" name="Chỗ dành sẵn cho Nội dung 3">
            <a:extLst>
              <a:ext uri="{FF2B5EF4-FFF2-40B4-BE49-F238E27FC236}">
                <a16:creationId xmlns:a16="http://schemas.microsoft.com/office/drawing/2014/main" id="{FB327C7D-6E7A-4D6E-9CE6-085731F1AC25}"/>
              </a:ext>
            </a:extLst>
          </p:cNvPr>
          <p:cNvGraphicFramePr>
            <a:graphicFrameLocks noGrp="1"/>
          </p:cNvGraphicFramePr>
          <p:nvPr>
            <p:ph idx="1"/>
            <p:extLst>
              <p:ext uri="{D42A27DB-BD31-4B8C-83A1-F6EECF244321}">
                <p14:modId xmlns:p14="http://schemas.microsoft.com/office/powerpoint/2010/main" val="2707580488"/>
              </p:ext>
            </p:extLst>
          </p:nvPr>
        </p:nvGraphicFramePr>
        <p:xfrm>
          <a:off x="575177" y="991816"/>
          <a:ext cx="7993646" cy="5411511"/>
        </p:xfrm>
        <a:graphic>
          <a:graphicData uri="http://schemas.openxmlformats.org/drawingml/2006/table">
            <a:tbl>
              <a:tblPr firstRow="1" bandRow="1">
                <a:tableStyleId>{5940675A-B579-460E-94D1-54222C63F5DA}</a:tableStyleId>
              </a:tblPr>
              <a:tblGrid>
                <a:gridCol w="1858797">
                  <a:extLst>
                    <a:ext uri="{9D8B030D-6E8A-4147-A177-3AD203B41FA5}">
                      <a16:colId xmlns:a16="http://schemas.microsoft.com/office/drawing/2014/main" val="2831013896"/>
                    </a:ext>
                  </a:extLst>
                </a:gridCol>
                <a:gridCol w="6134849">
                  <a:extLst>
                    <a:ext uri="{9D8B030D-6E8A-4147-A177-3AD203B41FA5}">
                      <a16:colId xmlns:a16="http://schemas.microsoft.com/office/drawing/2014/main" val="2232589175"/>
                    </a:ext>
                  </a:extLst>
                </a:gridCol>
              </a:tblGrid>
              <a:tr h="3240360">
                <a:tc>
                  <a:txBody>
                    <a:bodyPr/>
                    <a:lstStyle/>
                    <a:p>
                      <a:r>
                        <a:rPr lang="vi-VN" sz="2500" dirty="0" err="1"/>
                        <a:t>Acute</a:t>
                      </a:r>
                      <a:r>
                        <a:rPr lang="vi-VN" sz="2500" dirty="0"/>
                        <a:t> AUB </a:t>
                      </a:r>
                    </a:p>
                  </a:txBody>
                  <a:tcPr marL="77521" marR="77521">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vi-VN" sz="2500" kern="1200" dirty="0">
                          <a:solidFill>
                            <a:schemeClr val="tx1"/>
                          </a:solidFill>
                          <a:effectLst/>
                          <a:latin typeface="+mn-lt"/>
                          <a:ea typeface="+mn-ea"/>
                          <a:cs typeface="+mn-cs"/>
                        </a:rPr>
                        <a:t>- </a:t>
                      </a:r>
                      <a:r>
                        <a:rPr lang="en-US" sz="2500" kern="1200" dirty="0">
                          <a:solidFill>
                            <a:schemeClr val="tx1"/>
                          </a:solidFill>
                          <a:effectLst/>
                          <a:latin typeface="+mn-lt"/>
                          <a:ea typeface="+mn-ea"/>
                          <a:cs typeface="+mn-cs"/>
                        </a:rPr>
                        <a:t>Heavy</a:t>
                      </a:r>
                      <a:r>
                        <a:rPr lang="vi-VN" sz="2500" kern="1200" dirty="0">
                          <a:solidFill>
                            <a:schemeClr val="tx1"/>
                          </a:solidFill>
                          <a:effectLst/>
                          <a:latin typeface="+mn-lt"/>
                          <a:ea typeface="+mn-ea"/>
                          <a:cs typeface="+mn-cs"/>
                        </a:rPr>
                        <a:t> </a:t>
                      </a:r>
                      <a:r>
                        <a:rPr lang="vi-VN" sz="2500" kern="1200" dirty="0" err="1">
                          <a:solidFill>
                            <a:schemeClr val="tx1"/>
                          </a:solidFill>
                          <a:effectLst/>
                          <a:latin typeface="+mn-lt"/>
                          <a:ea typeface="+mn-ea"/>
                          <a:cs typeface="+mn-cs"/>
                        </a:rPr>
                        <a:t>bleeding</a:t>
                      </a:r>
                      <a:endParaRPr lang="vi-VN" sz="25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vi-VN" sz="2500" kern="1200" dirty="0">
                          <a:solidFill>
                            <a:schemeClr val="tx1"/>
                          </a:solidFill>
                          <a:effectLst/>
                          <a:latin typeface="+mn-lt"/>
                          <a:ea typeface="+mn-ea"/>
                          <a:cs typeface="+mn-cs"/>
                        </a:rPr>
                        <a:t>- I</a:t>
                      </a:r>
                      <a:r>
                        <a:rPr lang="en-US" sz="2500" kern="1200" dirty="0">
                          <a:solidFill>
                            <a:schemeClr val="tx1"/>
                          </a:solidFill>
                          <a:effectLst/>
                          <a:latin typeface="+mn-lt"/>
                          <a:ea typeface="+mn-ea"/>
                          <a:cs typeface="+mn-cs"/>
                        </a:rPr>
                        <a:t>s of sufficient quantity to require immediate intervention to minimize or prevent further blood loss.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500" kern="1200" dirty="0">
                          <a:solidFill>
                            <a:schemeClr val="tx1"/>
                          </a:solidFill>
                          <a:effectLst/>
                          <a:latin typeface="+mn-lt"/>
                          <a:ea typeface="+mn-ea"/>
                          <a:cs typeface="+mn-cs"/>
                        </a:rPr>
                        <a:t>Acute heavy menstrual bleeding may present in the context of existing chronic AUB or can occur absent such a background history</a:t>
                      </a:r>
                      <a:r>
                        <a:rPr lang="vi-VN" sz="2500" kern="1200" dirty="0">
                          <a:solidFill>
                            <a:schemeClr val="tx1"/>
                          </a:solidFill>
                          <a:effectLst/>
                          <a:latin typeface="+mn-lt"/>
                          <a:ea typeface="+mn-ea"/>
                          <a:cs typeface="+mn-cs"/>
                        </a:rPr>
                        <a:t>.</a:t>
                      </a:r>
                      <a:endParaRPr lang="en-US" sz="2500" kern="1200" dirty="0">
                        <a:solidFill>
                          <a:schemeClr val="tx1"/>
                        </a:solidFill>
                        <a:effectLst/>
                        <a:latin typeface="+mn-lt"/>
                        <a:ea typeface="+mn-ea"/>
                        <a:cs typeface="+mn-cs"/>
                      </a:endParaRPr>
                    </a:p>
                  </a:txBody>
                  <a:tcPr marL="77521" marR="77521">
                    <a:solidFill>
                      <a:schemeClr val="accent1">
                        <a:lumMod val="20000"/>
                        <a:lumOff val="80000"/>
                      </a:schemeClr>
                    </a:solidFill>
                  </a:tcPr>
                </a:tc>
                <a:extLst>
                  <a:ext uri="{0D108BD9-81ED-4DB2-BD59-A6C34878D82A}">
                    <a16:rowId xmlns:a16="http://schemas.microsoft.com/office/drawing/2014/main" val="1393494807"/>
                  </a:ext>
                </a:extLst>
              </a:tr>
              <a:tr h="2171151">
                <a:tc>
                  <a:txBody>
                    <a:bodyPr/>
                    <a:lstStyle/>
                    <a:p>
                      <a:pPr algn="l"/>
                      <a:r>
                        <a:rPr lang="vi-VN" sz="2500" dirty="0"/>
                        <a:t>Chronic AUB </a:t>
                      </a:r>
                      <a:endParaRPr lang="vi-VN" sz="2500" b="1" dirty="0"/>
                    </a:p>
                  </a:txBody>
                  <a:tcPr marL="77521" marR="77521">
                    <a:solidFill>
                      <a:schemeClr val="accent1">
                        <a:lumMod val="20000"/>
                        <a:lumOff val="80000"/>
                      </a:schemeClr>
                    </a:solidFill>
                  </a:tcPr>
                </a:tc>
                <a:tc>
                  <a:txBody>
                    <a:bodyPr/>
                    <a:lstStyle/>
                    <a:p>
                      <a:r>
                        <a:rPr lang="en-US" sz="2500" dirty="0"/>
                        <a:t>Chronic AUB is ‘‘bleeding from the uterine corpus that is abnormal in duration, volume, and/or frequency and has been present for the majority of the last 6 months.’’</a:t>
                      </a:r>
                      <a:endParaRPr lang="vi-VN" sz="2500" dirty="0"/>
                    </a:p>
                  </a:txBody>
                  <a:tcPr marL="77521" marR="77521">
                    <a:solidFill>
                      <a:schemeClr val="accent1">
                        <a:lumMod val="20000"/>
                        <a:lumOff val="80000"/>
                      </a:schemeClr>
                    </a:solidFill>
                  </a:tcPr>
                </a:tc>
                <a:extLst>
                  <a:ext uri="{0D108BD9-81ED-4DB2-BD59-A6C34878D82A}">
                    <a16:rowId xmlns:a16="http://schemas.microsoft.com/office/drawing/2014/main" val="3740432102"/>
                  </a:ext>
                </a:extLst>
              </a:tr>
            </a:tbl>
          </a:graphicData>
        </a:graphic>
      </p:graphicFrame>
    </p:spTree>
    <p:extLst>
      <p:ext uri="{BB962C8B-B14F-4D97-AF65-F5344CB8AC3E}">
        <p14:creationId xmlns:p14="http://schemas.microsoft.com/office/powerpoint/2010/main" val="3652019658"/>
      </p:ext>
    </p:extLst>
  </p:cSld>
  <p:clrMapOvr>
    <a:masterClrMapping/>
  </p:clrMapOvr>
</p:sld>
</file>

<file path=ppt/theme/theme1.xml><?xml version="1.0" encoding="utf-8"?>
<a:theme xmlns:a="http://schemas.openxmlformats.org/drawingml/2006/main" name="Mặt kim cương">
  <a:themeElements>
    <a:clrScheme name="Mặt kim cương">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ặt kim cương">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5474</Words>
  <Application>Microsoft Office PowerPoint</Application>
  <PresentationFormat>Trình chiếu Trên màn hình (4:3)</PresentationFormat>
  <Paragraphs>622</Paragraphs>
  <Slides>70</Slides>
  <Notes>38</Notes>
  <HiddenSlides>0</HiddenSlides>
  <MMClips>0</MMClips>
  <ScaleCrop>false</ScaleCrop>
  <HeadingPairs>
    <vt:vector size="8" baseType="variant">
      <vt:variant>
        <vt:lpstr>Phông được Dùng</vt:lpstr>
      </vt:variant>
      <vt:variant>
        <vt:i4>9</vt:i4>
      </vt:variant>
      <vt:variant>
        <vt:lpstr>Chủ đề</vt:lpstr>
      </vt:variant>
      <vt:variant>
        <vt:i4>1</vt:i4>
      </vt:variant>
      <vt:variant>
        <vt:lpstr>Máy chủ nhúng OLE</vt:lpstr>
      </vt:variant>
      <vt:variant>
        <vt:i4>1</vt:i4>
      </vt:variant>
      <vt:variant>
        <vt:lpstr>Tiêu đề Bản chiếu</vt:lpstr>
      </vt:variant>
      <vt:variant>
        <vt:i4>70</vt:i4>
      </vt:variant>
    </vt:vector>
  </HeadingPairs>
  <TitlesOfParts>
    <vt:vector size="81" baseType="lpstr">
      <vt:lpstr>SimSun</vt:lpstr>
      <vt:lpstr>Arial</vt:lpstr>
      <vt:lpstr>Calibri</vt:lpstr>
      <vt:lpstr>Calibri (Body)</vt:lpstr>
      <vt:lpstr>mn-ea</vt:lpstr>
      <vt:lpstr>Symbol</vt:lpstr>
      <vt:lpstr>Times New Roman</vt:lpstr>
      <vt:lpstr>Wingdings</vt:lpstr>
      <vt:lpstr>Wingdings 3</vt:lpstr>
      <vt:lpstr>Mặt kim cương</vt:lpstr>
      <vt:lpstr>Bitmap Image</vt:lpstr>
      <vt:lpstr>TIẾP CẬN  XUẤT HUYẾT TỬ CUNG              BẤT THƯỜNG </vt:lpstr>
      <vt:lpstr>Mục tiêu</vt:lpstr>
      <vt:lpstr>Tổng quan</vt:lpstr>
      <vt:lpstr>Hậu quả AUB</vt:lpstr>
      <vt:lpstr>Hệ thống của FIGO</vt:lpstr>
      <vt:lpstr>Định nghĩa</vt:lpstr>
      <vt:lpstr>Hệ thống 1</vt:lpstr>
      <vt:lpstr>Bản trình bày PowerPoint</vt:lpstr>
      <vt:lpstr>Thuật ngữ </vt:lpstr>
      <vt:lpstr>Bản trình bày PowerPoint</vt:lpstr>
      <vt:lpstr>Hệ thống 2 </vt:lpstr>
      <vt:lpstr>Bản trình bày PowerPoint</vt:lpstr>
      <vt:lpstr>Bản trình bày PowerPoint</vt:lpstr>
      <vt:lpstr>Bản trình bày PowerPoint</vt:lpstr>
      <vt:lpstr>Bản trình bày PowerPoint</vt:lpstr>
      <vt:lpstr>Guideline FIGO 2018 Tiếp cận AUB</vt:lpstr>
      <vt:lpstr>KÍ HIỆU</vt:lpstr>
      <vt:lpstr>Guideline FIGO 2018 Tiếp cận AUB</vt:lpstr>
      <vt:lpstr>Bước 1: Đánh giá ban đầu </vt:lpstr>
      <vt:lpstr>AUB ở phụ nữ có thai</vt:lpstr>
      <vt:lpstr>Guideline FIGO 2018 Tiếp cận AUB</vt:lpstr>
      <vt:lpstr>Bước 2: Xác nhận tình trạng rụng trứng </vt:lpstr>
      <vt:lpstr>Bản trình bày PowerPoint</vt:lpstr>
      <vt:lpstr>Guideline FIGO 2018 Tiếp cận AUB</vt:lpstr>
      <vt:lpstr>Bước 3: Rối loạn đông máu </vt:lpstr>
      <vt:lpstr>Bản trình bày PowerPoint</vt:lpstr>
      <vt:lpstr>AUB – tuổi dậy thì</vt:lpstr>
      <vt:lpstr>Bản trình bày PowerPoint</vt:lpstr>
      <vt:lpstr>Bản trình bày PowerPoint</vt:lpstr>
      <vt:lpstr>Bản trình bày PowerPoint</vt:lpstr>
      <vt:lpstr>Bản trình bày PowerPoint</vt:lpstr>
      <vt:lpstr>Bản trình bày PowerPoint</vt:lpstr>
      <vt:lpstr>Guideline FIGO 2018 Tiếp cận AUB</vt:lpstr>
      <vt:lpstr>Bước 4: Đánh giá nội mạc tử cung </vt:lpstr>
      <vt:lpstr>AUB – Tiền MK – MK – Hậu MK</vt:lpstr>
      <vt:lpstr>AUB – Tiền MK – MK – Hậu MK</vt:lpstr>
      <vt:lpstr>Nguyên nhân thường gặp</vt:lpstr>
      <vt:lpstr>Nguyên nhân thường gặp</vt:lpstr>
      <vt:lpstr>Tiếp cận</vt:lpstr>
      <vt:lpstr>Bản trình bày PowerPoint</vt:lpstr>
      <vt:lpstr>Siêu âm ngã âm đạo : khảo sát đầu tay</vt:lpstr>
      <vt:lpstr>Siêu âm có bơm nước (SIS):</vt:lpstr>
      <vt:lpstr>Siêu âm Doppler ngã AD (TV-CDS), MRI</vt:lpstr>
      <vt:lpstr>ACOG 2018</vt:lpstr>
      <vt:lpstr>Bản trình bày PowerPoint</vt:lpstr>
      <vt:lpstr>Chỉ định sinh thiết NMTC</vt:lpstr>
      <vt:lpstr>Các PP sinh thiết NMTC</vt:lpstr>
      <vt:lpstr>Nạo sinh thiết Pipelle</vt:lpstr>
      <vt:lpstr>Nạo kênh CTC từng phần</vt:lpstr>
      <vt:lpstr>Nong và Nạo (D&amp;C )</vt:lpstr>
      <vt:lpstr>Nội soi buồng tử cung</vt:lpstr>
      <vt:lpstr>Tăng sinh NMTC - UTNMTC</vt:lpstr>
      <vt:lpstr>Tăng sinh NMTC - UTNMTC</vt:lpstr>
      <vt:lpstr>AUB-E và Nhiễm Chlamydia</vt:lpstr>
      <vt:lpstr>Guideline FIGO 2018 Tiếp cận AUB</vt:lpstr>
      <vt:lpstr>Bước 5: Đánh giá cấu trúc buồng tử cung </vt:lpstr>
      <vt:lpstr>Bước 6: Đánh giá cơ tử cung </vt:lpstr>
      <vt:lpstr>Bản trình bày PowerPoint</vt:lpstr>
      <vt:lpstr>Bản trình bày PowerPoint</vt:lpstr>
      <vt:lpstr>Bản trình bày PowerPoint</vt:lpstr>
      <vt:lpstr>Bản trình bày PowerPoint</vt:lpstr>
      <vt:lpstr>Các bước tiếp cận</vt:lpstr>
      <vt:lpstr>Bản trình bày PowerPoint</vt:lpstr>
      <vt:lpstr>Bản trình bày PowerPoint</vt:lpstr>
      <vt:lpstr>Tiếp cận </vt:lpstr>
      <vt:lpstr>Tiếp cận CLS</vt:lpstr>
      <vt:lpstr>   Thanks for listening</vt:lpstr>
      <vt:lpstr>References</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TIẾP CẬN  XUẤT HUYẾT TỬ CUNG              BẤT THƯỜNG</dc:title>
  <dc:creator>Linh Lê</dc:creator>
  <cp:lastModifiedBy>Linh Lê</cp:lastModifiedBy>
  <cp:revision>10</cp:revision>
  <dcterms:created xsi:type="dcterms:W3CDTF">2018-10-16T17:08:08Z</dcterms:created>
  <dcterms:modified xsi:type="dcterms:W3CDTF">2018-10-16T18:00:00Z</dcterms:modified>
</cp:coreProperties>
</file>